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256" r:id="rId5"/>
    <p:sldId id="466" r:id="rId6"/>
    <p:sldId id="1839" r:id="rId7"/>
    <p:sldId id="257" r:id="rId8"/>
    <p:sldId id="263" r:id="rId9"/>
    <p:sldId id="258" r:id="rId10"/>
    <p:sldId id="259" r:id="rId11"/>
    <p:sldId id="261" r:id="rId12"/>
    <p:sldId id="4304" r:id="rId13"/>
    <p:sldId id="2076137306" r:id="rId14"/>
    <p:sldId id="1833" r:id="rId15"/>
    <p:sldId id="2076137292" r:id="rId16"/>
    <p:sldId id="2076137295" r:id="rId17"/>
    <p:sldId id="2076137299" r:id="rId18"/>
    <p:sldId id="2076137300" r:id="rId19"/>
    <p:sldId id="2076137307" r:id="rId20"/>
    <p:sldId id="2076137301" r:id="rId21"/>
    <p:sldId id="1882" r:id="rId22"/>
    <p:sldId id="1590" r:id="rId23"/>
    <p:sldId id="1863" r:id="rId24"/>
    <p:sldId id="1864" r:id="rId25"/>
    <p:sldId id="1865" r:id="rId26"/>
    <p:sldId id="382" r:id="rId27"/>
    <p:sldId id="1868" r:id="rId28"/>
    <p:sldId id="4291" r:id="rId29"/>
    <p:sldId id="264" r:id="rId30"/>
    <p:sldId id="40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F6F6"/>
    <a:srgbClr val="FDF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5B79B7-A395-4E4A-9223-AE178B67FF1B}" v="41" dt="2019-11-16T18:48:30.2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939" autoAdjust="0"/>
    <p:restoredTop sz="94660"/>
  </p:normalViewPr>
  <p:slideViewPr>
    <p:cSldViewPr snapToGrid="0">
      <p:cViewPr>
        <p:scale>
          <a:sx n="75" d="100"/>
          <a:sy n="75" d="100"/>
        </p:scale>
        <p:origin x="17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F074-FD7F-4289-AFAE-CC6328841EEC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04DD1-7AD6-4E68-9D87-30E62DA0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19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11/18/2019 7:40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52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latin typeface="Consolas" panose="020B0609020204030204" pitchFamily="49" charset="0"/>
              </a:rPr>
              <a:t>{</a:t>
            </a:r>
          </a:p>
          <a:p>
            <a:r>
              <a:rPr lang="en-US" sz="1200">
                <a:latin typeface="Consolas" panose="020B0609020204030204" pitchFamily="49" charset="0"/>
              </a:rPr>
              <a:t>  "id": "0d799b14-404b-4859-b2f6-50c5ee2a2c3a",</a:t>
            </a:r>
          </a:p>
          <a:p>
            <a:r>
              <a:rPr lang="en-US" sz="1200">
                <a:latin typeface="Consolas" panose="020B0609020204030204" pitchFamily="49" charset="0"/>
              </a:rPr>
              <a:t>  "timestamp": "2018-02-28T00:42:54.4509516Z",</a:t>
            </a:r>
          </a:p>
          <a:p>
            <a:r>
              <a:rPr lang="en-US" sz="1200">
                <a:latin typeface="Consolas" panose="020B0609020204030204" pitchFamily="49" charset="0"/>
              </a:rPr>
              <a:t>  "action": "push</a:t>
            </a:r>
            <a:r>
              <a:rPr lang="en-US" sz="120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-quarantined</a:t>
            </a:r>
            <a:r>
              <a:rPr lang="en-US" sz="1200">
                <a:latin typeface="Consolas" panose="020B0609020204030204" pitchFamily="49" charset="0"/>
              </a:rPr>
              <a:t>",</a:t>
            </a:r>
          </a:p>
          <a:p>
            <a:r>
              <a:rPr lang="en-US" sz="1200">
                <a:latin typeface="Consolas" panose="020B0609020204030204" pitchFamily="49" charset="0"/>
              </a:rPr>
              <a:t>  "target": {</a:t>
            </a:r>
          </a:p>
          <a:p>
            <a:r>
              <a:rPr lang="en-US" sz="1200">
                <a:latin typeface="Consolas" panose="020B0609020204030204" pitchFamily="49" charset="0"/>
              </a:rPr>
              <a:t>    "</a:t>
            </a:r>
            <a:r>
              <a:rPr lang="en-US" sz="1200" err="1">
                <a:latin typeface="Consolas" panose="020B0609020204030204" pitchFamily="49" charset="0"/>
              </a:rPr>
              <a:t>mediaType</a:t>
            </a:r>
            <a:r>
              <a:rPr lang="en-US" sz="1200">
                <a:latin typeface="Consolas" panose="020B0609020204030204" pitchFamily="49" charset="0"/>
              </a:rPr>
              <a:t>": "application/vnd.docker.distribution.manifest.v2+json",</a:t>
            </a:r>
          </a:p>
          <a:p>
            <a:r>
              <a:rPr lang="en-US" sz="1200">
                <a:latin typeface="Consolas" panose="020B0609020204030204" pitchFamily="49" charset="0"/>
              </a:rPr>
              <a:t>    "size": 1791,</a:t>
            </a:r>
          </a:p>
          <a:p>
            <a:r>
              <a:rPr lang="en-US" sz="1200">
                <a:latin typeface="Consolas" panose="020B0609020204030204" pitchFamily="49" charset="0"/>
              </a:rPr>
              <a:t>    "digest": "sha256:91ef6</a:t>
            </a:r>
          </a:p>
          <a:p>
            <a:r>
              <a:rPr lang="en-US" sz="1200">
                <a:latin typeface="Consolas" panose="020B0609020204030204" pitchFamily="49" charset="0"/>
              </a:rPr>
              <a:t>    "length": 1791,</a:t>
            </a:r>
          </a:p>
          <a:p>
            <a:r>
              <a:rPr lang="en-US" sz="1200">
                <a:latin typeface="Consolas" panose="020B0609020204030204" pitchFamily="49" charset="0"/>
              </a:rPr>
              <a:t>    "repository": “</a:t>
            </a:r>
            <a:r>
              <a:rPr lang="en-US" sz="1200" err="1">
                <a:latin typeface="Consolas" panose="020B0609020204030204" pitchFamily="49" charset="0"/>
              </a:rPr>
              <a:t>th</a:t>
            </a:r>
            <a:r>
              <a:rPr lang="en-US" sz="1200">
                <a:latin typeface="Consolas" panose="020B0609020204030204" pitchFamily="49" charset="0"/>
              </a:rPr>
              <a:t>",</a:t>
            </a:r>
          </a:p>
          <a:p>
            <a:r>
              <a:rPr lang="en-US" sz="1200">
                <a:latin typeface="Consolas" panose="020B0609020204030204" pitchFamily="49" charset="0"/>
              </a:rPr>
              <a:t>    "tag": "1.0"</a:t>
            </a:r>
          </a:p>
          <a:p>
            <a:r>
              <a:rPr lang="en-US" sz="1200">
                <a:latin typeface="Consolas" panose="020B0609020204030204" pitchFamily="49" charset="0"/>
              </a:rPr>
              <a:t>  },</a:t>
            </a:r>
          </a:p>
          <a:p>
            <a:r>
              <a:rPr lang="en-US" sz="1200">
                <a:latin typeface="Consolas" panose="020B0609020204030204" pitchFamily="49" charset="0"/>
              </a:rPr>
              <a:t>  "request": {</a:t>
            </a:r>
          </a:p>
          <a:p>
            <a:r>
              <a:rPr lang="en-US" sz="1200">
                <a:latin typeface="Consolas" panose="020B0609020204030204" pitchFamily="49" charset="0"/>
              </a:rPr>
              <a:t>    "id": "978fc988-1e06-49ee-bf71-4f6e331d1591",</a:t>
            </a:r>
          </a:p>
          <a:p>
            <a:r>
              <a:rPr lang="en-US" sz="1200">
                <a:latin typeface="Consolas" panose="020B0609020204030204" pitchFamily="49" charset="0"/>
              </a:rPr>
              <a:t>    "host": "jengademos.azurecr-test.io",</a:t>
            </a:r>
          </a:p>
          <a:p>
            <a:r>
              <a:rPr lang="en-US" sz="1200">
                <a:latin typeface="Consolas" panose="020B0609020204030204" pitchFamily="49" charset="0"/>
              </a:rPr>
              <a:t>    "method": "PUT",</a:t>
            </a:r>
          </a:p>
          <a:p>
            <a:r>
              <a:rPr lang="en-US" sz="1200">
                <a:latin typeface="Consolas" panose="020B0609020204030204" pitchFamily="49" charset="0"/>
              </a:rPr>
              <a:t>    "</a:t>
            </a:r>
            <a:r>
              <a:rPr lang="en-US" sz="1200" err="1">
                <a:latin typeface="Consolas" panose="020B0609020204030204" pitchFamily="49" charset="0"/>
              </a:rPr>
              <a:t>useragent</a:t>
            </a:r>
            <a:r>
              <a:rPr lang="en-US" sz="1200">
                <a:latin typeface="Consolas" panose="020B0609020204030204" pitchFamily="49" charset="0"/>
              </a:rPr>
              <a:t>": "docker/18.03.0-ce-rc1 go/go1.9.4 git-commit/c160c73 kernel/4.9.75-linuxkit-aufs </a:t>
            </a:r>
            <a:r>
              <a:rPr lang="en-US" sz="1200" err="1">
                <a:latin typeface="Consolas" panose="020B0609020204030204" pitchFamily="49" charset="0"/>
              </a:rPr>
              <a:t>os</a:t>
            </a:r>
            <a:r>
              <a:rPr lang="en-US" sz="1200">
                <a:latin typeface="Consolas" panose="020B0609020204030204" pitchFamily="49" charset="0"/>
              </a:rPr>
              <a:t>/</a:t>
            </a:r>
            <a:r>
              <a:rPr lang="en-US" sz="1200" err="1">
                <a:latin typeface="Consolas" panose="020B0609020204030204" pitchFamily="49" charset="0"/>
              </a:rPr>
              <a:t>linux</a:t>
            </a:r>
            <a:r>
              <a:rPr lang="en-US" sz="1200">
                <a:latin typeface="Consolas" panose="020B0609020204030204" pitchFamily="49" charset="0"/>
              </a:rPr>
              <a:t> arch/amd64 </a:t>
            </a:r>
            <a:r>
              <a:rPr lang="en-US" sz="1200" err="1">
                <a:latin typeface="Consolas" panose="020B0609020204030204" pitchFamily="49" charset="0"/>
              </a:rPr>
              <a:t>UpstreamClient</a:t>
            </a:r>
            <a:r>
              <a:rPr lang="en-US" sz="1200">
                <a:latin typeface="Consolas" panose="020B0609020204030204" pitchFamily="49" charset="0"/>
              </a:rPr>
              <a:t>(Docker-Client/18.03.0-ce-rc1 \\(windows\\))"</a:t>
            </a:r>
          </a:p>
          <a:p>
            <a:r>
              <a:rPr lang="en-US" sz="1200">
                <a:latin typeface="Consolas" panose="020B0609020204030204" pitchFamily="49" charset="0"/>
              </a:rPr>
              <a:t>  }</a:t>
            </a:r>
          </a:p>
          <a:p>
            <a:r>
              <a:rPr lang="en-US" sz="1200">
                <a:latin typeface="Consolas" panose="020B0609020204030204" pitchFamily="49" charset="0"/>
              </a:rPr>
              <a:t>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360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7878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Orchestrator icon from: http://cdn.marketplaceimages.windowsphone.com/v8/images/f58edb21-b20c-4315-b837-6cee21n442cd?imageType=ws_icon_large</a:t>
            </a:r>
          </a:p>
          <a:p>
            <a:endParaRPr lang="en-US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https://git-scm.com/book/en/v2/Git-Branching-Basic-Branching-and-Merging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11/18/2019 7:40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0391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11/18/2019 7:40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5240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11/18/2019 7:40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434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11/18/2019 7:40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811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11/18/2019 7:40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389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11/18/2019 7:40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030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838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277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AE99601-8E87-4182-A307-05851320F8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88E2A-2F83-46D6-9A31-A4D7CE40C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500" y="1122363"/>
            <a:ext cx="6756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E4B3F-D4F5-4053-958B-8C4D437AF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500" y="3602038"/>
            <a:ext cx="67564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21172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03EB5-EB2C-455E-9186-28828009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9CA48-B53A-43AA-A922-024A18937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A3CBE-83D0-47F3-98D2-CC881B26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2C6F0-3710-40DF-BC4E-0CBF56326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02684-E299-48B4-B016-BD099B74E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4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422225-FCFC-4B2F-AF41-8D1E09D85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39E644-57C9-4BB7-965A-C46BA0983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BE2AB-5BCD-4C29-8E96-D8E90DCC1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D07F1-29E2-4B9E-B3C9-EA466BCE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AB86A-E483-4C51-BC8C-270A2F788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02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4E85-561A-43F9-9464-4F33CFFD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646C0-A652-489A-A683-C161AF050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586CA-6081-497E-A00D-CD8E3BB54C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2C109-B520-4C8F-A5D9-56786AD91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E8A48-D10B-4078-9EE0-8ACF2285C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73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2AAB-403B-439B-A045-16A8C591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17154-2265-4529-92E4-9BED10432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6B634-5DA7-4F72-B245-2616CA86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94416-C8E0-4C52-8689-B821B919A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E99B4-163E-41D7-8E27-3855818E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8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7109B-9226-41F4-84A3-0AEECAAF7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1581-21D0-4251-934E-DD0633E9FF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7070C-5AE3-4947-B9FC-FF1BA0CCA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81FD4-1550-4DBD-B31A-3842C03E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CEFCD-6810-4A99-B99E-D2829BE83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65CDE-5533-43C3-817B-09322BE9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80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7AFD-B189-4DE9-8FD7-238DB65C0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1D3AF-EFF5-43D1-BB84-71509040B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4309D-962D-4732-AF27-2262D80A0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3EBCA-6364-4773-9408-FE01550602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47EBBC-4311-4512-AB11-4BFE95E0A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F3A37F-95C5-4E1D-A2CE-59A54D47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BEB848-33DD-40C9-98FF-6AE197D33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BA339-9244-43E8-9618-863CD6EF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55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B233-70DA-4B4E-8815-B236A653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ABB20-5E42-44D6-BE0D-AA14ABCB48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82092-1BB1-45E2-AA57-04D29DBAF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6ACEE-2622-487A-9BE8-C7D270C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58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FD9449-AD24-48F5-8339-0D0A539A3A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36704-4A04-4C61-AB5C-485DD2C5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3A4CF-70C7-4BBB-9039-5D3F37F8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5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ECBA1-50A1-4790-B890-8C79471B7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25186-9274-4D73-99C5-4EBB5C285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4459F-1179-4F3E-A240-32B678B33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8F540-595F-4C07-BF75-4B0A484E89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B27CF-8A9A-433D-98F6-E7701456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32CD0-DD38-45DA-8B6B-28718C40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91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4252C-EDC8-429C-91CF-6F4CDB6E3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100AE0-F97C-4F8E-872D-3A1192455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F0231-C793-4EA0-9BC4-18964F469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B9BAC-09C1-4310-B086-1C67864E5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F82CE-B52C-4E46-AA62-8D9BFE402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30CD8-0CA7-494F-96BF-4BFAF2C7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17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10EACF-EBF8-446A-80AF-66248220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FC16A-0229-411D-9E3A-11A1AA21A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880026-7A2F-48A4-BCBA-59535A552C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100" y="6415504"/>
            <a:ext cx="2198738" cy="44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948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stevelasker.blog/" TargetMode="External"/><Relationship Id="rId7" Type="http://schemas.openxmlformats.org/officeDocument/2006/relationships/image" Target="../media/image5.png"/><Relationship Id="rId2" Type="http://schemas.openxmlformats.org/officeDocument/2006/relationships/hyperlink" Target="mailto:Steve.Lasker@Microsoft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stevelasker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8.png"/><Relationship Id="rId3" Type="http://schemas.openxmlformats.org/officeDocument/2006/relationships/image" Target="../media/image14.svg"/><Relationship Id="rId7" Type="http://schemas.openxmlformats.org/officeDocument/2006/relationships/image" Target="../media/image44.png"/><Relationship Id="rId12" Type="http://schemas.openxmlformats.org/officeDocument/2006/relationships/image" Target="../media/image32.png"/><Relationship Id="rId2" Type="http://schemas.openxmlformats.org/officeDocument/2006/relationships/image" Target="../media/image13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1.png"/><Relationship Id="rId5" Type="http://schemas.openxmlformats.org/officeDocument/2006/relationships/image" Target="../media/image29.emf"/><Relationship Id="rId15" Type="http://schemas.openxmlformats.org/officeDocument/2006/relationships/image" Target="../media/image43.svg"/><Relationship Id="rId10" Type="http://schemas.openxmlformats.org/officeDocument/2006/relationships/image" Target="../media/image5.png"/><Relationship Id="rId4" Type="http://schemas.openxmlformats.org/officeDocument/2006/relationships/image" Target="../media/image28.emf"/><Relationship Id="rId9" Type="http://schemas.openxmlformats.org/officeDocument/2006/relationships/image" Target="../media/image27.png"/><Relationship Id="rId1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svg"/><Relationship Id="rId18" Type="http://schemas.openxmlformats.org/officeDocument/2006/relationships/image" Target="../media/image61.png"/><Relationship Id="rId26" Type="http://schemas.openxmlformats.org/officeDocument/2006/relationships/image" Target="../media/image68.svg"/><Relationship Id="rId39" Type="http://schemas.openxmlformats.org/officeDocument/2006/relationships/image" Target="../media/image75.png"/><Relationship Id="rId21" Type="http://schemas.openxmlformats.org/officeDocument/2006/relationships/image" Target="../media/image36.svg"/><Relationship Id="rId34" Type="http://schemas.openxmlformats.org/officeDocument/2006/relationships/image" Target="../media/image48.svg"/><Relationship Id="rId42" Type="http://schemas.openxmlformats.org/officeDocument/2006/relationships/image" Target="../media/image76.png"/><Relationship Id="rId7" Type="http://schemas.openxmlformats.org/officeDocument/2006/relationships/image" Target="../media/image54.sv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0.png"/><Relationship Id="rId29" Type="http://schemas.openxmlformats.org/officeDocument/2006/relationships/image" Target="../media/image49.png"/><Relationship Id="rId1" Type="http://schemas.openxmlformats.org/officeDocument/2006/relationships/tags" Target="../tags/tag2.xml"/><Relationship Id="rId6" Type="http://schemas.openxmlformats.org/officeDocument/2006/relationships/image" Target="../media/image53.png"/><Relationship Id="rId11" Type="http://schemas.openxmlformats.org/officeDocument/2006/relationships/image" Target="../media/image56.png"/><Relationship Id="rId24" Type="http://schemas.openxmlformats.org/officeDocument/2006/relationships/image" Target="../media/image66.png"/><Relationship Id="rId32" Type="http://schemas.openxmlformats.org/officeDocument/2006/relationships/image" Target="../media/image72.png"/><Relationship Id="rId37" Type="http://schemas.openxmlformats.org/officeDocument/2006/relationships/image" Target="../media/image41.png"/><Relationship Id="rId40" Type="http://schemas.openxmlformats.org/officeDocument/2006/relationships/image" Target="../media/image42.png"/><Relationship Id="rId45" Type="http://schemas.openxmlformats.org/officeDocument/2006/relationships/image" Target="../media/image11.png"/><Relationship Id="rId5" Type="http://schemas.openxmlformats.org/officeDocument/2006/relationships/image" Target="../media/image31.png"/><Relationship Id="rId15" Type="http://schemas.openxmlformats.org/officeDocument/2006/relationships/image" Target="../media/image28.emf"/><Relationship Id="rId23" Type="http://schemas.openxmlformats.org/officeDocument/2006/relationships/image" Target="../media/image65.svg"/><Relationship Id="rId28" Type="http://schemas.openxmlformats.org/officeDocument/2006/relationships/image" Target="../media/image70.svg"/><Relationship Id="rId36" Type="http://schemas.microsoft.com/office/2007/relationships/hdphoto" Target="../media/hdphoto1.wdp"/><Relationship Id="rId10" Type="http://schemas.openxmlformats.org/officeDocument/2006/relationships/image" Target="../media/image55.png"/><Relationship Id="rId19" Type="http://schemas.openxmlformats.org/officeDocument/2006/relationships/image" Target="../media/image62.svg"/><Relationship Id="rId31" Type="http://schemas.openxmlformats.org/officeDocument/2006/relationships/image" Target="../media/image71.png"/><Relationship Id="rId44" Type="http://schemas.openxmlformats.org/officeDocument/2006/relationships/image" Target="../media/image77.png"/><Relationship Id="rId4" Type="http://schemas.openxmlformats.org/officeDocument/2006/relationships/image" Target="../media/image52.png"/><Relationship Id="rId9" Type="http://schemas.openxmlformats.org/officeDocument/2006/relationships/image" Target="../media/image26.png"/><Relationship Id="rId14" Type="http://schemas.openxmlformats.org/officeDocument/2006/relationships/image" Target="../media/image59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50.svg"/><Relationship Id="rId35" Type="http://schemas.openxmlformats.org/officeDocument/2006/relationships/image" Target="../media/image73.png"/><Relationship Id="rId43" Type="http://schemas.microsoft.com/office/2007/relationships/hdphoto" Target="../media/hdphoto2.wdp"/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3.xml"/><Relationship Id="rId12" Type="http://schemas.openxmlformats.org/officeDocument/2006/relationships/image" Target="../media/image57.png"/><Relationship Id="rId17" Type="http://schemas.openxmlformats.org/officeDocument/2006/relationships/image" Target="../media/image29.emf"/><Relationship Id="rId25" Type="http://schemas.openxmlformats.org/officeDocument/2006/relationships/image" Target="../media/image67.png"/><Relationship Id="rId33" Type="http://schemas.openxmlformats.org/officeDocument/2006/relationships/image" Target="../media/image47.png"/><Relationship Id="rId38" Type="http://schemas.openxmlformats.org/officeDocument/2006/relationships/image" Target="../media/image74.png"/><Relationship Id="rId20" Type="http://schemas.openxmlformats.org/officeDocument/2006/relationships/image" Target="../media/image63.png"/><Relationship Id="rId41" Type="http://schemas.openxmlformats.org/officeDocument/2006/relationships/image" Target="../media/image4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7.png"/><Relationship Id="rId18" Type="http://schemas.openxmlformats.org/officeDocument/2006/relationships/image" Target="../media/image29.emf"/><Relationship Id="rId26" Type="http://schemas.openxmlformats.org/officeDocument/2006/relationships/image" Target="../media/image49.png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63.png"/><Relationship Id="rId7" Type="http://schemas.openxmlformats.org/officeDocument/2006/relationships/image" Target="../media/image72.png"/><Relationship Id="rId12" Type="http://schemas.openxmlformats.org/officeDocument/2006/relationships/image" Target="../media/image26.png"/><Relationship Id="rId17" Type="http://schemas.openxmlformats.org/officeDocument/2006/relationships/image" Target="../media/image60.png"/><Relationship Id="rId25" Type="http://schemas.openxmlformats.org/officeDocument/2006/relationships/image" Target="../media/image66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8.emf"/><Relationship Id="rId20" Type="http://schemas.openxmlformats.org/officeDocument/2006/relationships/image" Target="../media/image62.svg"/><Relationship Id="rId29" Type="http://schemas.openxmlformats.org/officeDocument/2006/relationships/image" Target="../media/image74.png"/><Relationship Id="rId1" Type="http://schemas.openxmlformats.org/officeDocument/2006/relationships/tags" Target="../tags/tag3.xml"/><Relationship Id="rId6" Type="http://schemas.openxmlformats.org/officeDocument/2006/relationships/image" Target="../media/image56.png"/><Relationship Id="rId11" Type="http://schemas.openxmlformats.org/officeDocument/2006/relationships/image" Target="../media/image30.png"/><Relationship Id="rId24" Type="http://schemas.openxmlformats.org/officeDocument/2006/relationships/image" Target="../media/image65.svg"/><Relationship Id="rId32" Type="http://schemas.openxmlformats.org/officeDocument/2006/relationships/image" Target="../media/image43.svg"/><Relationship Id="rId5" Type="http://schemas.openxmlformats.org/officeDocument/2006/relationships/image" Target="../media/image77.png"/><Relationship Id="rId15" Type="http://schemas.openxmlformats.org/officeDocument/2006/relationships/image" Target="../media/image59.png"/><Relationship Id="rId23" Type="http://schemas.openxmlformats.org/officeDocument/2006/relationships/image" Target="../media/image64.png"/><Relationship Id="rId28" Type="http://schemas.openxmlformats.org/officeDocument/2006/relationships/image" Target="../media/image71.png"/><Relationship Id="rId10" Type="http://schemas.openxmlformats.org/officeDocument/2006/relationships/image" Target="../media/image31.png"/><Relationship Id="rId19" Type="http://schemas.openxmlformats.org/officeDocument/2006/relationships/image" Target="../media/image61.png"/><Relationship Id="rId31" Type="http://schemas.openxmlformats.org/officeDocument/2006/relationships/image" Target="../media/image42.png"/><Relationship Id="rId4" Type="http://schemas.openxmlformats.org/officeDocument/2006/relationships/image" Target="../media/image78.png"/><Relationship Id="rId9" Type="http://schemas.openxmlformats.org/officeDocument/2006/relationships/image" Target="../media/image79.png"/><Relationship Id="rId14" Type="http://schemas.openxmlformats.org/officeDocument/2006/relationships/image" Target="../media/image58.svg"/><Relationship Id="rId22" Type="http://schemas.openxmlformats.org/officeDocument/2006/relationships/image" Target="../media/image36.svg"/><Relationship Id="rId27" Type="http://schemas.openxmlformats.org/officeDocument/2006/relationships/image" Target="../media/image50.svg"/><Relationship Id="rId30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58.svg"/><Relationship Id="rId18" Type="http://schemas.openxmlformats.org/officeDocument/2006/relationships/image" Target="../media/image61.png"/><Relationship Id="rId26" Type="http://schemas.openxmlformats.org/officeDocument/2006/relationships/image" Target="../media/image50.sv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36.svg"/><Relationship Id="rId7" Type="http://schemas.openxmlformats.org/officeDocument/2006/relationships/image" Target="../media/image56.png"/><Relationship Id="rId12" Type="http://schemas.openxmlformats.org/officeDocument/2006/relationships/image" Target="../media/image57.png"/><Relationship Id="rId17" Type="http://schemas.openxmlformats.org/officeDocument/2006/relationships/image" Target="../media/image29.emf"/><Relationship Id="rId25" Type="http://schemas.openxmlformats.org/officeDocument/2006/relationships/image" Target="../media/image49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0.png"/><Relationship Id="rId20" Type="http://schemas.openxmlformats.org/officeDocument/2006/relationships/image" Target="../media/image63.png"/><Relationship Id="rId29" Type="http://schemas.openxmlformats.org/officeDocument/2006/relationships/image" Target="../media/image74.png"/><Relationship Id="rId1" Type="http://schemas.openxmlformats.org/officeDocument/2006/relationships/tags" Target="../tags/tag4.xml"/><Relationship Id="rId6" Type="http://schemas.openxmlformats.org/officeDocument/2006/relationships/image" Target="../media/image77.png"/><Relationship Id="rId11" Type="http://schemas.openxmlformats.org/officeDocument/2006/relationships/image" Target="../media/image26.png"/><Relationship Id="rId24" Type="http://schemas.openxmlformats.org/officeDocument/2006/relationships/image" Target="../media/image66.png"/><Relationship Id="rId32" Type="http://schemas.openxmlformats.org/officeDocument/2006/relationships/image" Target="../media/image43.svg"/><Relationship Id="rId5" Type="http://schemas.openxmlformats.org/officeDocument/2006/relationships/image" Target="../media/image78.png"/><Relationship Id="rId15" Type="http://schemas.openxmlformats.org/officeDocument/2006/relationships/image" Target="../media/image28.emf"/><Relationship Id="rId23" Type="http://schemas.openxmlformats.org/officeDocument/2006/relationships/image" Target="../media/image65.svg"/><Relationship Id="rId28" Type="http://schemas.openxmlformats.org/officeDocument/2006/relationships/image" Target="../media/image72.png"/><Relationship Id="rId10" Type="http://schemas.openxmlformats.org/officeDocument/2006/relationships/image" Target="../media/image30.png"/><Relationship Id="rId19" Type="http://schemas.openxmlformats.org/officeDocument/2006/relationships/image" Target="../media/image62.svg"/><Relationship Id="rId31" Type="http://schemas.openxmlformats.org/officeDocument/2006/relationships/image" Target="../media/image42.png"/><Relationship Id="rId4" Type="http://schemas.openxmlformats.org/officeDocument/2006/relationships/image" Target="../media/image11.png"/><Relationship Id="rId9" Type="http://schemas.openxmlformats.org/officeDocument/2006/relationships/image" Target="../media/image31.png"/><Relationship Id="rId14" Type="http://schemas.openxmlformats.org/officeDocument/2006/relationships/image" Target="../media/image59.png"/><Relationship Id="rId22" Type="http://schemas.openxmlformats.org/officeDocument/2006/relationships/image" Target="../media/image64.png"/><Relationship Id="rId27" Type="http://schemas.openxmlformats.org/officeDocument/2006/relationships/image" Target="../media/image71.png"/><Relationship Id="rId30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55.png"/><Relationship Id="rId26" Type="http://schemas.openxmlformats.org/officeDocument/2006/relationships/image" Target="../media/image62.svg"/><Relationship Id="rId39" Type="http://schemas.openxmlformats.org/officeDocument/2006/relationships/image" Target="../media/image76.png"/><Relationship Id="rId21" Type="http://schemas.openxmlformats.org/officeDocument/2006/relationships/image" Target="../media/image59.png"/><Relationship Id="rId34" Type="http://schemas.openxmlformats.org/officeDocument/2006/relationships/image" Target="../media/image69.png"/><Relationship Id="rId42" Type="http://schemas.openxmlformats.org/officeDocument/2006/relationships/image" Target="../media/image73.png"/><Relationship Id="rId47" Type="http://schemas.openxmlformats.org/officeDocument/2006/relationships/image" Target="../media/image11.pn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0.png"/><Relationship Id="rId29" Type="http://schemas.openxmlformats.org/officeDocument/2006/relationships/image" Target="../media/image49.png"/><Relationship Id="rId1" Type="http://schemas.openxmlformats.org/officeDocument/2006/relationships/tags" Target="../tags/tag5.xml"/><Relationship Id="rId6" Type="http://schemas.openxmlformats.org/officeDocument/2006/relationships/image" Target="../media/image56.png"/><Relationship Id="rId11" Type="http://schemas.openxmlformats.org/officeDocument/2006/relationships/image" Target="../media/image37.png"/><Relationship Id="rId24" Type="http://schemas.openxmlformats.org/officeDocument/2006/relationships/image" Target="../media/image29.emf"/><Relationship Id="rId32" Type="http://schemas.openxmlformats.org/officeDocument/2006/relationships/image" Target="../media/image67.png"/><Relationship Id="rId37" Type="http://schemas.openxmlformats.org/officeDocument/2006/relationships/image" Target="../media/image47.png"/><Relationship Id="rId40" Type="http://schemas.microsoft.com/office/2007/relationships/hdphoto" Target="../media/hdphoto2.wdp"/><Relationship Id="rId45" Type="http://schemas.openxmlformats.org/officeDocument/2006/relationships/image" Target="../media/image42.png"/><Relationship Id="rId5" Type="http://schemas.openxmlformats.org/officeDocument/2006/relationships/image" Target="../media/image77.png"/><Relationship Id="rId15" Type="http://schemas.openxmlformats.org/officeDocument/2006/relationships/image" Target="../media/image54.svg"/><Relationship Id="rId23" Type="http://schemas.openxmlformats.org/officeDocument/2006/relationships/image" Target="../media/image60.png"/><Relationship Id="rId28" Type="http://schemas.openxmlformats.org/officeDocument/2006/relationships/image" Target="../media/image65.svg"/><Relationship Id="rId36" Type="http://schemas.openxmlformats.org/officeDocument/2006/relationships/image" Target="../media/image72.png"/><Relationship Id="rId10" Type="http://schemas.openxmlformats.org/officeDocument/2006/relationships/image" Target="../media/image36.svg"/><Relationship Id="rId19" Type="http://schemas.openxmlformats.org/officeDocument/2006/relationships/image" Target="../media/image57.png"/><Relationship Id="rId31" Type="http://schemas.openxmlformats.org/officeDocument/2006/relationships/image" Target="../media/image71.png"/><Relationship Id="rId44" Type="http://schemas.openxmlformats.org/officeDocument/2006/relationships/image" Target="../media/image41.png"/><Relationship Id="rId4" Type="http://schemas.openxmlformats.org/officeDocument/2006/relationships/image" Target="../media/image78.png"/><Relationship Id="rId9" Type="http://schemas.openxmlformats.org/officeDocument/2006/relationships/image" Target="../media/image63.png"/><Relationship Id="rId14" Type="http://schemas.openxmlformats.org/officeDocument/2006/relationships/image" Target="../media/image53.png"/><Relationship Id="rId22" Type="http://schemas.openxmlformats.org/officeDocument/2006/relationships/image" Target="../media/image28.emf"/><Relationship Id="rId27" Type="http://schemas.openxmlformats.org/officeDocument/2006/relationships/image" Target="../media/image64.png"/><Relationship Id="rId30" Type="http://schemas.openxmlformats.org/officeDocument/2006/relationships/image" Target="../media/image50.svg"/><Relationship Id="rId35" Type="http://schemas.openxmlformats.org/officeDocument/2006/relationships/image" Target="../media/image70.svg"/><Relationship Id="rId43" Type="http://schemas.microsoft.com/office/2007/relationships/hdphoto" Target="../media/hdphoto1.wdp"/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6.xml"/><Relationship Id="rId12" Type="http://schemas.openxmlformats.org/officeDocument/2006/relationships/image" Target="../media/image79.png"/><Relationship Id="rId17" Type="http://schemas.openxmlformats.org/officeDocument/2006/relationships/image" Target="../media/image26.png"/><Relationship Id="rId25" Type="http://schemas.openxmlformats.org/officeDocument/2006/relationships/image" Target="../media/image61.png"/><Relationship Id="rId33" Type="http://schemas.openxmlformats.org/officeDocument/2006/relationships/image" Target="../media/image68.svg"/><Relationship Id="rId38" Type="http://schemas.openxmlformats.org/officeDocument/2006/relationships/image" Target="../media/image48.svg"/><Relationship Id="rId46" Type="http://schemas.openxmlformats.org/officeDocument/2006/relationships/image" Target="../media/image43.svg"/><Relationship Id="rId20" Type="http://schemas.openxmlformats.org/officeDocument/2006/relationships/image" Target="../media/image58.svg"/><Relationship Id="rId41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55.png"/><Relationship Id="rId26" Type="http://schemas.openxmlformats.org/officeDocument/2006/relationships/image" Target="../media/image60.png"/><Relationship Id="rId39" Type="http://schemas.openxmlformats.org/officeDocument/2006/relationships/image" Target="../media/image72.png"/><Relationship Id="rId21" Type="http://schemas.openxmlformats.org/officeDocument/2006/relationships/image" Target="../media/image41.png"/><Relationship Id="rId34" Type="http://schemas.openxmlformats.org/officeDocument/2006/relationships/image" Target="../media/image69.png"/><Relationship Id="rId42" Type="http://schemas.openxmlformats.org/officeDocument/2006/relationships/image" Target="../media/image76.png"/><Relationship Id="rId47" Type="http://schemas.openxmlformats.org/officeDocument/2006/relationships/image" Target="../media/image32.png"/><Relationship Id="rId50" Type="http://schemas.openxmlformats.org/officeDocument/2006/relationships/image" Target="../media/image42.pn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0.png"/><Relationship Id="rId29" Type="http://schemas.openxmlformats.org/officeDocument/2006/relationships/image" Target="../media/image62.svg"/><Relationship Id="rId11" Type="http://schemas.openxmlformats.org/officeDocument/2006/relationships/image" Target="../media/image37.png"/><Relationship Id="rId24" Type="http://schemas.openxmlformats.org/officeDocument/2006/relationships/image" Target="../media/image59.png"/><Relationship Id="rId32" Type="http://schemas.openxmlformats.org/officeDocument/2006/relationships/image" Target="../media/image67.png"/><Relationship Id="rId37" Type="http://schemas.openxmlformats.org/officeDocument/2006/relationships/image" Target="../media/image50.svg"/><Relationship Id="rId40" Type="http://schemas.openxmlformats.org/officeDocument/2006/relationships/image" Target="../media/image47.png"/><Relationship Id="rId45" Type="http://schemas.openxmlformats.org/officeDocument/2006/relationships/image" Target="../media/image27.png"/><Relationship Id="rId5" Type="http://schemas.openxmlformats.org/officeDocument/2006/relationships/image" Target="../media/image77.png"/><Relationship Id="rId15" Type="http://schemas.openxmlformats.org/officeDocument/2006/relationships/image" Target="../media/image54.svg"/><Relationship Id="rId23" Type="http://schemas.openxmlformats.org/officeDocument/2006/relationships/image" Target="../media/image58.svg"/><Relationship Id="rId28" Type="http://schemas.openxmlformats.org/officeDocument/2006/relationships/image" Target="../media/image61.png"/><Relationship Id="rId36" Type="http://schemas.openxmlformats.org/officeDocument/2006/relationships/image" Target="../media/image49.png"/><Relationship Id="rId49" Type="http://schemas.openxmlformats.org/officeDocument/2006/relationships/image" Target="../media/image81.png"/><Relationship Id="rId10" Type="http://schemas.openxmlformats.org/officeDocument/2006/relationships/image" Target="../media/image36.svg"/><Relationship Id="rId19" Type="http://schemas.openxmlformats.org/officeDocument/2006/relationships/image" Target="../media/image73.png"/><Relationship Id="rId31" Type="http://schemas.openxmlformats.org/officeDocument/2006/relationships/image" Target="../media/image65.svg"/><Relationship Id="rId44" Type="http://schemas.openxmlformats.org/officeDocument/2006/relationships/image" Target="../media/image80.png"/><Relationship Id="rId52" Type="http://schemas.openxmlformats.org/officeDocument/2006/relationships/image" Target="../media/image11.png"/><Relationship Id="rId4" Type="http://schemas.openxmlformats.org/officeDocument/2006/relationships/image" Target="../media/image78.png"/><Relationship Id="rId9" Type="http://schemas.openxmlformats.org/officeDocument/2006/relationships/image" Target="../media/image63.png"/><Relationship Id="rId14" Type="http://schemas.openxmlformats.org/officeDocument/2006/relationships/image" Target="../media/image53.png"/><Relationship Id="rId22" Type="http://schemas.openxmlformats.org/officeDocument/2006/relationships/image" Target="../media/image57.png"/><Relationship Id="rId27" Type="http://schemas.openxmlformats.org/officeDocument/2006/relationships/image" Target="../media/image29.emf"/><Relationship Id="rId30" Type="http://schemas.openxmlformats.org/officeDocument/2006/relationships/image" Target="../media/image64.png"/><Relationship Id="rId35" Type="http://schemas.openxmlformats.org/officeDocument/2006/relationships/image" Target="../media/image70.svg"/><Relationship Id="rId43" Type="http://schemas.microsoft.com/office/2007/relationships/hdphoto" Target="../media/hdphoto2.wdp"/><Relationship Id="rId48" Type="http://schemas.openxmlformats.org/officeDocument/2006/relationships/image" Target="../media/image38.png"/><Relationship Id="rId8" Type="http://schemas.openxmlformats.org/officeDocument/2006/relationships/image" Target="../media/image34.png"/><Relationship Id="rId51" Type="http://schemas.openxmlformats.org/officeDocument/2006/relationships/image" Target="../media/image43.svg"/><Relationship Id="rId3" Type="http://schemas.openxmlformats.org/officeDocument/2006/relationships/notesSlide" Target="../notesSlides/notesSlide7.xml"/><Relationship Id="rId12" Type="http://schemas.openxmlformats.org/officeDocument/2006/relationships/image" Target="../media/image79.png"/><Relationship Id="rId17" Type="http://schemas.openxmlformats.org/officeDocument/2006/relationships/image" Target="../media/image26.png"/><Relationship Id="rId25" Type="http://schemas.openxmlformats.org/officeDocument/2006/relationships/image" Target="../media/image28.emf"/><Relationship Id="rId33" Type="http://schemas.openxmlformats.org/officeDocument/2006/relationships/image" Target="../media/image68.svg"/><Relationship Id="rId38" Type="http://schemas.openxmlformats.org/officeDocument/2006/relationships/image" Target="../media/image71.png"/><Relationship Id="rId46" Type="http://schemas.openxmlformats.org/officeDocument/2006/relationships/image" Target="../media/image5.png"/><Relationship Id="rId20" Type="http://schemas.microsoft.com/office/2007/relationships/hdphoto" Target="../media/hdphoto1.wdp"/><Relationship Id="rId41" Type="http://schemas.openxmlformats.org/officeDocument/2006/relationships/image" Target="../media/image48.svg"/><Relationship Id="rId1" Type="http://schemas.openxmlformats.org/officeDocument/2006/relationships/tags" Target="../tags/tag6.xml"/><Relationship Id="rId6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hyperlink" Target="http://aka.ms/acr/vnet" TargetMode="External"/><Relationship Id="rId7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28.emf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CR/QuarantinePattern-Spec/blob/master/spec.m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62.svg"/><Relationship Id="rId18" Type="http://schemas.openxmlformats.org/officeDocument/2006/relationships/image" Target="../media/image11.png"/><Relationship Id="rId3" Type="http://schemas.openxmlformats.org/officeDocument/2006/relationships/image" Target="../media/image89.svg"/><Relationship Id="rId7" Type="http://schemas.openxmlformats.org/officeDocument/2006/relationships/image" Target="../media/image29.emf"/><Relationship Id="rId12" Type="http://schemas.openxmlformats.org/officeDocument/2006/relationships/image" Target="../media/image93.png"/><Relationship Id="rId17" Type="http://schemas.openxmlformats.org/officeDocument/2006/relationships/image" Target="../media/image14.svg"/><Relationship Id="rId2" Type="http://schemas.openxmlformats.org/officeDocument/2006/relationships/image" Target="../media/image88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emf"/><Relationship Id="rId11" Type="http://schemas.openxmlformats.org/officeDocument/2006/relationships/image" Target="../media/image36.svg"/><Relationship Id="rId5" Type="http://schemas.openxmlformats.org/officeDocument/2006/relationships/image" Target="../media/image90.png"/><Relationship Id="rId15" Type="http://schemas.openxmlformats.org/officeDocument/2006/relationships/image" Target="../media/image65.svg"/><Relationship Id="rId10" Type="http://schemas.openxmlformats.org/officeDocument/2006/relationships/image" Target="../media/image35.png"/><Relationship Id="rId4" Type="http://schemas.openxmlformats.org/officeDocument/2006/relationships/image" Target="../media/image87.png"/><Relationship Id="rId9" Type="http://schemas.openxmlformats.org/officeDocument/2006/relationships/image" Target="../media/image92.emf"/><Relationship Id="rId14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6" Type="http://schemas.openxmlformats.org/officeDocument/2006/relationships/image" Target="../media/image28.emf"/><Relationship Id="rId11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87.png"/><Relationship Id="rId4" Type="http://schemas.openxmlformats.org/officeDocument/2006/relationships/image" Target="../media/image95.png"/><Relationship Id="rId9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aka.ms/acr/presentations" TargetMode="External"/><Relationship Id="rId3" Type="http://schemas.openxmlformats.org/officeDocument/2006/relationships/hyperlink" Target="https://stevelasker.blog/" TargetMode="External"/><Relationship Id="rId7" Type="http://schemas.openxmlformats.org/officeDocument/2006/relationships/image" Target="../media/image4.png"/><Relationship Id="rId12" Type="http://schemas.openxmlformats.org/officeDocument/2006/relationships/hyperlink" Target="aka.ms/acr/links" TargetMode="External"/><Relationship Id="rId2" Type="http://schemas.openxmlformats.org/officeDocument/2006/relationships/hyperlink" Target="mailto:Steve.Lasker@Microsoft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hyperlink" Target="aka.ms/acr/import" TargetMode="External"/><Relationship Id="rId5" Type="http://schemas.openxmlformats.org/officeDocument/2006/relationships/hyperlink" Target="https://github.com/stevelasker/presentations" TargetMode="External"/><Relationship Id="rId10" Type="http://schemas.openxmlformats.org/officeDocument/2006/relationships/hyperlink" Target="aka.ms/acr/tasks" TargetMode="External"/><Relationship Id="rId4" Type="http://schemas.openxmlformats.org/officeDocument/2006/relationships/hyperlink" Target="https://github.com/stevelasker" TargetMode="External"/><Relationship Id="rId9" Type="http://schemas.openxmlformats.org/officeDocument/2006/relationships/image" Target="../media/image6.png"/><Relationship Id="rId14" Type="http://schemas.openxmlformats.org/officeDocument/2006/relationships/hyperlink" Target="https://aka.ms/acr/quarantin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4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11.png"/><Relationship Id="rId3" Type="http://schemas.openxmlformats.org/officeDocument/2006/relationships/image" Target="../media/image14.svg"/><Relationship Id="rId21" Type="http://schemas.openxmlformats.org/officeDocument/2006/relationships/image" Target="../media/image41.png"/><Relationship Id="rId7" Type="http://schemas.openxmlformats.org/officeDocument/2006/relationships/image" Target="../media/image28.emf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5.png"/><Relationship Id="rId2" Type="http://schemas.openxmlformats.org/officeDocument/2006/relationships/image" Target="../media/image13.png"/><Relationship Id="rId16" Type="http://schemas.openxmlformats.org/officeDocument/2006/relationships/image" Target="../media/image37.pn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2.png"/><Relationship Id="rId24" Type="http://schemas.openxmlformats.org/officeDocument/2006/relationships/image" Target="../media/image44.png"/><Relationship Id="rId5" Type="http://schemas.openxmlformats.org/officeDocument/2006/relationships/image" Target="../media/image27.png"/><Relationship Id="rId15" Type="http://schemas.openxmlformats.org/officeDocument/2006/relationships/image" Target="../media/image36.svg"/><Relationship Id="rId23" Type="http://schemas.openxmlformats.org/officeDocument/2006/relationships/image" Target="../media/image43.sv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3199B-A74C-426C-B327-5656D3DF5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Securing Container Workloads</a:t>
            </a:r>
            <a:br>
              <a:rPr lang="en-US" b="1" dirty="0"/>
            </a:br>
            <a:r>
              <a:rPr lang="en-US" sz="4900" b="1" dirty="0"/>
              <a:t>Build, Sign, Scan, Push, Deploy &amp; </a:t>
            </a:r>
            <a:r>
              <a:rPr lang="en-US" sz="4900" b="1" dirty="0" err="1"/>
              <a:t>VNets</a:t>
            </a:r>
            <a:endParaRPr lang="en-US" sz="4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B0A50-43C3-47D1-8112-A23A4D7DC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Oh My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53EC4-878F-4E26-8115-28E2D0D0D758}"/>
              </a:ext>
            </a:extLst>
          </p:cNvPr>
          <p:cNvSpPr txBox="1"/>
          <p:nvPr/>
        </p:nvSpPr>
        <p:spPr>
          <a:xfrm>
            <a:off x="517862" y="4838676"/>
            <a:ext cx="315741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Steve Lasker</a:t>
            </a:r>
          </a:p>
          <a:p>
            <a:r>
              <a:rPr lang="en-US" sz="1400" dirty="0"/>
              <a:t>Program Manager</a:t>
            </a:r>
          </a:p>
          <a:p>
            <a:r>
              <a:rPr lang="en-US" sz="1400" dirty="0"/>
              <a:t>Azure Container Registries</a:t>
            </a:r>
          </a:p>
          <a:p>
            <a:r>
              <a:rPr lang="en-US" sz="1100" dirty="0">
                <a:hlinkClick r:id="rId2"/>
              </a:rPr>
              <a:t>Steve.Lasker@Microsoft.com</a:t>
            </a:r>
            <a:endParaRPr lang="en-US" sz="1100" dirty="0"/>
          </a:p>
          <a:p>
            <a:r>
              <a:rPr lang="en-US" sz="1400" dirty="0"/>
              <a:t>@</a:t>
            </a:r>
            <a:r>
              <a:rPr lang="en-US" sz="1400" dirty="0" err="1"/>
              <a:t>SteveLasker</a:t>
            </a:r>
            <a:endParaRPr lang="en-US" sz="1400" dirty="0"/>
          </a:p>
          <a:p>
            <a:r>
              <a:rPr lang="en-US" sz="1400" dirty="0" err="1">
                <a:hlinkClick r:id="rId3"/>
              </a:rPr>
              <a:t>SteveLasker.blog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https://github.com/stevelasker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 descr="Image result for blog logo">
            <a:extLst>
              <a:ext uri="{FF2B5EF4-FFF2-40B4-BE49-F238E27FC236}">
                <a16:creationId xmlns:a16="http://schemas.microsoft.com/office/drawing/2014/main" id="{B9E0C507-80D4-4083-B99F-43B210A39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361868" y="6057511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twitter logo">
            <a:extLst>
              <a:ext uri="{FF2B5EF4-FFF2-40B4-BE49-F238E27FC236}">
                <a16:creationId xmlns:a16="http://schemas.microsoft.com/office/drawing/2014/main" id="{8587980F-5EAA-469C-BD71-053B508ED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5" y="5808418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70A64F2-F7A2-4ACD-907F-833FA1172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9" y="6248337"/>
            <a:ext cx="106505" cy="106505"/>
          </a:xfrm>
          <a:prstGeom prst="rect">
            <a:avLst/>
          </a:prstGeom>
        </p:spPr>
      </p:pic>
      <p:pic>
        <p:nvPicPr>
          <p:cNvPr id="8" name="Picture 6" descr="Image result for email logo">
            <a:extLst>
              <a:ext uri="{FF2B5EF4-FFF2-40B4-BE49-F238E27FC236}">
                <a16:creationId xmlns:a16="http://schemas.microsoft.com/office/drawing/2014/main" id="{C2E52714-B3D9-47CA-B094-ECC473447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419965" y="5612605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57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773E-ACBF-4567-81E9-679FD88D3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1823104" cy="1143000"/>
          </a:xfrm>
        </p:spPr>
        <p:txBody>
          <a:bodyPr/>
          <a:lstStyle/>
          <a:p>
            <a:r>
              <a:rPr lang="en-US" sz="5400" dirty="0"/>
              <a:t>Demo Base Artifact Updates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DA38D535-0ADF-4C78-BA22-5153B9C153C4}"/>
              </a:ext>
            </a:extLst>
          </p:cNvPr>
          <p:cNvSpPr/>
          <p:nvPr/>
        </p:nvSpPr>
        <p:spPr>
          <a:xfrm>
            <a:off x="6393136" y="2550970"/>
            <a:ext cx="2153784" cy="397363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demo42.azurecr.io</a:t>
            </a:r>
          </a:p>
        </p:txBody>
      </p:sp>
      <p:sp>
        <p:nvSpPr>
          <p:cNvPr id="336" name="staging-artifacts">
            <a:extLst>
              <a:ext uri="{FF2B5EF4-FFF2-40B4-BE49-F238E27FC236}">
                <a16:creationId xmlns:a16="http://schemas.microsoft.com/office/drawing/2014/main" id="{15A8AEDB-861A-4F91-A75D-71B8237D3174}"/>
              </a:ext>
            </a:extLst>
          </p:cNvPr>
          <p:cNvSpPr/>
          <p:nvPr/>
        </p:nvSpPr>
        <p:spPr>
          <a:xfrm>
            <a:off x="6600308" y="3135677"/>
            <a:ext cx="1140755" cy="1025387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Task </a:t>
            </a:r>
            <a:b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Image Validation</a:t>
            </a:r>
          </a:p>
        </p:txBody>
      </p:sp>
      <p:sp>
        <p:nvSpPr>
          <p:cNvPr id="339" name="base-artifacts">
            <a:extLst>
              <a:ext uri="{FF2B5EF4-FFF2-40B4-BE49-F238E27FC236}">
                <a16:creationId xmlns:a16="http://schemas.microsoft.com/office/drawing/2014/main" id="{8106CCE9-3912-458D-871C-F14FE62EF589}"/>
              </a:ext>
            </a:extLst>
          </p:cNvPr>
          <p:cNvSpPr/>
          <p:nvPr/>
        </p:nvSpPr>
        <p:spPr>
          <a:xfrm>
            <a:off x="6600308" y="4217637"/>
            <a:ext cx="1140755" cy="1025387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base-artifacts</a:t>
            </a:r>
          </a:p>
        </p:txBody>
      </p:sp>
      <p:sp>
        <p:nvSpPr>
          <p:cNvPr id="340" name="base-java-repo">
            <a:extLst>
              <a:ext uri="{FF2B5EF4-FFF2-40B4-BE49-F238E27FC236}">
                <a16:creationId xmlns:a16="http://schemas.microsoft.com/office/drawing/2014/main" id="{EF240E03-8AEB-4258-B899-8CC4DE5F2883}"/>
              </a:ext>
            </a:extLst>
          </p:cNvPr>
          <p:cNvSpPr/>
          <p:nvPr/>
        </p:nvSpPr>
        <p:spPr>
          <a:xfrm>
            <a:off x="7526932" y="4607014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</p:txBody>
      </p:sp>
      <p:sp>
        <p:nvSpPr>
          <p:cNvPr id="341" name="base-dotnet-repo">
            <a:extLst>
              <a:ext uri="{FF2B5EF4-FFF2-40B4-BE49-F238E27FC236}">
                <a16:creationId xmlns:a16="http://schemas.microsoft.com/office/drawing/2014/main" id="{BB235F0F-DEB6-4397-85CF-3495DF592EE9}"/>
              </a:ext>
            </a:extLst>
          </p:cNvPr>
          <p:cNvSpPr/>
          <p:nvPr/>
        </p:nvSpPr>
        <p:spPr>
          <a:xfrm>
            <a:off x="7526932" y="4822098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dotnet</a:t>
            </a:r>
          </a:p>
        </p:txBody>
      </p:sp>
      <p:sp>
        <p:nvSpPr>
          <p:cNvPr id="346" name="base-wordpress-repo">
            <a:extLst>
              <a:ext uri="{FF2B5EF4-FFF2-40B4-BE49-F238E27FC236}">
                <a16:creationId xmlns:a16="http://schemas.microsoft.com/office/drawing/2014/main" id="{CDC3BB19-DFB5-4EA6-958B-A192DBF40879}"/>
              </a:ext>
            </a:extLst>
          </p:cNvPr>
          <p:cNvSpPr/>
          <p:nvPr/>
        </p:nvSpPr>
        <p:spPr>
          <a:xfrm>
            <a:off x="7526932" y="5037182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wordpress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7" name="staging-node-repo">
            <a:extLst>
              <a:ext uri="{FF2B5EF4-FFF2-40B4-BE49-F238E27FC236}">
                <a16:creationId xmlns:a16="http://schemas.microsoft.com/office/drawing/2014/main" id="{931A8DD3-D180-422F-9B5D-D46068EFAD9C}"/>
              </a:ext>
            </a:extLst>
          </p:cNvPr>
          <p:cNvSpPr/>
          <p:nvPr/>
        </p:nvSpPr>
        <p:spPr>
          <a:xfrm>
            <a:off x="7526932" y="3305639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pic>
        <p:nvPicPr>
          <p:cNvPr id="348" name="Node-base">
            <a:extLst>
              <a:ext uri="{FF2B5EF4-FFF2-40B4-BE49-F238E27FC236}">
                <a16:creationId xmlns:a16="http://schemas.microsoft.com/office/drawing/2014/main" id="{8C20B955-00C9-4F73-B832-ADA7F34E2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7638435" y="4415304"/>
            <a:ext cx="195941" cy="142757"/>
          </a:xfrm>
          <a:prstGeom prst="rect">
            <a:avLst/>
          </a:prstGeom>
        </p:spPr>
      </p:pic>
      <p:sp>
        <p:nvSpPr>
          <p:cNvPr id="349" name="staging-java-repo">
            <a:extLst>
              <a:ext uri="{FF2B5EF4-FFF2-40B4-BE49-F238E27FC236}">
                <a16:creationId xmlns:a16="http://schemas.microsoft.com/office/drawing/2014/main" id="{B1764A5A-809B-4FA2-A704-9873C03A0A2A}"/>
              </a:ext>
            </a:extLst>
          </p:cNvPr>
          <p:cNvSpPr/>
          <p:nvPr/>
        </p:nvSpPr>
        <p:spPr>
          <a:xfrm>
            <a:off x="7526932" y="3525054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</p:txBody>
      </p:sp>
      <p:sp>
        <p:nvSpPr>
          <p:cNvPr id="350" name="staging-dotnet-repo">
            <a:extLst>
              <a:ext uri="{FF2B5EF4-FFF2-40B4-BE49-F238E27FC236}">
                <a16:creationId xmlns:a16="http://schemas.microsoft.com/office/drawing/2014/main" id="{7E6E4AC1-C202-4494-AEF4-0F365FC3F4FB}"/>
              </a:ext>
            </a:extLst>
          </p:cNvPr>
          <p:cNvSpPr/>
          <p:nvPr/>
        </p:nvSpPr>
        <p:spPr>
          <a:xfrm>
            <a:off x="7526932" y="3740138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dotnet</a:t>
            </a:r>
          </a:p>
        </p:txBody>
      </p:sp>
      <p:sp>
        <p:nvSpPr>
          <p:cNvPr id="351" name="staging-wordpress-repo">
            <a:extLst>
              <a:ext uri="{FF2B5EF4-FFF2-40B4-BE49-F238E27FC236}">
                <a16:creationId xmlns:a16="http://schemas.microsoft.com/office/drawing/2014/main" id="{A030F892-DA33-4915-AB5E-C2E7A5862E49}"/>
              </a:ext>
            </a:extLst>
          </p:cNvPr>
          <p:cNvSpPr/>
          <p:nvPr/>
        </p:nvSpPr>
        <p:spPr>
          <a:xfrm>
            <a:off x="7526932" y="3955222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wordpress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CB27701-BCBE-423B-8CA8-1B780EB834C0}"/>
              </a:ext>
            </a:extLst>
          </p:cNvPr>
          <p:cNvSpPr/>
          <p:nvPr/>
        </p:nvSpPr>
        <p:spPr>
          <a:xfrm>
            <a:off x="5591943" y="2147923"/>
            <a:ext cx="10665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Private Registry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5148973C-6BA9-4A90-BCF7-9091E9D7B7F5}"/>
              </a:ext>
            </a:extLst>
          </p:cNvPr>
          <p:cNvSpPr/>
          <p:nvPr/>
        </p:nvSpPr>
        <p:spPr>
          <a:xfrm>
            <a:off x="5591944" y="1690688"/>
            <a:ext cx="4918769" cy="4957763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Environment</a:t>
            </a:r>
          </a:p>
        </p:txBody>
      </p:sp>
      <p:sp>
        <p:nvSpPr>
          <p:cNvPr id="362" name="Cloud 361">
            <a:extLst>
              <a:ext uri="{FF2B5EF4-FFF2-40B4-BE49-F238E27FC236}">
                <a16:creationId xmlns:a16="http://schemas.microsoft.com/office/drawing/2014/main" id="{36E3987D-659A-47F7-8B1F-F84A50FCEFEC}"/>
              </a:ext>
            </a:extLst>
          </p:cNvPr>
          <p:cNvSpPr/>
          <p:nvPr/>
        </p:nvSpPr>
        <p:spPr>
          <a:xfrm>
            <a:off x="4060600" y="3199028"/>
            <a:ext cx="1405705" cy="724256"/>
          </a:xfrm>
          <a:prstGeom prst="clou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Internet</a:t>
            </a:r>
          </a:p>
        </p:txBody>
      </p:sp>
      <p:pic>
        <p:nvPicPr>
          <p:cNvPr id="364" name="Picture 363">
            <a:extLst>
              <a:ext uri="{FF2B5EF4-FFF2-40B4-BE49-F238E27FC236}">
                <a16:creationId xmlns:a16="http://schemas.microsoft.com/office/drawing/2014/main" id="{80690642-E743-4E64-B042-46C106085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856" y="2753271"/>
            <a:ext cx="637675" cy="485768"/>
          </a:xfrm>
          <a:prstGeom prst="rect">
            <a:avLst/>
          </a:prstGeom>
        </p:spPr>
      </p:pic>
      <p:pic>
        <p:nvPicPr>
          <p:cNvPr id="365" name="Picture 364">
            <a:extLst>
              <a:ext uri="{FF2B5EF4-FFF2-40B4-BE49-F238E27FC236}">
                <a16:creationId xmlns:a16="http://schemas.microsoft.com/office/drawing/2014/main" id="{32065604-F744-44E1-96DC-D949BE81B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095" y="3186116"/>
            <a:ext cx="637675" cy="485768"/>
          </a:xfrm>
          <a:prstGeom prst="rect">
            <a:avLst/>
          </a:prstGeom>
        </p:spPr>
      </p:pic>
      <p:pic>
        <p:nvPicPr>
          <p:cNvPr id="366" name="Picture 365">
            <a:extLst>
              <a:ext uri="{FF2B5EF4-FFF2-40B4-BE49-F238E27FC236}">
                <a16:creationId xmlns:a16="http://schemas.microsoft.com/office/drawing/2014/main" id="{1F7431A9-001C-43A7-8FC8-BECD60F97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600" y="3399179"/>
            <a:ext cx="637675" cy="485768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97667E8F-AE31-479C-8C15-487F49D3F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532" y="3923284"/>
            <a:ext cx="485393" cy="485768"/>
          </a:xfrm>
          <a:prstGeom prst="rect">
            <a:avLst/>
          </a:prstGeom>
        </p:spPr>
      </p:pic>
      <p:pic>
        <p:nvPicPr>
          <p:cNvPr id="370" name="SecurityScanning" descr="Image result for azure security center logo">
            <a:extLst>
              <a:ext uri="{FF2B5EF4-FFF2-40B4-BE49-F238E27FC236}">
                <a16:creationId xmlns:a16="http://schemas.microsoft.com/office/drawing/2014/main" id="{436475D4-045E-4012-8E60-94185509B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045" y="2543769"/>
            <a:ext cx="283612" cy="37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4" name="ACR Tasks">
            <a:extLst>
              <a:ext uri="{FF2B5EF4-FFF2-40B4-BE49-F238E27FC236}">
                <a16:creationId xmlns:a16="http://schemas.microsoft.com/office/drawing/2014/main" id="{B1108E4D-239C-4F65-8E28-734A1CA80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40" y="3494893"/>
            <a:ext cx="497937" cy="497937"/>
          </a:xfrm>
          <a:prstGeom prst="rect">
            <a:avLst/>
          </a:prstGeom>
        </p:spPr>
      </p:pic>
      <p:sp>
        <p:nvSpPr>
          <p:cNvPr id="376" name="base-node-repo">
            <a:extLst>
              <a:ext uri="{FF2B5EF4-FFF2-40B4-BE49-F238E27FC236}">
                <a16:creationId xmlns:a16="http://schemas.microsoft.com/office/drawing/2014/main" id="{C6D85281-84B3-437F-9569-16D398AC53BC}"/>
              </a:ext>
            </a:extLst>
          </p:cNvPr>
          <p:cNvSpPr/>
          <p:nvPr/>
        </p:nvSpPr>
        <p:spPr>
          <a:xfrm>
            <a:off x="7526932" y="4387599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sp>
        <p:nvSpPr>
          <p:cNvPr id="380" name="ACR Tasks-text">
            <a:extLst>
              <a:ext uri="{FF2B5EF4-FFF2-40B4-BE49-F238E27FC236}">
                <a16:creationId xmlns:a16="http://schemas.microsoft.com/office/drawing/2014/main" id="{29512B3F-E37A-4F12-9E26-6C19D3519104}"/>
              </a:ext>
            </a:extLst>
          </p:cNvPr>
          <p:cNvSpPr/>
          <p:nvPr/>
        </p:nvSpPr>
        <p:spPr>
          <a:xfrm>
            <a:off x="5560793" y="3923284"/>
            <a:ext cx="5940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ACR Tasks</a:t>
            </a:r>
            <a:endParaRPr lang="en-US" sz="800" kern="0" dirty="0">
              <a:solidFill>
                <a:sysClr val="windowText" lastClr="000000"/>
              </a:solidFill>
              <a:latin typeface="Calibri" panose="020F0502020204030204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unit-test" descr="A close up of a sign&#10;&#10;Description automatically generated">
            <a:extLst>
              <a:ext uri="{FF2B5EF4-FFF2-40B4-BE49-F238E27FC236}">
                <a16:creationId xmlns:a16="http://schemas.microsoft.com/office/drawing/2014/main" id="{F54BA7D8-AEFD-493B-9F3E-2336585CAD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2912415"/>
            <a:ext cx="326624" cy="326624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450CCA53-5373-48FB-9475-EAE889C3E213}"/>
              </a:ext>
            </a:extLst>
          </p:cNvPr>
          <p:cNvGrpSpPr/>
          <p:nvPr/>
        </p:nvGrpSpPr>
        <p:grpSpPr>
          <a:xfrm>
            <a:off x="5879976" y="1756434"/>
            <a:ext cx="433971" cy="445876"/>
            <a:chOff x="4933802" y="2331706"/>
            <a:chExt cx="2647884" cy="2720525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7B3664F-E5A1-497C-8EDA-AEE6C1F81A92}"/>
                </a:ext>
              </a:extLst>
            </p:cNvPr>
            <p:cNvSpPr/>
            <p:nvPr/>
          </p:nvSpPr>
          <p:spPr>
            <a:xfrm>
              <a:off x="4933802" y="2331706"/>
              <a:ext cx="2143996" cy="1520275"/>
            </a:xfrm>
            <a:custGeom>
              <a:avLst/>
              <a:gdLst>
                <a:gd name="connsiteX0" fmla="*/ 1566412 w 1677471"/>
                <a:gd name="connsiteY0" fmla="*/ 562433 h 1189469"/>
                <a:gd name="connsiteX1" fmla="*/ 1352021 w 1677471"/>
                <a:gd name="connsiteY1" fmla="*/ 454271 h 1189469"/>
                <a:gd name="connsiteX2" fmla="*/ 859499 w 1677471"/>
                <a:gd name="connsiteY2" fmla="*/ 379 h 1189469"/>
                <a:gd name="connsiteX3" fmla="*/ 392086 w 1677471"/>
                <a:gd name="connsiteY3" fmla="*/ 318103 h 1189469"/>
                <a:gd name="connsiteX4" fmla="*/ 0 w 1677471"/>
                <a:gd name="connsiteY4" fmla="*/ 750750 h 1189469"/>
                <a:gd name="connsiteX5" fmla="*/ 472242 w 1677471"/>
                <a:gd name="connsiteY5" fmla="*/ 1189191 h 1189469"/>
                <a:gd name="connsiteX6" fmla="*/ 513768 w 1677471"/>
                <a:gd name="connsiteY6" fmla="*/ 1189191 h 1189469"/>
                <a:gd name="connsiteX7" fmla="*/ 1278625 w 1677471"/>
                <a:gd name="connsiteY7" fmla="*/ 1189191 h 1189469"/>
                <a:gd name="connsiteX8" fmla="*/ 1298906 w 1677471"/>
                <a:gd name="connsiteY8" fmla="*/ 1189191 h 1189469"/>
                <a:gd name="connsiteX9" fmla="*/ 1677471 w 1677471"/>
                <a:gd name="connsiteY9" fmla="*/ 821248 h 1189469"/>
                <a:gd name="connsiteX10" fmla="*/ 1567378 w 1677471"/>
                <a:gd name="connsiteY10" fmla="*/ 567261 h 118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7471" h="1189469">
                  <a:moveTo>
                    <a:pt x="1566412" y="562433"/>
                  </a:moveTo>
                  <a:cubicBezTo>
                    <a:pt x="1507542" y="505517"/>
                    <a:pt x="1432785" y="467801"/>
                    <a:pt x="1352021" y="454271"/>
                  </a:cubicBezTo>
                  <a:cubicBezTo>
                    <a:pt x="1341040" y="193069"/>
                    <a:pt x="1120729" y="-9968"/>
                    <a:pt x="859499" y="379"/>
                  </a:cubicBezTo>
                  <a:cubicBezTo>
                    <a:pt x="652126" y="-3402"/>
                    <a:pt x="464869" y="123886"/>
                    <a:pt x="392086" y="318103"/>
                  </a:cubicBezTo>
                  <a:cubicBezTo>
                    <a:pt x="172070" y="344911"/>
                    <a:pt x="5089" y="529165"/>
                    <a:pt x="0" y="750750"/>
                  </a:cubicBezTo>
                  <a:cubicBezTo>
                    <a:pt x="9948" y="1001946"/>
                    <a:pt x="220999" y="1197892"/>
                    <a:pt x="472242" y="1189191"/>
                  </a:cubicBezTo>
                  <a:lnTo>
                    <a:pt x="513768" y="1189191"/>
                  </a:lnTo>
                  <a:lnTo>
                    <a:pt x="1278625" y="1189191"/>
                  </a:lnTo>
                  <a:lnTo>
                    <a:pt x="1298906" y="1189191"/>
                  </a:lnTo>
                  <a:cubicBezTo>
                    <a:pt x="1502288" y="1185347"/>
                    <a:pt x="1667843" y="1024437"/>
                    <a:pt x="1677471" y="821248"/>
                  </a:cubicBezTo>
                  <a:cubicBezTo>
                    <a:pt x="1676718" y="725162"/>
                    <a:pt x="1636988" y="633500"/>
                    <a:pt x="1567378" y="567261"/>
                  </a:cubicBezTo>
                </a:path>
              </a:pathLst>
            </a:custGeom>
            <a:solidFill>
              <a:srgbClr val="0078D4"/>
            </a:solidFill>
            <a:ln w="96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36B05AB4-FCEA-4845-AA50-B228B012A6DE}"/>
                </a:ext>
              </a:extLst>
            </p:cNvPr>
            <p:cNvGrpSpPr/>
            <p:nvPr/>
          </p:nvGrpSpPr>
          <p:grpSpPr>
            <a:xfrm>
              <a:off x="5500516" y="2863487"/>
              <a:ext cx="2081170" cy="2188744"/>
              <a:chOff x="3380872" y="2137210"/>
              <a:chExt cx="971523" cy="1021741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0DFCD835-B952-42DF-B4D6-5D5263E9A659}"/>
                  </a:ext>
                </a:extLst>
              </p:cNvPr>
              <p:cNvSpPr/>
              <p:nvPr/>
            </p:nvSpPr>
            <p:spPr>
              <a:xfrm>
                <a:off x="3587538" y="2137210"/>
                <a:ext cx="764857" cy="575574"/>
              </a:xfrm>
              <a:custGeom>
                <a:avLst/>
                <a:gdLst>
                  <a:gd name="connsiteX0" fmla="*/ 0 w 764857"/>
                  <a:gd name="connsiteY0" fmla="*/ 0 h 575574"/>
                  <a:gd name="connsiteX1" fmla="*/ 966 w 764857"/>
                  <a:gd name="connsiteY1" fmla="*/ 413332 h 575574"/>
                  <a:gd name="connsiteX2" fmla="*/ 764857 w 764857"/>
                  <a:gd name="connsiteY2" fmla="*/ 575574 h 575574"/>
                  <a:gd name="connsiteX3" fmla="*/ 764857 w 764857"/>
                  <a:gd name="connsiteY3" fmla="*/ 287787 h 575574"/>
                  <a:gd name="connsiteX4" fmla="*/ 0 w 764857"/>
                  <a:gd name="connsiteY4" fmla="*/ 0 h 575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4857" h="575574">
                    <a:moveTo>
                      <a:pt x="0" y="0"/>
                    </a:moveTo>
                    <a:lnTo>
                      <a:pt x="966" y="413332"/>
                    </a:lnTo>
                    <a:lnTo>
                      <a:pt x="764857" y="575574"/>
                    </a:lnTo>
                    <a:lnTo>
                      <a:pt x="764857" y="287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43314627-3E4D-4197-816F-322C0E4EE9B6}"/>
                  </a:ext>
                </a:extLst>
              </p:cNvPr>
              <p:cNvSpPr/>
              <p:nvPr/>
            </p:nvSpPr>
            <p:spPr>
              <a:xfrm>
                <a:off x="3380872" y="2137210"/>
                <a:ext cx="207631" cy="509904"/>
              </a:xfrm>
              <a:custGeom>
                <a:avLst/>
                <a:gdLst>
                  <a:gd name="connsiteX0" fmla="*/ 206666 w 207631"/>
                  <a:gd name="connsiteY0" fmla="*/ 0 h 509904"/>
                  <a:gd name="connsiteX1" fmla="*/ 0 w 207631"/>
                  <a:gd name="connsiteY1" fmla="*/ 125545 h 509904"/>
                  <a:gd name="connsiteX2" fmla="*/ 0 w 207631"/>
                  <a:gd name="connsiteY2" fmla="*/ 509905 h 509904"/>
                  <a:gd name="connsiteX3" fmla="*/ 207632 w 207631"/>
                  <a:gd name="connsiteY3" fmla="*/ 413332 h 50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631" h="509904">
                    <a:moveTo>
                      <a:pt x="206666" y="0"/>
                    </a:moveTo>
                    <a:lnTo>
                      <a:pt x="0" y="125545"/>
                    </a:lnTo>
                    <a:lnTo>
                      <a:pt x="0" y="509905"/>
                    </a:lnTo>
                    <a:lnTo>
                      <a:pt x="207632" y="413332"/>
                    </a:lnTo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82FC5E8-B960-4CB1-A98B-A117B000B47E}"/>
                  </a:ext>
                </a:extLst>
              </p:cNvPr>
              <p:cNvSpPr/>
              <p:nvPr/>
            </p:nvSpPr>
            <p:spPr>
              <a:xfrm>
                <a:off x="3936167" y="2326493"/>
                <a:ext cx="69532" cy="249158"/>
              </a:xfrm>
              <a:custGeom>
                <a:avLst/>
                <a:gdLst>
                  <a:gd name="connsiteX0" fmla="*/ 0 w 69532"/>
                  <a:gd name="connsiteY0" fmla="*/ 229843 h 249158"/>
                  <a:gd name="connsiteX1" fmla="*/ 69532 w 69532"/>
                  <a:gd name="connsiteY1" fmla="*/ 249158 h 249158"/>
                  <a:gd name="connsiteX2" fmla="*/ 69532 w 69532"/>
                  <a:gd name="connsiteY2" fmla="*/ 24143 h 249158"/>
                  <a:gd name="connsiteX3" fmla="*/ 0 w 69532"/>
                  <a:gd name="connsiteY3" fmla="*/ 0 h 249158"/>
                  <a:gd name="connsiteX4" fmla="*/ 0 w 69532"/>
                  <a:gd name="connsiteY4" fmla="*/ 229843 h 2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49158">
                    <a:moveTo>
                      <a:pt x="0" y="229843"/>
                    </a:moveTo>
                    <a:lnTo>
                      <a:pt x="69532" y="249158"/>
                    </a:lnTo>
                    <a:lnTo>
                      <a:pt x="69532" y="24143"/>
                    </a:lnTo>
                    <a:lnTo>
                      <a:pt x="0" y="0"/>
                    </a:lnTo>
                    <a:lnTo>
                      <a:pt x="0" y="2298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D749EFA-D099-475D-9935-85AE1FF05293}"/>
                  </a:ext>
                </a:extLst>
              </p:cNvPr>
              <p:cNvSpPr/>
              <p:nvPr/>
            </p:nvSpPr>
            <p:spPr>
              <a:xfrm>
                <a:off x="3797102" y="2279172"/>
                <a:ext cx="69532" cy="259781"/>
              </a:xfrm>
              <a:custGeom>
                <a:avLst/>
                <a:gdLst>
                  <a:gd name="connsiteX0" fmla="*/ 69533 w 69532"/>
                  <a:gd name="connsiteY0" fmla="*/ 25109 h 259781"/>
                  <a:gd name="connsiteX1" fmla="*/ 0 w 69532"/>
                  <a:gd name="connsiteY1" fmla="*/ 0 h 259781"/>
                  <a:gd name="connsiteX2" fmla="*/ 0 w 69532"/>
                  <a:gd name="connsiteY2" fmla="*/ 240467 h 259781"/>
                  <a:gd name="connsiteX3" fmla="*/ 69533 w 69532"/>
                  <a:gd name="connsiteY3" fmla="*/ 259781 h 259781"/>
                  <a:gd name="connsiteX4" fmla="*/ 69533 w 69532"/>
                  <a:gd name="connsiteY4" fmla="*/ 25109 h 25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59781">
                    <a:moveTo>
                      <a:pt x="69533" y="25109"/>
                    </a:moveTo>
                    <a:lnTo>
                      <a:pt x="0" y="0"/>
                    </a:lnTo>
                    <a:lnTo>
                      <a:pt x="0" y="240467"/>
                    </a:lnTo>
                    <a:lnTo>
                      <a:pt x="69533" y="259781"/>
                    </a:lnTo>
                    <a:lnTo>
                      <a:pt x="69533" y="25109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00DF2E6-E94D-48E9-821D-ABFFDB1B03D3}"/>
                  </a:ext>
                </a:extLst>
              </p:cNvPr>
              <p:cNvSpPr/>
              <p:nvPr/>
            </p:nvSpPr>
            <p:spPr>
              <a:xfrm>
                <a:off x="4075232" y="2374779"/>
                <a:ext cx="69532" cy="237569"/>
              </a:xfrm>
              <a:custGeom>
                <a:avLst/>
                <a:gdLst>
                  <a:gd name="connsiteX0" fmla="*/ 0 w 69532"/>
                  <a:gd name="connsiteY0" fmla="*/ 219220 h 237569"/>
                  <a:gd name="connsiteX1" fmla="*/ 67601 w 69532"/>
                  <a:gd name="connsiteY1" fmla="*/ 237569 h 237569"/>
                  <a:gd name="connsiteX2" fmla="*/ 69533 w 69532"/>
                  <a:gd name="connsiteY2" fmla="*/ 23177 h 237569"/>
                  <a:gd name="connsiteX3" fmla="*/ 0 w 69532"/>
                  <a:gd name="connsiteY3" fmla="*/ 0 h 237569"/>
                  <a:gd name="connsiteX4" fmla="*/ 0 w 69532"/>
                  <a:gd name="connsiteY4" fmla="*/ 219220 h 23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37569">
                    <a:moveTo>
                      <a:pt x="0" y="219220"/>
                    </a:moveTo>
                    <a:lnTo>
                      <a:pt x="67601" y="237569"/>
                    </a:lnTo>
                    <a:lnTo>
                      <a:pt x="69533" y="23177"/>
                    </a:lnTo>
                    <a:lnTo>
                      <a:pt x="0" y="0"/>
                    </a:lnTo>
                    <a:lnTo>
                      <a:pt x="0" y="219220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E603ABD-4BA8-44C3-8CDB-F8D00B3CD9F7}"/>
                  </a:ext>
                </a:extLst>
              </p:cNvPr>
              <p:cNvSpPr/>
              <p:nvPr/>
            </p:nvSpPr>
            <p:spPr>
              <a:xfrm>
                <a:off x="3659002" y="2233783"/>
                <a:ext cx="69532" cy="267506"/>
              </a:xfrm>
              <a:custGeom>
                <a:avLst/>
                <a:gdLst>
                  <a:gd name="connsiteX0" fmla="*/ 0 w 69532"/>
                  <a:gd name="connsiteY0" fmla="*/ 250124 h 267506"/>
                  <a:gd name="connsiteX1" fmla="*/ 69532 w 69532"/>
                  <a:gd name="connsiteY1" fmla="*/ 267507 h 267506"/>
                  <a:gd name="connsiteX2" fmla="*/ 69532 w 69532"/>
                  <a:gd name="connsiteY2" fmla="*/ 23178 h 267506"/>
                  <a:gd name="connsiteX3" fmla="*/ 0 w 69532"/>
                  <a:gd name="connsiteY3" fmla="*/ 0 h 267506"/>
                  <a:gd name="connsiteX4" fmla="*/ 0 w 69532"/>
                  <a:gd name="connsiteY4" fmla="*/ 250124 h 26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7506">
                    <a:moveTo>
                      <a:pt x="0" y="250124"/>
                    </a:moveTo>
                    <a:lnTo>
                      <a:pt x="69532" y="267507"/>
                    </a:lnTo>
                    <a:lnTo>
                      <a:pt x="69532" y="23178"/>
                    </a:lnTo>
                    <a:lnTo>
                      <a:pt x="0" y="0"/>
                    </a:lnTo>
                    <a:lnTo>
                      <a:pt x="0" y="25012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0FBDA99-A3C9-4406-89E7-B357041CD70D}"/>
                  </a:ext>
                </a:extLst>
              </p:cNvPr>
              <p:cNvSpPr/>
              <p:nvPr/>
            </p:nvSpPr>
            <p:spPr>
              <a:xfrm>
                <a:off x="4213331" y="2421134"/>
                <a:ext cx="69532" cy="228877"/>
              </a:xfrm>
              <a:custGeom>
                <a:avLst/>
                <a:gdLst>
                  <a:gd name="connsiteX0" fmla="*/ 69533 w 69532"/>
                  <a:gd name="connsiteY0" fmla="*/ 24143 h 228877"/>
                  <a:gd name="connsiteX1" fmla="*/ 0 w 69532"/>
                  <a:gd name="connsiteY1" fmla="*/ 0 h 228877"/>
                  <a:gd name="connsiteX2" fmla="*/ 0 w 69532"/>
                  <a:gd name="connsiteY2" fmla="*/ 209563 h 228877"/>
                  <a:gd name="connsiteX3" fmla="*/ 69533 w 69532"/>
                  <a:gd name="connsiteY3" fmla="*/ 228878 h 228877"/>
                  <a:gd name="connsiteX4" fmla="*/ 69533 w 69532"/>
                  <a:gd name="connsiteY4" fmla="*/ 24143 h 228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28877">
                    <a:moveTo>
                      <a:pt x="69533" y="24143"/>
                    </a:moveTo>
                    <a:lnTo>
                      <a:pt x="0" y="0"/>
                    </a:lnTo>
                    <a:lnTo>
                      <a:pt x="0" y="209563"/>
                    </a:lnTo>
                    <a:lnTo>
                      <a:pt x="69533" y="228878"/>
                    </a:lnTo>
                    <a:lnTo>
                      <a:pt x="69533" y="241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E0CB9FB-18A3-4186-8442-43831A99A009}"/>
                  </a:ext>
                </a:extLst>
              </p:cNvPr>
              <p:cNvSpPr/>
              <p:nvPr/>
            </p:nvSpPr>
            <p:spPr>
              <a:xfrm>
                <a:off x="3416604" y="2232817"/>
                <a:ext cx="103332" cy="331245"/>
              </a:xfrm>
              <a:custGeom>
                <a:avLst/>
                <a:gdLst>
                  <a:gd name="connsiteX0" fmla="*/ 34766 w 103332"/>
                  <a:gd name="connsiteY0" fmla="*/ 310965 h 331245"/>
                  <a:gd name="connsiteX1" fmla="*/ 0 w 103332"/>
                  <a:gd name="connsiteY1" fmla="*/ 331245 h 331245"/>
                  <a:gd name="connsiteX2" fmla="*/ 0 w 103332"/>
                  <a:gd name="connsiteY2" fmla="*/ 57944 h 331245"/>
                  <a:gd name="connsiteX3" fmla="*/ 34766 w 103332"/>
                  <a:gd name="connsiteY3" fmla="*/ 39595 h 331245"/>
                  <a:gd name="connsiteX4" fmla="*/ 103333 w 103332"/>
                  <a:gd name="connsiteY4" fmla="*/ 0 h 331245"/>
                  <a:gd name="connsiteX5" fmla="*/ 67601 w 103332"/>
                  <a:gd name="connsiteY5" fmla="*/ 23177 h 331245"/>
                  <a:gd name="connsiteX6" fmla="*/ 67601 w 103332"/>
                  <a:gd name="connsiteY6" fmla="*/ 288753 h 331245"/>
                  <a:gd name="connsiteX7" fmla="*/ 103333 w 103332"/>
                  <a:gd name="connsiteY7" fmla="*/ 269438 h 33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332" h="331245">
                    <a:moveTo>
                      <a:pt x="34766" y="310965"/>
                    </a:moveTo>
                    <a:lnTo>
                      <a:pt x="0" y="331245"/>
                    </a:lnTo>
                    <a:lnTo>
                      <a:pt x="0" y="57944"/>
                    </a:lnTo>
                    <a:lnTo>
                      <a:pt x="34766" y="39595"/>
                    </a:lnTo>
                    <a:close/>
                    <a:moveTo>
                      <a:pt x="103333" y="0"/>
                    </a:moveTo>
                    <a:lnTo>
                      <a:pt x="67601" y="23177"/>
                    </a:lnTo>
                    <a:lnTo>
                      <a:pt x="67601" y="288753"/>
                    </a:lnTo>
                    <a:lnTo>
                      <a:pt x="103333" y="269438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5D43437-6860-49D8-8F1B-542DC05B2BA0}"/>
                  </a:ext>
                </a:extLst>
              </p:cNvPr>
              <p:cNvSpPr/>
              <p:nvPr/>
            </p:nvSpPr>
            <p:spPr>
              <a:xfrm>
                <a:off x="3380872" y="2550542"/>
                <a:ext cx="971523" cy="233706"/>
              </a:xfrm>
              <a:custGeom>
                <a:avLst/>
                <a:gdLst>
                  <a:gd name="connsiteX0" fmla="*/ 971523 w 971523"/>
                  <a:gd name="connsiteY0" fmla="*/ 162242 h 233706"/>
                  <a:gd name="connsiteX1" fmla="*/ 762926 w 971523"/>
                  <a:gd name="connsiteY1" fmla="*/ 233706 h 233706"/>
                  <a:gd name="connsiteX2" fmla="*/ 0 w 971523"/>
                  <a:gd name="connsiteY2" fmla="*/ 96573 h 233706"/>
                  <a:gd name="connsiteX3" fmla="*/ 207632 w 971523"/>
                  <a:gd name="connsiteY3" fmla="*/ 0 h 233706"/>
                  <a:gd name="connsiteX4" fmla="*/ 971523 w 971523"/>
                  <a:gd name="connsiteY4" fmla="*/ 162242 h 233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1523" h="233706">
                    <a:moveTo>
                      <a:pt x="971523" y="162242"/>
                    </a:moveTo>
                    <a:lnTo>
                      <a:pt x="762926" y="233706"/>
                    </a:lnTo>
                    <a:lnTo>
                      <a:pt x="0" y="96573"/>
                    </a:lnTo>
                    <a:lnTo>
                      <a:pt x="207632" y="0"/>
                    </a:lnTo>
                    <a:lnTo>
                      <a:pt x="971523" y="162242"/>
                    </a:lnTo>
                    <a:close/>
                  </a:path>
                </a:pathLst>
              </a:custGeom>
              <a:solidFill>
                <a:srgbClr val="333132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84F1EE5-B0E9-437E-B615-239F80E0656C}"/>
                  </a:ext>
                </a:extLst>
              </p:cNvPr>
              <p:cNvSpPr/>
              <p:nvPr/>
            </p:nvSpPr>
            <p:spPr>
              <a:xfrm>
                <a:off x="3584641" y="2613314"/>
                <a:ext cx="767754" cy="539842"/>
              </a:xfrm>
              <a:custGeom>
                <a:avLst/>
                <a:gdLst>
                  <a:gd name="connsiteX0" fmla="*/ 767754 w 767754"/>
                  <a:gd name="connsiteY0" fmla="*/ 394017 h 539842"/>
                  <a:gd name="connsiteX1" fmla="*/ 0 w 767754"/>
                  <a:gd name="connsiteY1" fmla="*/ 539842 h 539842"/>
                  <a:gd name="connsiteX2" fmla="*/ 3863 w 767754"/>
                  <a:gd name="connsiteY2" fmla="*/ 0 h 539842"/>
                  <a:gd name="connsiteX3" fmla="*/ 767754 w 767754"/>
                  <a:gd name="connsiteY3" fmla="*/ 141962 h 539842"/>
                  <a:gd name="connsiteX4" fmla="*/ 767754 w 767754"/>
                  <a:gd name="connsiteY4" fmla="*/ 394017 h 53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7754" h="539842">
                    <a:moveTo>
                      <a:pt x="767754" y="394017"/>
                    </a:moveTo>
                    <a:lnTo>
                      <a:pt x="0" y="539842"/>
                    </a:lnTo>
                    <a:lnTo>
                      <a:pt x="3863" y="0"/>
                    </a:lnTo>
                    <a:lnTo>
                      <a:pt x="767754" y="141962"/>
                    </a:lnTo>
                    <a:lnTo>
                      <a:pt x="767754" y="394017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07135D9C-EC35-4B49-B84A-A2D131315FF5}"/>
                  </a:ext>
                </a:extLst>
              </p:cNvPr>
              <p:cNvSpPr/>
              <p:nvPr/>
            </p:nvSpPr>
            <p:spPr>
              <a:xfrm>
                <a:off x="3659002" y="2721476"/>
                <a:ext cx="69532" cy="342833"/>
              </a:xfrm>
              <a:custGeom>
                <a:avLst/>
                <a:gdLst>
                  <a:gd name="connsiteX0" fmla="*/ 0 w 69532"/>
                  <a:gd name="connsiteY0" fmla="*/ 342834 h 342833"/>
                  <a:gd name="connsiteX1" fmla="*/ 0 w 69532"/>
                  <a:gd name="connsiteY1" fmla="*/ 0 h 342833"/>
                  <a:gd name="connsiteX2" fmla="*/ 69532 w 69532"/>
                  <a:gd name="connsiteY2" fmla="*/ 8691 h 342833"/>
                  <a:gd name="connsiteX3" fmla="*/ 69532 w 69532"/>
                  <a:gd name="connsiteY3" fmla="*/ 331245 h 342833"/>
                  <a:gd name="connsiteX4" fmla="*/ 0 w 69532"/>
                  <a:gd name="connsiteY4" fmla="*/ 342834 h 3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342833">
                    <a:moveTo>
                      <a:pt x="0" y="342834"/>
                    </a:moveTo>
                    <a:lnTo>
                      <a:pt x="0" y="0"/>
                    </a:lnTo>
                    <a:lnTo>
                      <a:pt x="69532" y="8691"/>
                    </a:lnTo>
                    <a:lnTo>
                      <a:pt x="69532" y="331245"/>
                    </a:lnTo>
                    <a:lnTo>
                      <a:pt x="0" y="34283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7C2273B-889F-420B-AE86-C20CB920FE3E}"/>
                  </a:ext>
                </a:extLst>
              </p:cNvPr>
              <p:cNvSpPr/>
              <p:nvPr/>
            </p:nvSpPr>
            <p:spPr>
              <a:xfrm>
                <a:off x="3797102" y="2738859"/>
                <a:ext cx="69532" cy="303238"/>
              </a:xfrm>
              <a:custGeom>
                <a:avLst/>
                <a:gdLst>
                  <a:gd name="connsiteX0" fmla="*/ 69533 w 69532"/>
                  <a:gd name="connsiteY0" fmla="*/ 290684 h 303238"/>
                  <a:gd name="connsiteX1" fmla="*/ 0 w 69532"/>
                  <a:gd name="connsiteY1" fmla="*/ 303239 h 303238"/>
                  <a:gd name="connsiteX2" fmla="*/ 0 w 69532"/>
                  <a:gd name="connsiteY2" fmla="*/ 0 h 303238"/>
                  <a:gd name="connsiteX3" fmla="*/ 69533 w 69532"/>
                  <a:gd name="connsiteY3" fmla="*/ 10623 h 303238"/>
                  <a:gd name="connsiteX4" fmla="*/ 69533 w 69532"/>
                  <a:gd name="connsiteY4" fmla="*/ 290684 h 303238"/>
                  <a:gd name="connsiteX5" fmla="*/ 69533 w 69532"/>
                  <a:gd name="connsiteY5" fmla="*/ 290684 h 30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532" h="303238">
                    <a:moveTo>
                      <a:pt x="69533" y="290684"/>
                    </a:moveTo>
                    <a:lnTo>
                      <a:pt x="0" y="303239"/>
                    </a:lnTo>
                    <a:lnTo>
                      <a:pt x="0" y="0"/>
                    </a:lnTo>
                    <a:lnTo>
                      <a:pt x="69533" y="10623"/>
                    </a:lnTo>
                    <a:lnTo>
                      <a:pt x="69533" y="290684"/>
                    </a:lnTo>
                    <a:lnTo>
                      <a:pt x="69533" y="29068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FC9BC35-70F9-4390-B9C8-4174A49CABAC}"/>
                  </a:ext>
                </a:extLst>
              </p:cNvPr>
              <p:cNvSpPr/>
              <p:nvPr/>
            </p:nvSpPr>
            <p:spPr>
              <a:xfrm>
                <a:off x="3936167" y="2756242"/>
                <a:ext cx="69532" cy="262678"/>
              </a:xfrm>
              <a:custGeom>
                <a:avLst/>
                <a:gdLst>
                  <a:gd name="connsiteX0" fmla="*/ 0 w 69532"/>
                  <a:gd name="connsiteY0" fmla="*/ 262678 h 262678"/>
                  <a:gd name="connsiteX1" fmla="*/ 0 w 69532"/>
                  <a:gd name="connsiteY1" fmla="*/ 0 h 262678"/>
                  <a:gd name="connsiteX2" fmla="*/ 69532 w 69532"/>
                  <a:gd name="connsiteY2" fmla="*/ 8692 h 262678"/>
                  <a:gd name="connsiteX3" fmla="*/ 69532 w 69532"/>
                  <a:gd name="connsiteY3" fmla="*/ 250124 h 262678"/>
                  <a:gd name="connsiteX4" fmla="*/ 0 w 69532"/>
                  <a:gd name="connsiteY4" fmla="*/ 262678 h 26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2678">
                    <a:moveTo>
                      <a:pt x="0" y="262678"/>
                    </a:moveTo>
                    <a:lnTo>
                      <a:pt x="0" y="0"/>
                    </a:lnTo>
                    <a:lnTo>
                      <a:pt x="69532" y="8692"/>
                    </a:lnTo>
                    <a:lnTo>
                      <a:pt x="69532" y="250124"/>
                    </a:lnTo>
                    <a:lnTo>
                      <a:pt x="0" y="262678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641A9E65-C944-4132-B9C2-2FFE91C1C10F}"/>
                  </a:ext>
                </a:extLst>
              </p:cNvPr>
              <p:cNvSpPr/>
              <p:nvPr/>
            </p:nvSpPr>
            <p:spPr>
              <a:xfrm>
                <a:off x="4075232" y="2773625"/>
                <a:ext cx="68566" cy="221151"/>
              </a:xfrm>
              <a:custGeom>
                <a:avLst/>
                <a:gdLst>
                  <a:gd name="connsiteX0" fmla="*/ 68567 w 68566"/>
                  <a:gd name="connsiteY0" fmla="*/ 208597 h 221151"/>
                  <a:gd name="connsiteX1" fmla="*/ 0 w 68566"/>
                  <a:gd name="connsiteY1" fmla="*/ 221152 h 221151"/>
                  <a:gd name="connsiteX2" fmla="*/ 0 w 68566"/>
                  <a:gd name="connsiteY2" fmla="*/ 0 h 221151"/>
                  <a:gd name="connsiteX3" fmla="*/ 68567 w 68566"/>
                  <a:gd name="connsiteY3" fmla="*/ 10623 h 221151"/>
                  <a:gd name="connsiteX4" fmla="*/ 68567 w 68566"/>
                  <a:gd name="connsiteY4" fmla="*/ 208597 h 221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66" h="221151">
                    <a:moveTo>
                      <a:pt x="68567" y="208597"/>
                    </a:moveTo>
                    <a:lnTo>
                      <a:pt x="0" y="221152"/>
                    </a:lnTo>
                    <a:lnTo>
                      <a:pt x="0" y="0"/>
                    </a:lnTo>
                    <a:lnTo>
                      <a:pt x="68567" y="10623"/>
                    </a:lnTo>
                    <a:lnTo>
                      <a:pt x="68567" y="208597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5D3575B-65B5-4F78-8906-272D7255AE66}"/>
                  </a:ext>
                </a:extLst>
              </p:cNvPr>
              <p:cNvSpPr/>
              <p:nvPr/>
            </p:nvSpPr>
            <p:spPr>
              <a:xfrm>
                <a:off x="4213331" y="2791008"/>
                <a:ext cx="71464" cy="181557"/>
              </a:xfrm>
              <a:custGeom>
                <a:avLst/>
                <a:gdLst>
                  <a:gd name="connsiteX0" fmla="*/ 71464 w 71464"/>
                  <a:gd name="connsiteY0" fmla="*/ 169003 h 181557"/>
                  <a:gd name="connsiteX1" fmla="*/ 0 w 71464"/>
                  <a:gd name="connsiteY1" fmla="*/ 181557 h 181557"/>
                  <a:gd name="connsiteX2" fmla="*/ 0 w 71464"/>
                  <a:gd name="connsiteY2" fmla="*/ 0 h 181557"/>
                  <a:gd name="connsiteX3" fmla="*/ 66635 w 71464"/>
                  <a:gd name="connsiteY3" fmla="*/ 8692 h 181557"/>
                  <a:gd name="connsiteX4" fmla="*/ 71464 w 71464"/>
                  <a:gd name="connsiteY4" fmla="*/ 169003 h 181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464" h="181557">
                    <a:moveTo>
                      <a:pt x="71464" y="169003"/>
                    </a:moveTo>
                    <a:lnTo>
                      <a:pt x="0" y="181557"/>
                    </a:lnTo>
                    <a:lnTo>
                      <a:pt x="0" y="0"/>
                    </a:lnTo>
                    <a:lnTo>
                      <a:pt x="66635" y="8692"/>
                    </a:lnTo>
                    <a:lnTo>
                      <a:pt x="71464" y="16900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B4E72641-E65A-4A53-830D-EAFFED850587}"/>
                  </a:ext>
                </a:extLst>
              </p:cNvPr>
              <p:cNvSpPr/>
              <p:nvPr/>
            </p:nvSpPr>
            <p:spPr>
              <a:xfrm>
                <a:off x="3380872" y="2618143"/>
                <a:ext cx="208597" cy="540808"/>
              </a:xfrm>
              <a:custGeom>
                <a:avLst/>
                <a:gdLst>
                  <a:gd name="connsiteX0" fmla="*/ 0 w 208597"/>
                  <a:gd name="connsiteY0" fmla="*/ 411401 h 540808"/>
                  <a:gd name="connsiteX1" fmla="*/ 0 w 208597"/>
                  <a:gd name="connsiteY1" fmla="*/ 96573 h 540808"/>
                  <a:gd name="connsiteX2" fmla="*/ 208597 w 208597"/>
                  <a:gd name="connsiteY2" fmla="*/ 0 h 540808"/>
                  <a:gd name="connsiteX3" fmla="*/ 208597 w 208597"/>
                  <a:gd name="connsiteY3" fmla="*/ 540808 h 5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540808">
                    <a:moveTo>
                      <a:pt x="0" y="411401"/>
                    </a:moveTo>
                    <a:lnTo>
                      <a:pt x="0" y="96573"/>
                    </a:lnTo>
                    <a:lnTo>
                      <a:pt x="208597" y="0"/>
                    </a:lnTo>
                    <a:lnTo>
                      <a:pt x="208597" y="540808"/>
                    </a:lnTo>
                    <a:close/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32E69E3-6308-480F-85ED-D34CFA4E57FB}"/>
                  </a:ext>
                </a:extLst>
              </p:cNvPr>
              <p:cNvSpPr/>
              <p:nvPr/>
            </p:nvSpPr>
            <p:spPr>
              <a:xfrm>
                <a:off x="3415639" y="2695401"/>
                <a:ext cx="105264" cy="372771"/>
              </a:xfrm>
              <a:custGeom>
                <a:avLst/>
                <a:gdLst>
                  <a:gd name="connsiteX0" fmla="*/ 30903 w 105264"/>
                  <a:gd name="connsiteY0" fmla="*/ 333176 h 372771"/>
                  <a:gd name="connsiteX1" fmla="*/ 0 w 105264"/>
                  <a:gd name="connsiteY1" fmla="*/ 317725 h 372771"/>
                  <a:gd name="connsiteX2" fmla="*/ 0 w 105264"/>
                  <a:gd name="connsiteY2" fmla="*/ 51184 h 372771"/>
                  <a:gd name="connsiteX3" fmla="*/ 30903 w 105264"/>
                  <a:gd name="connsiteY3" fmla="*/ 36698 h 372771"/>
                  <a:gd name="connsiteX4" fmla="*/ 105264 w 105264"/>
                  <a:gd name="connsiteY4" fmla="*/ 0 h 372771"/>
                  <a:gd name="connsiteX5" fmla="*/ 68567 w 105264"/>
                  <a:gd name="connsiteY5" fmla="*/ 18349 h 372771"/>
                  <a:gd name="connsiteX6" fmla="*/ 68567 w 105264"/>
                  <a:gd name="connsiteY6" fmla="*/ 354423 h 372771"/>
                  <a:gd name="connsiteX7" fmla="*/ 104299 w 105264"/>
                  <a:gd name="connsiteY7" fmla="*/ 372771 h 372771"/>
                  <a:gd name="connsiteX8" fmla="*/ 104299 w 105264"/>
                  <a:gd name="connsiteY8" fmla="*/ 0 h 37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64" h="372771">
                    <a:moveTo>
                      <a:pt x="30903" y="333176"/>
                    </a:moveTo>
                    <a:lnTo>
                      <a:pt x="0" y="317725"/>
                    </a:lnTo>
                    <a:lnTo>
                      <a:pt x="0" y="51184"/>
                    </a:lnTo>
                    <a:lnTo>
                      <a:pt x="30903" y="36698"/>
                    </a:lnTo>
                    <a:close/>
                    <a:moveTo>
                      <a:pt x="105264" y="0"/>
                    </a:moveTo>
                    <a:lnTo>
                      <a:pt x="68567" y="18349"/>
                    </a:lnTo>
                    <a:lnTo>
                      <a:pt x="68567" y="354423"/>
                    </a:lnTo>
                    <a:lnTo>
                      <a:pt x="104299" y="372771"/>
                    </a:lnTo>
                    <a:lnTo>
                      <a:pt x="104299" y="0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" name="buffer-registry">
            <a:extLst>
              <a:ext uri="{FF2B5EF4-FFF2-40B4-BE49-F238E27FC236}">
                <a16:creationId xmlns:a16="http://schemas.microsoft.com/office/drawing/2014/main" id="{9C769E9A-3E8D-4274-AA2B-CEC37D5218C1}"/>
              </a:ext>
            </a:extLst>
          </p:cNvPr>
          <p:cNvGrpSpPr/>
          <p:nvPr/>
        </p:nvGrpSpPr>
        <p:grpSpPr>
          <a:xfrm>
            <a:off x="2848122" y="1533496"/>
            <a:ext cx="1537601" cy="695620"/>
            <a:chOff x="2848122" y="1533496"/>
            <a:chExt cx="1537601" cy="695620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6DEA2119-DB76-4BC3-9C80-4FDDA873B67A}"/>
                </a:ext>
              </a:extLst>
            </p:cNvPr>
            <p:cNvGrpSpPr/>
            <p:nvPr/>
          </p:nvGrpSpPr>
          <p:grpSpPr>
            <a:xfrm>
              <a:off x="3353494" y="1533496"/>
              <a:ext cx="433971" cy="445876"/>
              <a:chOff x="4933802" y="2331706"/>
              <a:chExt cx="2647884" cy="2720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2456C965-9BA0-475D-8835-D5C06806077C}"/>
                  </a:ext>
                </a:extLst>
              </p:cNvPr>
              <p:cNvSpPr/>
              <p:nvPr/>
            </p:nvSpPr>
            <p:spPr>
              <a:xfrm>
                <a:off x="4933802" y="2331706"/>
                <a:ext cx="2143996" cy="1520275"/>
              </a:xfrm>
              <a:custGeom>
                <a:avLst/>
                <a:gdLst>
                  <a:gd name="connsiteX0" fmla="*/ 1566412 w 1677471"/>
                  <a:gd name="connsiteY0" fmla="*/ 562433 h 1189469"/>
                  <a:gd name="connsiteX1" fmla="*/ 1352021 w 1677471"/>
                  <a:gd name="connsiteY1" fmla="*/ 454271 h 1189469"/>
                  <a:gd name="connsiteX2" fmla="*/ 859499 w 1677471"/>
                  <a:gd name="connsiteY2" fmla="*/ 379 h 1189469"/>
                  <a:gd name="connsiteX3" fmla="*/ 392086 w 1677471"/>
                  <a:gd name="connsiteY3" fmla="*/ 318103 h 1189469"/>
                  <a:gd name="connsiteX4" fmla="*/ 0 w 1677471"/>
                  <a:gd name="connsiteY4" fmla="*/ 750750 h 1189469"/>
                  <a:gd name="connsiteX5" fmla="*/ 472242 w 1677471"/>
                  <a:gd name="connsiteY5" fmla="*/ 1189191 h 1189469"/>
                  <a:gd name="connsiteX6" fmla="*/ 513768 w 1677471"/>
                  <a:gd name="connsiteY6" fmla="*/ 1189191 h 1189469"/>
                  <a:gd name="connsiteX7" fmla="*/ 1278625 w 1677471"/>
                  <a:gd name="connsiteY7" fmla="*/ 1189191 h 1189469"/>
                  <a:gd name="connsiteX8" fmla="*/ 1298906 w 1677471"/>
                  <a:gd name="connsiteY8" fmla="*/ 1189191 h 1189469"/>
                  <a:gd name="connsiteX9" fmla="*/ 1677471 w 1677471"/>
                  <a:gd name="connsiteY9" fmla="*/ 821248 h 1189469"/>
                  <a:gd name="connsiteX10" fmla="*/ 1567378 w 1677471"/>
                  <a:gd name="connsiteY10" fmla="*/ 567261 h 118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7471" h="1189469">
                    <a:moveTo>
                      <a:pt x="1566412" y="562433"/>
                    </a:moveTo>
                    <a:cubicBezTo>
                      <a:pt x="1507542" y="505517"/>
                      <a:pt x="1432785" y="467801"/>
                      <a:pt x="1352021" y="454271"/>
                    </a:cubicBezTo>
                    <a:cubicBezTo>
                      <a:pt x="1341040" y="193069"/>
                      <a:pt x="1120729" y="-9968"/>
                      <a:pt x="859499" y="379"/>
                    </a:cubicBezTo>
                    <a:cubicBezTo>
                      <a:pt x="652126" y="-3402"/>
                      <a:pt x="464869" y="123886"/>
                      <a:pt x="392086" y="318103"/>
                    </a:cubicBezTo>
                    <a:cubicBezTo>
                      <a:pt x="172070" y="344911"/>
                      <a:pt x="5089" y="529165"/>
                      <a:pt x="0" y="750750"/>
                    </a:cubicBezTo>
                    <a:cubicBezTo>
                      <a:pt x="9948" y="1001946"/>
                      <a:pt x="220999" y="1197892"/>
                      <a:pt x="472242" y="1189191"/>
                    </a:cubicBezTo>
                    <a:lnTo>
                      <a:pt x="513768" y="1189191"/>
                    </a:lnTo>
                    <a:lnTo>
                      <a:pt x="1278625" y="1189191"/>
                    </a:lnTo>
                    <a:lnTo>
                      <a:pt x="1298906" y="1189191"/>
                    </a:lnTo>
                    <a:cubicBezTo>
                      <a:pt x="1502288" y="1185347"/>
                      <a:pt x="1667843" y="1024437"/>
                      <a:pt x="1677471" y="821248"/>
                    </a:cubicBezTo>
                    <a:cubicBezTo>
                      <a:pt x="1676718" y="725162"/>
                      <a:pt x="1636988" y="633500"/>
                      <a:pt x="1567378" y="567261"/>
                    </a:cubicBezTo>
                  </a:path>
                </a:pathLst>
              </a:custGeom>
              <a:solidFill>
                <a:srgbClr val="0078D4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B7785A5C-1DA4-43ED-9BDA-625290429129}"/>
                  </a:ext>
                </a:extLst>
              </p:cNvPr>
              <p:cNvGrpSpPr/>
              <p:nvPr/>
            </p:nvGrpSpPr>
            <p:grpSpPr>
              <a:xfrm>
                <a:off x="5500516" y="2863487"/>
                <a:ext cx="2081170" cy="2188744"/>
                <a:chOff x="3380872" y="2137210"/>
                <a:chExt cx="971523" cy="1021741"/>
              </a:xfrm>
            </p:grpSpPr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00A5BD21-5542-479C-A73F-4B13347EFCD1}"/>
                    </a:ext>
                  </a:extLst>
                </p:cNvPr>
                <p:cNvSpPr/>
                <p:nvPr/>
              </p:nvSpPr>
              <p:spPr>
                <a:xfrm>
                  <a:off x="3587538" y="2137210"/>
                  <a:ext cx="764857" cy="575574"/>
                </a:xfrm>
                <a:custGeom>
                  <a:avLst/>
                  <a:gdLst>
                    <a:gd name="connsiteX0" fmla="*/ 0 w 764857"/>
                    <a:gd name="connsiteY0" fmla="*/ 0 h 575574"/>
                    <a:gd name="connsiteX1" fmla="*/ 966 w 764857"/>
                    <a:gd name="connsiteY1" fmla="*/ 413332 h 575574"/>
                    <a:gd name="connsiteX2" fmla="*/ 764857 w 764857"/>
                    <a:gd name="connsiteY2" fmla="*/ 575574 h 575574"/>
                    <a:gd name="connsiteX3" fmla="*/ 764857 w 764857"/>
                    <a:gd name="connsiteY3" fmla="*/ 287787 h 575574"/>
                    <a:gd name="connsiteX4" fmla="*/ 0 w 764857"/>
                    <a:gd name="connsiteY4" fmla="*/ 0 h 57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4857" h="575574">
                      <a:moveTo>
                        <a:pt x="0" y="0"/>
                      </a:moveTo>
                      <a:lnTo>
                        <a:pt x="966" y="413332"/>
                      </a:lnTo>
                      <a:lnTo>
                        <a:pt x="764857" y="575574"/>
                      </a:lnTo>
                      <a:lnTo>
                        <a:pt x="764857" y="2877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67676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55605414-7BBB-4FD6-B9B4-1DEC50219BCD}"/>
                    </a:ext>
                  </a:extLst>
                </p:cNvPr>
                <p:cNvSpPr/>
                <p:nvPr/>
              </p:nvSpPr>
              <p:spPr>
                <a:xfrm>
                  <a:off x="3380872" y="2137210"/>
                  <a:ext cx="207631" cy="509904"/>
                </a:xfrm>
                <a:custGeom>
                  <a:avLst/>
                  <a:gdLst>
                    <a:gd name="connsiteX0" fmla="*/ 206666 w 207631"/>
                    <a:gd name="connsiteY0" fmla="*/ 0 h 509904"/>
                    <a:gd name="connsiteX1" fmla="*/ 0 w 207631"/>
                    <a:gd name="connsiteY1" fmla="*/ 125545 h 509904"/>
                    <a:gd name="connsiteX2" fmla="*/ 0 w 207631"/>
                    <a:gd name="connsiteY2" fmla="*/ 509905 h 509904"/>
                    <a:gd name="connsiteX3" fmla="*/ 207632 w 207631"/>
                    <a:gd name="connsiteY3" fmla="*/ 413332 h 509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631" h="509904">
                      <a:moveTo>
                        <a:pt x="206666" y="0"/>
                      </a:moveTo>
                      <a:lnTo>
                        <a:pt x="0" y="125545"/>
                      </a:lnTo>
                      <a:lnTo>
                        <a:pt x="0" y="509905"/>
                      </a:lnTo>
                      <a:lnTo>
                        <a:pt x="207632" y="413332"/>
                      </a:lnTo>
                    </a:path>
                  </a:pathLst>
                </a:custGeom>
                <a:solidFill>
                  <a:srgbClr val="999999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8C28CC97-5B7E-40C3-8AE8-779C6C6EC086}"/>
                    </a:ext>
                  </a:extLst>
                </p:cNvPr>
                <p:cNvSpPr/>
                <p:nvPr/>
              </p:nvSpPr>
              <p:spPr>
                <a:xfrm>
                  <a:off x="3936167" y="2326493"/>
                  <a:ext cx="69532" cy="249158"/>
                </a:xfrm>
                <a:custGeom>
                  <a:avLst/>
                  <a:gdLst>
                    <a:gd name="connsiteX0" fmla="*/ 0 w 69532"/>
                    <a:gd name="connsiteY0" fmla="*/ 229843 h 249158"/>
                    <a:gd name="connsiteX1" fmla="*/ 69532 w 69532"/>
                    <a:gd name="connsiteY1" fmla="*/ 249158 h 249158"/>
                    <a:gd name="connsiteX2" fmla="*/ 69532 w 69532"/>
                    <a:gd name="connsiteY2" fmla="*/ 24143 h 249158"/>
                    <a:gd name="connsiteX3" fmla="*/ 0 w 69532"/>
                    <a:gd name="connsiteY3" fmla="*/ 0 h 249158"/>
                    <a:gd name="connsiteX4" fmla="*/ 0 w 69532"/>
                    <a:gd name="connsiteY4" fmla="*/ 229843 h 249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49158">
                      <a:moveTo>
                        <a:pt x="0" y="229843"/>
                      </a:moveTo>
                      <a:lnTo>
                        <a:pt x="69532" y="249158"/>
                      </a:lnTo>
                      <a:lnTo>
                        <a:pt x="69532" y="24143"/>
                      </a:lnTo>
                      <a:lnTo>
                        <a:pt x="0" y="0"/>
                      </a:lnTo>
                      <a:lnTo>
                        <a:pt x="0" y="229843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FBBC4FE3-6C1C-4B0C-88C6-B85139777F95}"/>
                    </a:ext>
                  </a:extLst>
                </p:cNvPr>
                <p:cNvSpPr/>
                <p:nvPr/>
              </p:nvSpPr>
              <p:spPr>
                <a:xfrm>
                  <a:off x="3797102" y="2279172"/>
                  <a:ext cx="69532" cy="259781"/>
                </a:xfrm>
                <a:custGeom>
                  <a:avLst/>
                  <a:gdLst>
                    <a:gd name="connsiteX0" fmla="*/ 69533 w 69532"/>
                    <a:gd name="connsiteY0" fmla="*/ 25109 h 259781"/>
                    <a:gd name="connsiteX1" fmla="*/ 0 w 69532"/>
                    <a:gd name="connsiteY1" fmla="*/ 0 h 259781"/>
                    <a:gd name="connsiteX2" fmla="*/ 0 w 69532"/>
                    <a:gd name="connsiteY2" fmla="*/ 240467 h 259781"/>
                    <a:gd name="connsiteX3" fmla="*/ 69533 w 69532"/>
                    <a:gd name="connsiteY3" fmla="*/ 259781 h 259781"/>
                    <a:gd name="connsiteX4" fmla="*/ 69533 w 69532"/>
                    <a:gd name="connsiteY4" fmla="*/ 25109 h 25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59781">
                      <a:moveTo>
                        <a:pt x="69533" y="25109"/>
                      </a:moveTo>
                      <a:lnTo>
                        <a:pt x="0" y="0"/>
                      </a:lnTo>
                      <a:lnTo>
                        <a:pt x="0" y="240467"/>
                      </a:lnTo>
                      <a:lnTo>
                        <a:pt x="69533" y="259781"/>
                      </a:lnTo>
                      <a:lnTo>
                        <a:pt x="69533" y="25109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3A0E1B9F-91A2-46CE-B782-6D8DC93547F3}"/>
                    </a:ext>
                  </a:extLst>
                </p:cNvPr>
                <p:cNvSpPr/>
                <p:nvPr/>
              </p:nvSpPr>
              <p:spPr>
                <a:xfrm>
                  <a:off x="4075232" y="2374779"/>
                  <a:ext cx="69532" cy="237569"/>
                </a:xfrm>
                <a:custGeom>
                  <a:avLst/>
                  <a:gdLst>
                    <a:gd name="connsiteX0" fmla="*/ 0 w 69532"/>
                    <a:gd name="connsiteY0" fmla="*/ 219220 h 237569"/>
                    <a:gd name="connsiteX1" fmla="*/ 67601 w 69532"/>
                    <a:gd name="connsiteY1" fmla="*/ 237569 h 237569"/>
                    <a:gd name="connsiteX2" fmla="*/ 69533 w 69532"/>
                    <a:gd name="connsiteY2" fmla="*/ 23177 h 237569"/>
                    <a:gd name="connsiteX3" fmla="*/ 0 w 69532"/>
                    <a:gd name="connsiteY3" fmla="*/ 0 h 237569"/>
                    <a:gd name="connsiteX4" fmla="*/ 0 w 69532"/>
                    <a:gd name="connsiteY4" fmla="*/ 219220 h 237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37569">
                      <a:moveTo>
                        <a:pt x="0" y="219220"/>
                      </a:moveTo>
                      <a:lnTo>
                        <a:pt x="67601" y="237569"/>
                      </a:lnTo>
                      <a:lnTo>
                        <a:pt x="69533" y="23177"/>
                      </a:lnTo>
                      <a:lnTo>
                        <a:pt x="0" y="0"/>
                      </a:lnTo>
                      <a:lnTo>
                        <a:pt x="0" y="219220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5B1E3E43-54B0-46F1-B5B7-130BD00C67C5}"/>
                    </a:ext>
                  </a:extLst>
                </p:cNvPr>
                <p:cNvSpPr/>
                <p:nvPr/>
              </p:nvSpPr>
              <p:spPr>
                <a:xfrm>
                  <a:off x="3659002" y="2233783"/>
                  <a:ext cx="69532" cy="267506"/>
                </a:xfrm>
                <a:custGeom>
                  <a:avLst/>
                  <a:gdLst>
                    <a:gd name="connsiteX0" fmla="*/ 0 w 69532"/>
                    <a:gd name="connsiteY0" fmla="*/ 250124 h 267506"/>
                    <a:gd name="connsiteX1" fmla="*/ 69532 w 69532"/>
                    <a:gd name="connsiteY1" fmla="*/ 267507 h 267506"/>
                    <a:gd name="connsiteX2" fmla="*/ 69532 w 69532"/>
                    <a:gd name="connsiteY2" fmla="*/ 23178 h 267506"/>
                    <a:gd name="connsiteX3" fmla="*/ 0 w 69532"/>
                    <a:gd name="connsiteY3" fmla="*/ 0 h 267506"/>
                    <a:gd name="connsiteX4" fmla="*/ 0 w 69532"/>
                    <a:gd name="connsiteY4" fmla="*/ 250124 h 267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67506">
                      <a:moveTo>
                        <a:pt x="0" y="250124"/>
                      </a:moveTo>
                      <a:lnTo>
                        <a:pt x="69532" y="267507"/>
                      </a:lnTo>
                      <a:lnTo>
                        <a:pt x="69532" y="23178"/>
                      </a:lnTo>
                      <a:lnTo>
                        <a:pt x="0" y="0"/>
                      </a:lnTo>
                      <a:lnTo>
                        <a:pt x="0" y="250124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72C89A48-54D7-4F8E-9A3F-7F88262E22E9}"/>
                    </a:ext>
                  </a:extLst>
                </p:cNvPr>
                <p:cNvSpPr/>
                <p:nvPr/>
              </p:nvSpPr>
              <p:spPr>
                <a:xfrm>
                  <a:off x="4213331" y="2421134"/>
                  <a:ext cx="69532" cy="228877"/>
                </a:xfrm>
                <a:custGeom>
                  <a:avLst/>
                  <a:gdLst>
                    <a:gd name="connsiteX0" fmla="*/ 69533 w 69532"/>
                    <a:gd name="connsiteY0" fmla="*/ 24143 h 228877"/>
                    <a:gd name="connsiteX1" fmla="*/ 0 w 69532"/>
                    <a:gd name="connsiteY1" fmla="*/ 0 h 228877"/>
                    <a:gd name="connsiteX2" fmla="*/ 0 w 69532"/>
                    <a:gd name="connsiteY2" fmla="*/ 209563 h 228877"/>
                    <a:gd name="connsiteX3" fmla="*/ 69533 w 69532"/>
                    <a:gd name="connsiteY3" fmla="*/ 228878 h 228877"/>
                    <a:gd name="connsiteX4" fmla="*/ 69533 w 69532"/>
                    <a:gd name="connsiteY4" fmla="*/ 24143 h 228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28877">
                      <a:moveTo>
                        <a:pt x="69533" y="24143"/>
                      </a:moveTo>
                      <a:lnTo>
                        <a:pt x="0" y="0"/>
                      </a:lnTo>
                      <a:lnTo>
                        <a:pt x="0" y="209563"/>
                      </a:lnTo>
                      <a:lnTo>
                        <a:pt x="69533" y="228878"/>
                      </a:lnTo>
                      <a:lnTo>
                        <a:pt x="69533" y="24143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CED35670-9B88-4D2A-89EE-F52B13237724}"/>
                    </a:ext>
                  </a:extLst>
                </p:cNvPr>
                <p:cNvSpPr/>
                <p:nvPr/>
              </p:nvSpPr>
              <p:spPr>
                <a:xfrm>
                  <a:off x="3416604" y="2232817"/>
                  <a:ext cx="103332" cy="331245"/>
                </a:xfrm>
                <a:custGeom>
                  <a:avLst/>
                  <a:gdLst>
                    <a:gd name="connsiteX0" fmla="*/ 34766 w 103332"/>
                    <a:gd name="connsiteY0" fmla="*/ 310965 h 331245"/>
                    <a:gd name="connsiteX1" fmla="*/ 0 w 103332"/>
                    <a:gd name="connsiteY1" fmla="*/ 331245 h 331245"/>
                    <a:gd name="connsiteX2" fmla="*/ 0 w 103332"/>
                    <a:gd name="connsiteY2" fmla="*/ 57944 h 331245"/>
                    <a:gd name="connsiteX3" fmla="*/ 34766 w 103332"/>
                    <a:gd name="connsiteY3" fmla="*/ 39595 h 331245"/>
                    <a:gd name="connsiteX4" fmla="*/ 103333 w 103332"/>
                    <a:gd name="connsiteY4" fmla="*/ 0 h 331245"/>
                    <a:gd name="connsiteX5" fmla="*/ 67601 w 103332"/>
                    <a:gd name="connsiteY5" fmla="*/ 23177 h 331245"/>
                    <a:gd name="connsiteX6" fmla="*/ 67601 w 103332"/>
                    <a:gd name="connsiteY6" fmla="*/ 288753 h 331245"/>
                    <a:gd name="connsiteX7" fmla="*/ 103333 w 103332"/>
                    <a:gd name="connsiteY7" fmla="*/ 269438 h 331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332" h="331245">
                      <a:moveTo>
                        <a:pt x="34766" y="310965"/>
                      </a:moveTo>
                      <a:lnTo>
                        <a:pt x="0" y="331245"/>
                      </a:lnTo>
                      <a:lnTo>
                        <a:pt x="0" y="57944"/>
                      </a:lnTo>
                      <a:lnTo>
                        <a:pt x="34766" y="39595"/>
                      </a:lnTo>
                      <a:close/>
                      <a:moveTo>
                        <a:pt x="103333" y="0"/>
                      </a:moveTo>
                      <a:lnTo>
                        <a:pt x="67601" y="23177"/>
                      </a:lnTo>
                      <a:lnTo>
                        <a:pt x="67601" y="288753"/>
                      </a:lnTo>
                      <a:lnTo>
                        <a:pt x="103333" y="269438"/>
                      </a:lnTo>
                      <a:close/>
                    </a:path>
                  </a:pathLst>
                </a:custGeom>
                <a:solidFill>
                  <a:srgbClr val="B3B3B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AD158F6A-01A8-4A87-93DF-3A3D3326DFFD}"/>
                    </a:ext>
                  </a:extLst>
                </p:cNvPr>
                <p:cNvSpPr/>
                <p:nvPr/>
              </p:nvSpPr>
              <p:spPr>
                <a:xfrm>
                  <a:off x="3380872" y="2550542"/>
                  <a:ext cx="971523" cy="233706"/>
                </a:xfrm>
                <a:custGeom>
                  <a:avLst/>
                  <a:gdLst>
                    <a:gd name="connsiteX0" fmla="*/ 971523 w 971523"/>
                    <a:gd name="connsiteY0" fmla="*/ 162242 h 233706"/>
                    <a:gd name="connsiteX1" fmla="*/ 762926 w 971523"/>
                    <a:gd name="connsiteY1" fmla="*/ 233706 h 233706"/>
                    <a:gd name="connsiteX2" fmla="*/ 0 w 971523"/>
                    <a:gd name="connsiteY2" fmla="*/ 96573 h 233706"/>
                    <a:gd name="connsiteX3" fmla="*/ 207632 w 971523"/>
                    <a:gd name="connsiteY3" fmla="*/ 0 h 233706"/>
                    <a:gd name="connsiteX4" fmla="*/ 971523 w 971523"/>
                    <a:gd name="connsiteY4" fmla="*/ 162242 h 233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71523" h="233706">
                      <a:moveTo>
                        <a:pt x="971523" y="162242"/>
                      </a:moveTo>
                      <a:lnTo>
                        <a:pt x="762926" y="233706"/>
                      </a:lnTo>
                      <a:lnTo>
                        <a:pt x="0" y="96573"/>
                      </a:lnTo>
                      <a:lnTo>
                        <a:pt x="207632" y="0"/>
                      </a:lnTo>
                      <a:lnTo>
                        <a:pt x="971523" y="162242"/>
                      </a:lnTo>
                      <a:close/>
                    </a:path>
                  </a:pathLst>
                </a:custGeom>
                <a:solidFill>
                  <a:srgbClr val="333132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4C2B8799-BA14-4DC5-8279-B553A5210337}"/>
                    </a:ext>
                  </a:extLst>
                </p:cNvPr>
                <p:cNvSpPr/>
                <p:nvPr/>
              </p:nvSpPr>
              <p:spPr>
                <a:xfrm>
                  <a:off x="3584641" y="2613314"/>
                  <a:ext cx="767754" cy="539842"/>
                </a:xfrm>
                <a:custGeom>
                  <a:avLst/>
                  <a:gdLst>
                    <a:gd name="connsiteX0" fmla="*/ 767754 w 767754"/>
                    <a:gd name="connsiteY0" fmla="*/ 394017 h 539842"/>
                    <a:gd name="connsiteX1" fmla="*/ 0 w 767754"/>
                    <a:gd name="connsiteY1" fmla="*/ 539842 h 539842"/>
                    <a:gd name="connsiteX2" fmla="*/ 3863 w 767754"/>
                    <a:gd name="connsiteY2" fmla="*/ 0 h 539842"/>
                    <a:gd name="connsiteX3" fmla="*/ 767754 w 767754"/>
                    <a:gd name="connsiteY3" fmla="*/ 141962 h 539842"/>
                    <a:gd name="connsiteX4" fmla="*/ 767754 w 767754"/>
                    <a:gd name="connsiteY4" fmla="*/ 394017 h 539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7754" h="539842">
                      <a:moveTo>
                        <a:pt x="767754" y="394017"/>
                      </a:moveTo>
                      <a:lnTo>
                        <a:pt x="0" y="539842"/>
                      </a:lnTo>
                      <a:lnTo>
                        <a:pt x="3863" y="0"/>
                      </a:lnTo>
                      <a:lnTo>
                        <a:pt x="767754" y="141962"/>
                      </a:lnTo>
                      <a:lnTo>
                        <a:pt x="767754" y="394017"/>
                      </a:lnTo>
                      <a:close/>
                    </a:path>
                  </a:pathLst>
                </a:custGeom>
                <a:solidFill>
                  <a:srgbClr val="767676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42FFAB0D-FC4B-4C27-BE43-E4C8FD0AD139}"/>
                    </a:ext>
                  </a:extLst>
                </p:cNvPr>
                <p:cNvSpPr/>
                <p:nvPr/>
              </p:nvSpPr>
              <p:spPr>
                <a:xfrm>
                  <a:off x="3659002" y="2721476"/>
                  <a:ext cx="69532" cy="342833"/>
                </a:xfrm>
                <a:custGeom>
                  <a:avLst/>
                  <a:gdLst>
                    <a:gd name="connsiteX0" fmla="*/ 0 w 69532"/>
                    <a:gd name="connsiteY0" fmla="*/ 342834 h 342833"/>
                    <a:gd name="connsiteX1" fmla="*/ 0 w 69532"/>
                    <a:gd name="connsiteY1" fmla="*/ 0 h 342833"/>
                    <a:gd name="connsiteX2" fmla="*/ 69532 w 69532"/>
                    <a:gd name="connsiteY2" fmla="*/ 8691 h 342833"/>
                    <a:gd name="connsiteX3" fmla="*/ 69532 w 69532"/>
                    <a:gd name="connsiteY3" fmla="*/ 331245 h 342833"/>
                    <a:gd name="connsiteX4" fmla="*/ 0 w 69532"/>
                    <a:gd name="connsiteY4" fmla="*/ 342834 h 34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342833">
                      <a:moveTo>
                        <a:pt x="0" y="342834"/>
                      </a:moveTo>
                      <a:lnTo>
                        <a:pt x="0" y="0"/>
                      </a:lnTo>
                      <a:lnTo>
                        <a:pt x="69532" y="8691"/>
                      </a:lnTo>
                      <a:lnTo>
                        <a:pt x="69532" y="331245"/>
                      </a:lnTo>
                      <a:lnTo>
                        <a:pt x="0" y="342834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1617AB6D-79ED-4BF2-8A45-5B967313D954}"/>
                    </a:ext>
                  </a:extLst>
                </p:cNvPr>
                <p:cNvSpPr/>
                <p:nvPr/>
              </p:nvSpPr>
              <p:spPr>
                <a:xfrm>
                  <a:off x="3797102" y="2738859"/>
                  <a:ext cx="69532" cy="303238"/>
                </a:xfrm>
                <a:custGeom>
                  <a:avLst/>
                  <a:gdLst>
                    <a:gd name="connsiteX0" fmla="*/ 69533 w 69532"/>
                    <a:gd name="connsiteY0" fmla="*/ 290684 h 303238"/>
                    <a:gd name="connsiteX1" fmla="*/ 0 w 69532"/>
                    <a:gd name="connsiteY1" fmla="*/ 303239 h 303238"/>
                    <a:gd name="connsiteX2" fmla="*/ 0 w 69532"/>
                    <a:gd name="connsiteY2" fmla="*/ 0 h 303238"/>
                    <a:gd name="connsiteX3" fmla="*/ 69533 w 69532"/>
                    <a:gd name="connsiteY3" fmla="*/ 10623 h 303238"/>
                    <a:gd name="connsiteX4" fmla="*/ 69533 w 69532"/>
                    <a:gd name="connsiteY4" fmla="*/ 290684 h 303238"/>
                    <a:gd name="connsiteX5" fmla="*/ 69533 w 69532"/>
                    <a:gd name="connsiteY5" fmla="*/ 290684 h 303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532" h="303238">
                      <a:moveTo>
                        <a:pt x="69533" y="290684"/>
                      </a:moveTo>
                      <a:lnTo>
                        <a:pt x="0" y="303239"/>
                      </a:lnTo>
                      <a:lnTo>
                        <a:pt x="0" y="0"/>
                      </a:lnTo>
                      <a:lnTo>
                        <a:pt x="69533" y="10623"/>
                      </a:lnTo>
                      <a:lnTo>
                        <a:pt x="69533" y="290684"/>
                      </a:lnTo>
                      <a:lnTo>
                        <a:pt x="69533" y="290684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EB127273-F4B4-4662-99F2-2727548B94A7}"/>
                    </a:ext>
                  </a:extLst>
                </p:cNvPr>
                <p:cNvSpPr/>
                <p:nvPr/>
              </p:nvSpPr>
              <p:spPr>
                <a:xfrm>
                  <a:off x="3936167" y="2756242"/>
                  <a:ext cx="69532" cy="262678"/>
                </a:xfrm>
                <a:custGeom>
                  <a:avLst/>
                  <a:gdLst>
                    <a:gd name="connsiteX0" fmla="*/ 0 w 69532"/>
                    <a:gd name="connsiteY0" fmla="*/ 262678 h 262678"/>
                    <a:gd name="connsiteX1" fmla="*/ 0 w 69532"/>
                    <a:gd name="connsiteY1" fmla="*/ 0 h 262678"/>
                    <a:gd name="connsiteX2" fmla="*/ 69532 w 69532"/>
                    <a:gd name="connsiteY2" fmla="*/ 8692 h 262678"/>
                    <a:gd name="connsiteX3" fmla="*/ 69532 w 69532"/>
                    <a:gd name="connsiteY3" fmla="*/ 250124 h 262678"/>
                    <a:gd name="connsiteX4" fmla="*/ 0 w 69532"/>
                    <a:gd name="connsiteY4" fmla="*/ 262678 h 262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62678">
                      <a:moveTo>
                        <a:pt x="0" y="262678"/>
                      </a:moveTo>
                      <a:lnTo>
                        <a:pt x="0" y="0"/>
                      </a:lnTo>
                      <a:lnTo>
                        <a:pt x="69532" y="8692"/>
                      </a:lnTo>
                      <a:lnTo>
                        <a:pt x="69532" y="250124"/>
                      </a:lnTo>
                      <a:lnTo>
                        <a:pt x="0" y="262678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83774003-0725-45ED-9CC3-5032F72494D4}"/>
                    </a:ext>
                  </a:extLst>
                </p:cNvPr>
                <p:cNvSpPr/>
                <p:nvPr/>
              </p:nvSpPr>
              <p:spPr>
                <a:xfrm>
                  <a:off x="4075232" y="2773625"/>
                  <a:ext cx="68566" cy="221151"/>
                </a:xfrm>
                <a:custGeom>
                  <a:avLst/>
                  <a:gdLst>
                    <a:gd name="connsiteX0" fmla="*/ 68567 w 68566"/>
                    <a:gd name="connsiteY0" fmla="*/ 208597 h 221151"/>
                    <a:gd name="connsiteX1" fmla="*/ 0 w 68566"/>
                    <a:gd name="connsiteY1" fmla="*/ 221152 h 221151"/>
                    <a:gd name="connsiteX2" fmla="*/ 0 w 68566"/>
                    <a:gd name="connsiteY2" fmla="*/ 0 h 221151"/>
                    <a:gd name="connsiteX3" fmla="*/ 68567 w 68566"/>
                    <a:gd name="connsiteY3" fmla="*/ 10623 h 221151"/>
                    <a:gd name="connsiteX4" fmla="*/ 68567 w 68566"/>
                    <a:gd name="connsiteY4" fmla="*/ 208597 h 221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566" h="221151">
                      <a:moveTo>
                        <a:pt x="68567" y="208597"/>
                      </a:moveTo>
                      <a:lnTo>
                        <a:pt x="0" y="221152"/>
                      </a:lnTo>
                      <a:lnTo>
                        <a:pt x="0" y="0"/>
                      </a:lnTo>
                      <a:lnTo>
                        <a:pt x="68567" y="10623"/>
                      </a:lnTo>
                      <a:lnTo>
                        <a:pt x="68567" y="208597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7983F1D2-8074-4EBF-A06C-DB1993F406E2}"/>
                    </a:ext>
                  </a:extLst>
                </p:cNvPr>
                <p:cNvSpPr/>
                <p:nvPr/>
              </p:nvSpPr>
              <p:spPr>
                <a:xfrm>
                  <a:off x="4213331" y="2791008"/>
                  <a:ext cx="71464" cy="181557"/>
                </a:xfrm>
                <a:custGeom>
                  <a:avLst/>
                  <a:gdLst>
                    <a:gd name="connsiteX0" fmla="*/ 71464 w 71464"/>
                    <a:gd name="connsiteY0" fmla="*/ 169003 h 181557"/>
                    <a:gd name="connsiteX1" fmla="*/ 0 w 71464"/>
                    <a:gd name="connsiteY1" fmla="*/ 181557 h 181557"/>
                    <a:gd name="connsiteX2" fmla="*/ 0 w 71464"/>
                    <a:gd name="connsiteY2" fmla="*/ 0 h 181557"/>
                    <a:gd name="connsiteX3" fmla="*/ 66635 w 71464"/>
                    <a:gd name="connsiteY3" fmla="*/ 8692 h 181557"/>
                    <a:gd name="connsiteX4" fmla="*/ 71464 w 71464"/>
                    <a:gd name="connsiteY4" fmla="*/ 169003 h 181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64" h="181557">
                      <a:moveTo>
                        <a:pt x="71464" y="169003"/>
                      </a:moveTo>
                      <a:lnTo>
                        <a:pt x="0" y="181557"/>
                      </a:lnTo>
                      <a:lnTo>
                        <a:pt x="0" y="0"/>
                      </a:lnTo>
                      <a:lnTo>
                        <a:pt x="66635" y="8692"/>
                      </a:lnTo>
                      <a:lnTo>
                        <a:pt x="71464" y="169003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FCC822BD-4BF5-48B3-9E4C-2BF69FB5A383}"/>
                    </a:ext>
                  </a:extLst>
                </p:cNvPr>
                <p:cNvSpPr/>
                <p:nvPr/>
              </p:nvSpPr>
              <p:spPr>
                <a:xfrm>
                  <a:off x="3380872" y="2618143"/>
                  <a:ext cx="208597" cy="540808"/>
                </a:xfrm>
                <a:custGeom>
                  <a:avLst/>
                  <a:gdLst>
                    <a:gd name="connsiteX0" fmla="*/ 0 w 208597"/>
                    <a:gd name="connsiteY0" fmla="*/ 411401 h 540808"/>
                    <a:gd name="connsiteX1" fmla="*/ 0 w 208597"/>
                    <a:gd name="connsiteY1" fmla="*/ 96573 h 540808"/>
                    <a:gd name="connsiteX2" fmla="*/ 208597 w 208597"/>
                    <a:gd name="connsiteY2" fmla="*/ 0 h 540808"/>
                    <a:gd name="connsiteX3" fmla="*/ 208597 w 208597"/>
                    <a:gd name="connsiteY3" fmla="*/ 540808 h 540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8597" h="540808">
                      <a:moveTo>
                        <a:pt x="0" y="411401"/>
                      </a:moveTo>
                      <a:lnTo>
                        <a:pt x="0" y="96573"/>
                      </a:lnTo>
                      <a:lnTo>
                        <a:pt x="208597" y="0"/>
                      </a:lnTo>
                      <a:lnTo>
                        <a:pt x="208597" y="540808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C4EE280E-703C-4E69-9064-E85446DEF3C5}"/>
                    </a:ext>
                  </a:extLst>
                </p:cNvPr>
                <p:cNvSpPr/>
                <p:nvPr/>
              </p:nvSpPr>
              <p:spPr>
                <a:xfrm>
                  <a:off x="3415639" y="2695401"/>
                  <a:ext cx="105264" cy="372771"/>
                </a:xfrm>
                <a:custGeom>
                  <a:avLst/>
                  <a:gdLst>
                    <a:gd name="connsiteX0" fmla="*/ 30903 w 105264"/>
                    <a:gd name="connsiteY0" fmla="*/ 333176 h 372771"/>
                    <a:gd name="connsiteX1" fmla="*/ 0 w 105264"/>
                    <a:gd name="connsiteY1" fmla="*/ 317725 h 372771"/>
                    <a:gd name="connsiteX2" fmla="*/ 0 w 105264"/>
                    <a:gd name="connsiteY2" fmla="*/ 51184 h 372771"/>
                    <a:gd name="connsiteX3" fmla="*/ 30903 w 105264"/>
                    <a:gd name="connsiteY3" fmla="*/ 36698 h 372771"/>
                    <a:gd name="connsiteX4" fmla="*/ 105264 w 105264"/>
                    <a:gd name="connsiteY4" fmla="*/ 0 h 372771"/>
                    <a:gd name="connsiteX5" fmla="*/ 68567 w 105264"/>
                    <a:gd name="connsiteY5" fmla="*/ 18349 h 372771"/>
                    <a:gd name="connsiteX6" fmla="*/ 68567 w 105264"/>
                    <a:gd name="connsiteY6" fmla="*/ 354423 h 372771"/>
                    <a:gd name="connsiteX7" fmla="*/ 104299 w 105264"/>
                    <a:gd name="connsiteY7" fmla="*/ 372771 h 372771"/>
                    <a:gd name="connsiteX8" fmla="*/ 104299 w 105264"/>
                    <a:gd name="connsiteY8" fmla="*/ 0 h 372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5264" h="372771">
                      <a:moveTo>
                        <a:pt x="30903" y="333176"/>
                      </a:moveTo>
                      <a:lnTo>
                        <a:pt x="0" y="317725"/>
                      </a:lnTo>
                      <a:lnTo>
                        <a:pt x="0" y="51184"/>
                      </a:lnTo>
                      <a:lnTo>
                        <a:pt x="30903" y="36698"/>
                      </a:lnTo>
                      <a:close/>
                      <a:moveTo>
                        <a:pt x="105264" y="0"/>
                      </a:moveTo>
                      <a:lnTo>
                        <a:pt x="68567" y="18349"/>
                      </a:lnTo>
                      <a:lnTo>
                        <a:pt x="68567" y="354423"/>
                      </a:lnTo>
                      <a:lnTo>
                        <a:pt x="104299" y="372771"/>
                      </a:lnTo>
                      <a:lnTo>
                        <a:pt x="104299" y="0"/>
                      </a:lnTo>
                      <a:close/>
                    </a:path>
                  </a:pathLst>
                </a:custGeom>
                <a:solidFill>
                  <a:srgbClr val="B3B3B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EEEE53-25C4-4AF2-A35E-6920B1C84949}"/>
                </a:ext>
              </a:extLst>
            </p:cNvPr>
            <p:cNvSpPr/>
            <p:nvPr/>
          </p:nvSpPr>
          <p:spPr>
            <a:xfrm>
              <a:off x="2848122" y="1967506"/>
              <a:ext cx="153760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17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sysClr val="windowText" lastClr="000000"/>
                  </a:solidFill>
                  <a:latin typeface="Calibri" panose="020F0502020204030204"/>
                </a:rPr>
                <a:t>demo42.azurecr.io</a:t>
              </a:r>
              <a:r>
                <a:rPr lang="en-US" sz="1100" b="1" dirty="0">
                  <a:solidFill>
                    <a:sysClr val="windowText" lastClr="000000"/>
                  </a:solidFill>
                  <a:latin typeface="Calibri" panose="020F0502020204030204"/>
                </a:rPr>
                <a:t>/hub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7FD2A40-4EB7-4991-9FB4-6F8A400E03EE}"/>
              </a:ext>
            </a:extLst>
          </p:cNvPr>
          <p:cNvGrpSpPr/>
          <p:nvPr/>
        </p:nvGrpSpPr>
        <p:grpSpPr>
          <a:xfrm>
            <a:off x="2666493" y="1690689"/>
            <a:ext cx="1257300" cy="4957761"/>
            <a:chOff x="2666493" y="1690689"/>
            <a:chExt cx="1257300" cy="4957761"/>
          </a:xfrm>
        </p:grpSpPr>
        <p:grpSp>
          <p:nvGrpSpPr>
            <p:cNvPr id="130" name="MCR">
              <a:extLst>
                <a:ext uri="{FF2B5EF4-FFF2-40B4-BE49-F238E27FC236}">
                  <a16:creationId xmlns:a16="http://schemas.microsoft.com/office/drawing/2014/main" id="{7A70801A-A0D2-4995-A638-4F09F05A8273}"/>
                </a:ext>
              </a:extLst>
            </p:cNvPr>
            <p:cNvGrpSpPr/>
            <p:nvPr/>
          </p:nvGrpSpPr>
          <p:grpSpPr>
            <a:xfrm>
              <a:off x="2829528" y="3386772"/>
              <a:ext cx="789823" cy="553584"/>
              <a:chOff x="2693602" y="4255008"/>
              <a:chExt cx="789935" cy="553663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5846EB1-FF52-4F00-9432-1AD56BCFFAA9}"/>
                  </a:ext>
                </a:extLst>
              </p:cNvPr>
              <p:cNvSpPr txBox="1"/>
              <p:nvPr/>
            </p:nvSpPr>
            <p:spPr>
              <a:xfrm>
                <a:off x="2693602" y="4608588"/>
                <a:ext cx="789935" cy="20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1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700" kern="0" dirty="0">
                    <a:solidFill>
                      <a:sysClr val="windowText" lastClr="000000"/>
                    </a:solidFill>
                    <a:latin typeface="Calibri" panose="020F0502020204030204"/>
                    <a:ea typeface="+mn-ea"/>
                    <a:cs typeface="+mn-cs"/>
                  </a:rPr>
                  <a:t>MCR</a:t>
                </a:r>
              </a:p>
            </p:txBody>
          </p:sp>
          <p:pic>
            <p:nvPicPr>
              <p:cNvPr id="132" name="MCR" descr="C:\Users\steve\AppData\Local\Temp\SNAGHTML3c2ca0f.PNG">
                <a:extLst>
                  <a:ext uri="{FF2B5EF4-FFF2-40B4-BE49-F238E27FC236}">
                    <a16:creationId xmlns:a16="http://schemas.microsoft.com/office/drawing/2014/main" id="{5F4A082A-09F0-4407-9E23-907A5B64C7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3" name="Quay" descr="Image result for quay registry icon">
              <a:extLst>
                <a:ext uri="{FF2B5EF4-FFF2-40B4-BE49-F238E27FC236}">
                  <a16:creationId xmlns:a16="http://schemas.microsoft.com/office/drawing/2014/main" id="{9A0C4BBB-5489-47EB-8E59-000BABACD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240" y="5513163"/>
              <a:ext cx="516399" cy="14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GitHub" descr="A close up of a logo&#10;&#10;Description automatically generated">
              <a:extLst>
                <a:ext uri="{FF2B5EF4-FFF2-40B4-BE49-F238E27FC236}">
                  <a16:creationId xmlns:a16="http://schemas.microsoft.com/office/drawing/2014/main" id="{B70044ED-2797-4246-A429-CF3C3BB32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060" y="5874391"/>
              <a:ext cx="506756" cy="506756"/>
            </a:xfrm>
            <a:prstGeom prst="rect">
              <a:avLst/>
            </a:prstGeom>
          </p:spPr>
        </p:pic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80F6A798-A791-4025-8600-008037CCF826}"/>
                </a:ext>
              </a:extLst>
            </p:cNvPr>
            <p:cNvSpPr/>
            <p:nvPr/>
          </p:nvSpPr>
          <p:spPr>
            <a:xfrm>
              <a:off x="2666493" y="1690689"/>
              <a:ext cx="1257300" cy="4957761"/>
            </a:xfrm>
            <a:prstGeom prst="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Public Registries</a:t>
              </a:r>
            </a:p>
          </p:txBody>
        </p:sp>
        <p:pic>
          <p:nvPicPr>
            <p:cNvPr id="136" name="Node-Hub">
              <a:extLst>
                <a:ext uri="{FF2B5EF4-FFF2-40B4-BE49-F238E27FC236}">
                  <a16:creationId xmlns:a16="http://schemas.microsoft.com/office/drawing/2014/main" id="{B33B0BB4-F9C4-4BE7-8C38-BC4F65405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5500" t="49479" r="15159"/>
            <a:stretch/>
          </p:blipFill>
          <p:spPr>
            <a:xfrm>
              <a:off x="3126467" y="2749712"/>
              <a:ext cx="195941" cy="142757"/>
            </a:xfrm>
            <a:prstGeom prst="rect">
              <a:avLst/>
            </a:prstGeom>
          </p:spPr>
        </p:pic>
        <p:grpSp>
          <p:nvGrpSpPr>
            <p:cNvPr id="137" name="Docker Hub">
              <a:extLst>
                <a:ext uri="{FF2B5EF4-FFF2-40B4-BE49-F238E27FC236}">
                  <a16:creationId xmlns:a16="http://schemas.microsoft.com/office/drawing/2014/main" id="{367B6FF1-8DE6-4735-90B9-D25FA8405E3E}"/>
                </a:ext>
              </a:extLst>
            </p:cNvPr>
            <p:cNvGrpSpPr/>
            <p:nvPr/>
          </p:nvGrpSpPr>
          <p:grpSpPr>
            <a:xfrm>
              <a:off x="2827822" y="2550968"/>
              <a:ext cx="793232" cy="614891"/>
              <a:chOff x="8081204" y="5137617"/>
              <a:chExt cx="1358036" cy="1052709"/>
            </a:xfrm>
          </p:grpSpPr>
          <p:pic>
            <p:nvPicPr>
              <p:cNvPr id="138" name="Docker Hub" descr="Image result for docker hub logo">
                <a:extLst>
                  <a:ext uri="{FF2B5EF4-FFF2-40B4-BE49-F238E27FC236}">
                    <a16:creationId xmlns:a16="http://schemas.microsoft.com/office/drawing/2014/main" id="{7614B852-755B-422F-8409-7E0E78B670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84CECCE8-6866-45A1-8152-1750757D4E93}"/>
                  </a:ext>
                </a:extLst>
              </p:cNvPr>
              <p:cNvSpPr txBox="1"/>
              <p:nvPr/>
            </p:nvSpPr>
            <p:spPr>
              <a:xfrm>
                <a:off x="8081204" y="5795135"/>
                <a:ext cx="1358036" cy="395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1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900" dirty="0">
                    <a:solidFill>
                      <a:sysClr val="windowText" lastClr="000000"/>
                    </a:solidFill>
                    <a:latin typeface="Calibri" panose="020F0502020204030204"/>
                    <a:ea typeface="+mn-ea"/>
                    <a:cs typeface="+mn-cs"/>
                  </a:rPr>
                  <a:t>Docker Hub</a:t>
                </a:r>
              </a:p>
            </p:txBody>
          </p:sp>
        </p:grpSp>
        <p:pic>
          <p:nvPicPr>
            <p:cNvPr id="140" name="Redhat" descr="A close up of a logo&#10;&#10;Description automatically generated">
              <a:extLst>
                <a:ext uri="{FF2B5EF4-FFF2-40B4-BE49-F238E27FC236}">
                  <a16:creationId xmlns:a16="http://schemas.microsoft.com/office/drawing/2014/main" id="{C38036A9-52AC-43FE-AEA7-4D6A3346A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5" t="27708" r="13421" b="13191"/>
            <a:stretch/>
          </p:blipFill>
          <p:spPr>
            <a:xfrm>
              <a:off x="2986107" y="4158543"/>
              <a:ext cx="476665" cy="473973"/>
            </a:xfrm>
            <a:prstGeom prst="rect">
              <a:avLst/>
            </a:prstGeom>
          </p:spPr>
        </p:pic>
        <p:pic>
          <p:nvPicPr>
            <p:cNvPr id="141" name="gcr" descr="Image result for google container registry logo">
              <a:extLst>
                <a:ext uri="{FF2B5EF4-FFF2-40B4-BE49-F238E27FC236}">
                  <a16:creationId xmlns:a16="http://schemas.microsoft.com/office/drawing/2014/main" id="{E426AC4B-1041-4E91-93DC-9B6F505A46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9097" y="4850706"/>
              <a:ext cx="444268" cy="444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4" name="Lightning Bolt 263">
            <a:extLst>
              <a:ext uri="{FF2B5EF4-FFF2-40B4-BE49-F238E27FC236}">
                <a16:creationId xmlns:a16="http://schemas.microsoft.com/office/drawing/2014/main" id="{F861634F-EC64-4940-9B2D-9385D8E7D4A6}"/>
              </a:ext>
            </a:extLst>
          </p:cNvPr>
          <p:cNvSpPr/>
          <p:nvPr/>
        </p:nvSpPr>
        <p:spPr>
          <a:xfrm flipH="1">
            <a:off x="6153183" y="3525054"/>
            <a:ext cx="152718" cy="232263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dev">
            <a:extLst>
              <a:ext uri="{FF2B5EF4-FFF2-40B4-BE49-F238E27FC236}">
                <a16:creationId xmlns:a16="http://schemas.microsoft.com/office/drawing/2014/main" id="{84D9C5EA-6A97-44E6-8D53-CE013EB7DC7D}"/>
              </a:ext>
            </a:extLst>
          </p:cNvPr>
          <p:cNvSpPr/>
          <p:nvPr/>
        </p:nvSpPr>
        <p:spPr>
          <a:xfrm>
            <a:off x="6600308" y="5285064"/>
            <a:ext cx="1140755" cy="605920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88D38276-F9DB-4EFF-B69B-4726F3C67E27}"/>
              </a:ext>
            </a:extLst>
          </p:cNvPr>
          <p:cNvSpPr/>
          <p:nvPr/>
        </p:nvSpPr>
        <p:spPr>
          <a:xfrm>
            <a:off x="7526932" y="5459383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faclon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-team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81BA0575-32F5-4343-97DE-2DA77C263736}"/>
              </a:ext>
            </a:extLst>
          </p:cNvPr>
          <p:cNvSpPr/>
          <p:nvPr/>
        </p:nvSpPr>
        <p:spPr>
          <a:xfrm>
            <a:off x="7526932" y="5675183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warriors-team</a:t>
            </a:r>
          </a:p>
        </p:txBody>
      </p:sp>
      <p:sp>
        <p:nvSpPr>
          <p:cNvPr id="150" name="Lightning Bolt 149">
            <a:extLst>
              <a:ext uri="{FF2B5EF4-FFF2-40B4-BE49-F238E27FC236}">
                <a16:creationId xmlns:a16="http://schemas.microsoft.com/office/drawing/2014/main" id="{6E83D3D0-FB5C-40BF-B861-7B922BB7833B}"/>
              </a:ext>
            </a:extLst>
          </p:cNvPr>
          <p:cNvSpPr/>
          <p:nvPr/>
        </p:nvSpPr>
        <p:spPr>
          <a:xfrm flipH="1">
            <a:off x="4865361" y="3555693"/>
            <a:ext cx="377127" cy="57355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SCC">
            <a:extLst>
              <a:ext uri="{FF2B5EF4-FFF2-40B4-BE49-F238E27FC236}">
                <a16:creationId xmlns:a16="http://schemas.microsoft.com/office/drawing/2014/main" id="{E29153AF-31D5-4B6E-B2BC-0324B2BEF1DB}"/>
              </a:ext>
            </a:extLst>
          </p:cNvPr>
          <p:cNvGrpSpPr/>
          <p:nvPr/>
        </p:nvGrpSpPr>
        <p:grpSpPr>
          <a:xfrm>
            <a:off x="3998028" y="5656203"/>
            <a:ext cx="1453914" cy="1031016"/>
            <a:chOff x="608671" y="1461030"/>
            <a:chExt cx="1483698" cy="1478514"/>
          </a:xfrm>
        </p:grpSpPr>
        <p:sp>
          <p:nvSpPr>
            <p:cNvPr id="87" name="Rounded Rectangle 11">
              <a:extLst>
                <a:ext uri="{FF2B5EF4-FFF2-40B4-BE49-F238E27FC236}">
                  <a16:creationId xmlns:a16="http://schemas.microsoft.com/office/drawing/2014/main" id="{55300A00-4E6E-4C9F-8AAE-AC2ED7D0A861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5FDED64-BF02-4BBA-9283-10049A9D97B0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89" name="Repos">
              <a:extLst>
                <a:ext uri="{FF2B5EF4-FFF2-40B4-BE49-F238E27FC236}">
                  <a16:creationId xmlns:a16="http://schemas.microsoft.com/office/drawing/2014/main" id="{15A3CC74-7839-4E86-902C-5404C8229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  <p:pic>
        <p:nvPicPr>
          <p:cNvPr id="142" name="Twistlock" descr="Related image">
            <a:extLst>
              <a:ext uri="{FF2B5EF4-FFF2-40B4-BE49-F238E27FC236}">
                <a16:creationId xmlns:a16="http://schemas.microsoft.com/office/drawing/2014/main" id="{CA00157B-5C3D-4F0D-AACA-3C94222D3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720" y="2304081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39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7 L -0.12877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45" y="-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582B7E-5144-42CB-9690-922F8C77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ACR Tasks</a:t>
            </a:r>
            <a:br>
              <a:rPr lang="en-US" dirty="0">
                <a:solidFill>
                  <a:sysClr val="windowText" lastClr="000000"/>
                </a:solidFill>
              </a:rPr>
            </a:br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sz="2800" i="1" dirty="0">
                <a:solidFill>
                  <a:sysClr val="windowText" lastClr="000000"/>
                </a:solidFill>
              </a:rPr>
              <a:t>A primitive of container </a:t>
            </a:r>
            <a:br>
              <a:rPr lang="en-US" sz="2800" i="1" dirty="0">
                <a:solidFill>
                  <a:sysClr val="windowText" lastClr="000000"/>
                </a:solidFill>
              </a:rPr>
            </a:br>
            <a:r>
              <a:rPr lang="en-US" sz="2800" i="1" dirty="0">
                <a:solidFill>
                  <a:sysClr val="windowText" lastClr="000000"/>
                </a:solidFill>
              </a:rPr>
              <a:t>lifecycle management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1C0568-3CE4-443A-8476-0F6CC2D59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Build, Patch, Manage Container Artifacts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F5965-4FD6-4435-8341-635744227BDD}"/>
              </a:ext>
            </a:extLst>
          </p:cNvPr>
          <p:cNvSpPr/>
          <p:nvPr/>
        </p:nvSpPr>
        <p:spPr>
          <a:xfrm>
            <a:off x="4394097" y="5750984"/>
            <a:ext cx="33580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>
              <a:defRPr/>
            </a:pPr>
            <a:r>
              <a:rPr lang="en-US" sz="3600" dirty="0">
                <a:solidFill>
                  <a:sysClr val="windowText" lastClr="000000"/>
                </a:solidFill>
                <a:latin typeface="Calibri" panose="020F0502020204030204"/>
              </a:rPr>
              <a:t>aka.ms/acr/tasks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3BA743-288B-4DE7-9C2A-13F102BED5A7}"/>
              </a:ext>
            </a:extLst>
          </p:cNvPr>
          <p:cNvGrpSpPr/>
          <p:nvPr/>
        </p:nvGrpSpPr>
        <p:grpSpPr>
          <a:xfrm>
            <a:off x="9124346" y="2070802"/>
            <a:ext cx="2776568" cy="2852737"/>
            <a:chOff x="4933802" y="2331706"/>
            <a:chExt cx="2647884" cy="2720525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93D0B75-AA96-410C-9165-8758B9DD1B96}"/>
                </a:ext>
              </a:extLst>
            </p:cNvPr>
            <p:cNvSpPr/>
            <p:nvPr/>
          </p:nvSpPr>
          <p:spPr>
            <a:xfrm>
              <a:off x="4933802" y="2331706"/>
              <a:ext cx="2143996" cy="1520275"/>
            </a:xfrm>
            <a:custGeom>
              <a:avLst/>
              <a:gdLst>
                <a:gd name="connsiteX0" fmla="*/ 1566412 w 1677471"/>
                <a:gd name="connsiteY0" fmla="*/ 562433 h 1189469"/>
                <a:gd name="connsiteX1" fmla="*/ 1352021 w 1677471"/>
                <a:gd name="connsiteY1" fmla="*/ 454271 h 1189469"/>
                <a:gd name="connsiteX2" fmla="*/ 859499 w 1677471"/>
                <a:gd name="connsiteY2" fmla="*/ 379 h 1189469"/>
                <a:gd name="connsiteX3" fmla="*/ 392086 w 1677471"/>
                <a:gd name="connsiteY3" fmla="*/ 318103 h 1189469"/>
                <a:gd name="connsiteX4" fmla="*/ 0 w 1677471"/>
                <a:gd name="connsiteY4" fmla="*/ 750750 h 1189469"/>
                <a:gd name="connsiteX5" fmla="*/ 472242 w 1677471"/>
                <a:gd name="connsiteY5" fmla="*/ 1189191 h 1189469"/>
                <a:gd name="connsiteX6" fmla="*/ 513768 w 1677471"/>
                <a:gd name="connsiteY6" fmla="*/ 1189191 h 1189469"/>
                <a:gd name="connsiteX7" fmla="*/ 1278625 w 1677471"/>
                <a:gd name="connsiteY7" fmla="*/ 1189191 h 1189469"/>
                <a:gd name="connsiteX8" fmla="*/ 1298906 w 1677471"/>
                <a:gd name="connsiteY8" fmla="*/ 1189191 h 1189469"/>
                <a:gd name="connsiteX9" fmla="*/ 1677471 w 1677471"/>
                <a:gd name="connsiteY9" fmla="*/ 821248 h 1189469"/>
                <a:gd name="connsiteX10" fmla="*/ 1567378 w 1677471"/>
                <a:gd name="connsiteY10" fmla="*/ 567261 h 118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7471" h="1189469">
                  <a:moveTo>
                    <a:pt x="1566412" y="562433"/>
                  </a:moveTo>
                  <a:cubicBezTo>
                    <a:pt x="1507542" y="505517"/>
                    <a:pt x="1432785" y="467801"/>
                    <a:pt x="1352021" y="454271"/>
                  </a:cubicBezTo>
                  <a:cubicBezTo>
                    <a:pt x="1341040" y="193069"/>
                    <a:pt x="1120729" y="-9968"/>
                    <a:pt x="859499" y="379"/>
                  </a:cubicBezTo>
                  <a:cubicBezTo>
                    <a:pt x="652126" y="-3402"/>
                    <a:pt x="464869" y="123886"/>
                    <a:pt x="392086" y="318103"/>
                  </a:cubicBezTo>
                  <a:cubicBezTo>
                    <a:pt x="172070" y="344911"/>
                    <a:pt x="5089" y="529165"/>
                    <a:pt x="0" y="750750"/>
                  </a:cubicBezTo>
                  <a:cubicBezTo>
                    <a:pt x="9948" y="1001946"/>
                    <a:pt x="220999" y="1197892"/>
                    <a:pt x="472242" y="1189191"/>
                  </a:cubicBezTo>
                  <a:lnTo>
                    <a:pt x="513768" y="1189191"/>
                  </a:lnTo>
                  <a:lnTo>
                    <a:pt x="1278625" y="1189191"/>
                  </a:lnTo>
                  <a:lnTo>
                    <a:pt x="1298906" y="1189191"/>
                  </a:lnTo>
                  <a:cubicBezTo>
                    <a:pt x="1502288" y="1185347"/>
                    <a:pt x="1667843" y="1024437"/>
                    <a:pt x="1677471" y="821248"/>
                  </a:cubicBezTo>
                  <a:cubicBezTo>
                    <a:pt x="1676718" y="725162"/>
                    <a:pt x="1636988" y="633500"/>
                    <a:pt x="1567378" y="567261"/>
                  </a:cubicBezTo>
                </a:path>
              </a:pathLst>
            </a:custGeom>
            <a:solidFill>
              <a:srgbClr val="0078D4"/>
            </a:solidFill>
            <a:ln w="96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811B3CD-3AC0-4ACC-9451-914D79A0B3AB}"/>
                </a:ext>
              </a:extLst>
            </p:cNvPr>
            <p:cNvGrpSpPr/>
            <p:nvPr/>
          </p:nvGrpSpPr>
          <p:grpSpPr>
            <a:xfrm>
              <a:off x="5500516" y="2863487"/>
              <a:ext cx="2081170" cy="2188744"/>
              <a:chOff x="3380872" y="2137210"/>
              <a:chExt cx="971523" cy="1021741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A8C0F3F-239B-4B9B-BBD5-ACB4AA6662E1}"/>
                  </a:ext>
                </a:extLst>
              </p:cNvPr>
              <p:cNvSpPr/>
              <p:nvPr/>
            </p:nvSpPr>
            <p:spPr>
              <a:xfrm>
                <a:off x="3587538" y="2137210"/>
                <a:ext cx="764857" cy="575574"/>
              </a:xfrm>
              <a:custGeom>
                <a:avLst/>
                <a:gdLst>
                  <a:gd name="connsiteX0" fmla="*/ 0 w 764857"/>
                  <a:gd name="connsiteY0" fmla="*/ 0 h 575574"/>
                  <a:gd name="connsiteX1" fmla="*/ 966 w 764857"/>
                  <a:gd name="connsiteY1" fmla="*/ 413332 h 575574"/>
                  <a:gd name="connsiteX2" fmla="*/ 764857 w 764857"/>
                  <a:gd name="connsiteY2" fmla="*/ 575574 h 575574"/>
                  <a:gd name="connsiteX3" fmla="*/ 764857 w 764857"/>
                  <a:gd name="connsiteY3" fmla="*/ 287787 h 575574"/>
                  <a:gd name="connsiteX4" fmla="*/ 0 w 764857"/>
                  <a:gd name="connsiteY4" fmla="*/ 0 h 575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4857" h="575574">
                    <a:moveTo>
                      <a:pt x="0" y="0"/>
                    </a:moveTo>
                    <a:lnTo>
                      <a:pt x="966" y="413332"/>
                    </a:lnTo>
                    <a:lnTo>
                      <a:pt x="764857" y="575574"/>
                    </a:lnTo>
                    <a:lnTo>
                      <a:pt x="764857" y="287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571B87C-E092-43FD-AB4C-FE0217C06670}"/>
                  </a:ext>
                </a:extLst>
              </p:cNvPr>
              <p:cNvSpPr/>
              <p:nvPr/>
            </p:nvSpPr>
            <p:spPr>
              <a:xfrm>
                <a:off x="3380872" y="2137210"/>
                <a:ext cx="207631" cy="509904"/>
              </a:xfrm>
              <a:custGeom>
                <a:avLst/>
                <a:gdLst>
                  <a:gd name="connsiteX0" fmla="*/ 206666 w 207631"/>
                  <a:gd name="connsiteY0" fmla="*/ 0 h 509904"/>
                  <a:gd name="connsiteX1" fmla="*/ 0 w 207631"/>
                  <a:gd name="connsiteY1" fmla="*/ 125545 h 509904"/>
                  <a:gd name="connsiteX2" fmla="*/ 0 w 207631"/>
                  <a:gd name="connsiteY2" fmla="*/ 509905 h 509904"/>
                  <a:gd name="connsiteX3" fmla="*/ 207632 w 207631"/>
                  <a:gd name="connsiteY3" fmla="*/ 413332 h 50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631" h="509904">
                    <a:moveTo>
                      <a:pt x="206666" y="0"/>
                    </a:moveTo>
                    <a:lnTo>
                      <a:pt x="0" y="125545"/>
                    </a:lnTo>
                    <a:lnTo>
                      <a:pt x="0" y="509905"/>
                    </a:lnTo>
                    <a:lnTo>
                      <a:pt x="207632" y="413332"/>
                    </a:lnTo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C995736-6E4D-4A96-8CA7-0F526F3EC5FD}"/>
                  </a:ext>
                </a:extLst>
              </p:cNvPr>
              <p:cNvSpPr/>
              <p:nvPr/>
            </p:nvSpPr>
            <p:spPr>
              <a:xfrm>
                <a:off x="3936167" y="2326493"/>
                <a:ext cx="69532" cy="249158"/>
              </a:xfrm>
              <a:custGeom>
                <a:avLst/>
                <a:gdLst>
                  <a:gd name="connsiteX0" fmla="*/ 0 w 69532"/>
                  <a:gd name="connsiteY0" fmla="*/ 229843 h 249158"/>
                  <a:gd name="connsiteX1" fmla="*/ 69532 w 69532"/>
                  <a:gd name="connsiteY1" fmla="*/ 249158 h 249158"/>
                  <a:gd name="connsiteX2" fmla="*/ 69532 w 69532"/>
                  <a:gd name="connsiteY2" fmla="*/ 24143 h 249158"/>
                  <a:gd name="connsiteX3" fmla="*/ 0 w 69532"/>
                  <a:gd name="connsiteY3" fmla="*/ 0 h 249158"/>
                  <a:gd name="connsiteX4" fmla="*/ 0 w 69532"/>
                  <a:gd name="connsiteY4" fmla="*/ 229843 h 2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49158">
                    <a:moveTo>
                      <a:pt x="0" y="229843"/>
                    </a:moveTo>
                    <a:lnTo>
                      <a:pt x="69532" y="249158"/>
                    </a:lnTo>
                    <a:lnTo>
                      <a:pt x="69532" y="24143"/>
                    </a:lnTo>
                    <a:lnTo>
                      <a:pt x="0" y="0"/>
                    </a:lnTo>
                    <a:lnTo>
                      <a:pt x="0" y="2298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08D93A1-79B1-49E0-A16B-DB0AEDF6B2DE}"/>
                  </a:ext>
                </a:extLst>
              </p:cNvPr>
              <p:cNvSpPr/>
              <p:nvPr/>
            </p:nvSpPr>
            <p:spPr>
              <a:xfrm>
                <a:off x="3797102" y="2279172"/>
                <a:ext cx="69532" cy="259781"/>
              </a:xfrm>
              <a:custGeom>
                <a:avLst/>
                <a:gdLst>
                  <a:gd name="connsiteX0" fmla="*/ 69533 w 69532"/>
                  <a:gd name="connsiteY0" fmla="*/ 25109 h 259781"/>
                  <a:gd name="connsiteX1" fmla="*/ 0 w 69532"/>
                  <a:gd name="connsiteY1" fmla="*/ 0 h 259781"/>
                  <a:gd name="connsiteX2" fmla="*/ 0 w 69532"/>
                  <a:gd name="connsiteY2" fmla="*/ 240467 h 259781"/>
                  <a:gd name="connsiteX3" fmla="*/ 69533 w 69532"/>
                  <a:gd name="connsiteY3" fmla="*/ 259781 h 259781"/>
                  <a:gd name="connsiteX4" fmla="*/ 69533 w 69532"/>
                  <a:gd name="connsiteY4" fmla="*/ 25109 h 25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59781">
                    <a:moveTo>
                      <a:pt x="69533" y="25109"/>
                    </a:moveTo>
                    <a:lnTo>
                      <a:pt x="0" y="0"/>
                    </a:lnTo>
                    <a:lnTo>
                      <a:pt x="0" y="240467"/>
                    </a:lnTo>
                    <a:lnTo>
                      <a:pt x="69533" y="259781"/>
                    </a:lnTo>
                    <a:lnTo>
                      <a:pt x="69533" y="25109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140C5EB-3E68-4219-BD55-0D140735F423}"/>
                  </a:ext>
                </a:extLst>
              </p:cNvPr>
              <p:cNvSpPr/>
              <p:nvPr/>
            </p:nvSpPr>
            <p:spPr>
              <a:xfrm>
                <a:off x="4075232" y="2374779"/>
                <a:ext cx="69532" cy="237569"/>
              </a:xfrm>
              <a:custGeom>
                <a:avLst/>
                <a:gdLst>
                  <a:gd name="connsiteX0" fmla="*/ 0 w 69532"/>
                  <a:gd name="connsiteY0" fmla="*/ 219220 h 237569"/>
                  <a:gd name="connsiteX1" fmla="*/ 67601 w 69532"/>
                  <a:gd name="connsiteY1" fmla="*/ 237569 h 237569"/>
                  <a:gd name="connsiteX2" fmla="*/ 69533 w 69532"/>
                  <a:gd name="connsiteY2" fmla="*/ 23177 h 237569"/>
                  <a:gd name="connsiteX3" fmla="*/ 0 w 69532"/>
                  <a:gd name="connsiteY3" fmla="*/ 0 h 237569"/>
                  <a:gd name="connsiteX4" fmla="*/ 0 w 69532"/>
                  <a:gd name="connsiteY4" fmla="*/ 219220 h 23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37569">
                    <a:moveTo>
                      <a:pt x="0" y="219220"/>
                    </a:moveTo>
                    <a:lnTo>
                      <a:pt x="67601" y="237569"/>
                    </a:lnTo>
                    <a:lnTo>
                      <a:pt x="69533" y="23177"/>
                    </a:lnTo>
                    <a:lnTo>
                      <a:pt x="0" y="0"/>
                    </a:lnTo>
                    <a:lnTo>
                      <a:pt x="0" y="219220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A1FA367-95A3-4B50-B41F-7C8295E6A475}"/>
                  </a:ext>
                </a:extLst>
              </p:cNvPr>
              <p:cNvSpPr/>
              <p:nvPr/>
            </p:nvSpPr>
            <p:spPr>
              <a:xfrm>
                <a:off x="3659002" y="2233783"/>
                <a:ext cx="69532" cy="267506"/>
              </a:xfrm>
              <a:custGeom>
                <a:avLst/>
                <a:gdLst>
                  <a:gd name="connsiteX0" fmla="*/ 0 w 69532"/>
                  <a:gd name="connsiteY0" fmla="*/ 250124 h 267506"/>
                  <a:gd name="connsiteX1" fmla="*/ 69532 w 69532"/>
                  <a:gd name="connsiteY1" fmla="*/ 267507 h 267506"/>
                  <a:gd name="connsiteX2" fmla="*/ 69532 w 69532"/>
                  <a:gd name="connsiteY2" fmla="*/ 23178 h 267506"/>
                  <a:gd name="connsiteX3" fmla="*/ 0 w 69532"/>
                  <a:gd name="connsiteY3" fmla="*/ 0 h 267506"/>
                  <a:gd name="connsiteX4" fmla="*/ 0 w 69532"/>
                  <a:gd name="connsiteY4" fmla="*/ 250124 h 26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7506">
                    <a:moveTo>
                      <a:pt x="0" y="250124"/>
                    </a:moveTo>
                    <a:lnTo>
                      <a:pt x="69532" y="267507"/>
                    </a:lnTo>
                    <a:lnTo>
                      <a:pt x="69532" y="23178"/>
                    </a:lnTo>
                    <a:lnTo>
                      <a:pt x="0" y="0"/>
                    </a:lnTo>
                    <a:lnTo>
                      <a:pt x="0" y="25012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507559B-B1D8-4208-8DEC-BB36D78EA1FB}"/>
                  </a:ext>
                </a:extLst>
              </p:cNvPr>
              <p:cNvSpPr/>
              <p:nvPr/>
            </p:nvSpPr>
            <p:spPr>
              <a:xfrm>
                <a:off x="4213331" y="2421134"/>
                <a:ext cx="69532" cy="228877"/>
              </a:xfrm>
              <a:custGeom>
                <a:avLst/>
                <a:gdLst>
                  <a:gd name="connsiteX0" fmla="*/ 69533 w 69532"/>
                  <a:gd name="connsiteY0" fmla="*/ 24143 h 228877"/>
                  <a:gd name="connsiteX1" fmla="*/ 0 w 69532"/>
                  <a:gd name="connsiteY1" fmla="*/ 0 h 228877"/>
                  <a:gd name="connsiteX2" fmla="*/ 0 w 69532"/>
                  <a:gd name="connsiteY2" fmla="*/ 209563 h 228877"/>
                  <a:gd name="connsiteX3" fmla="*/ 69533 w 69532"/>
                  <a:gd name="connsiteY3" fmla="*/ 228878 h 228877"/>
                  <a:gd name="connsiteX4" fmla="*/ 69533 w 69532"/>
                  <a:gd name="connsiteY4" fmla="*/ 24143 h 228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28877">
                    <a:moveTo>
                      <a:pt x="69533" y="24143"/>
                    </a:moveTo>
                    <a:lnTo>
                      <a:pt x="0" y="0"/>
                    </a:lnTo>
                    <a:lnTo>
                      <a:pt x="0" y="209563"/>
                    </a:lnTo>
                    <a:lnTo>
                      <a:pt x="69533" y="228878"/>
                    </a:lnTo>
                    <a:lnTo>
                      <a:pt x="69533" y="241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011DD70-9A9D-4705-AB82-6A2D52270273}"/>
                  </a:ext>
                </a:extLst>
              </p:cNvPr>
              <p:cNvSpPr/>
              <p:nvPr/>
            </p:nvSpPr>
            <p:spPr>
              <a:xfrm>
                <a:off x="3416604" y="2232817"/>
                <a:ext cx="103332" cy="331245"/>
              </a:xfrm>
              <a:custGeom>
                <a:avLst/>
                <a:gdLst>
                  <a:gd name="connsiteX0" fmla="*/ 34766 w 103332"/>
                  <a:gd name="connsiteY0" fmla="*/ 310965 h 331245"/>
                  <a:gd name="connsiteX1" fmla="*/ 0 w 103332"/>
                  <a:gd name="connsiteY1" fmla="*/ 331245 h 331245"/>
                  <a:gd name="connsiteX2" fmla="*/ 0 w 103332"/>
                  <a:gd name="connsiteY2" fmla="*/ 57944 h 331245"/>
                  <a:gd name="connsiteX3" fmla="*/ 34766 w 103332"/>
                  <a:gd name="connsiteY3" fmla="*/ 39595 h 331245"/>
                  <a:gd name="connsiteX4" fmla="*/ 103333 w 103332"/>
                  <a:gd name="connsiteY4" fmla="*/ 0 h 331245"/>
                  <a:gd name="connsiteX5" fmla="*/ 67601 w 103332"/>
                  <a:gd name="connsiteY5" fmla="*/ 23177 h 331245"/>
                  <a:gd name="connsiteX6" fmla="*/ 67601 w 103332"/>
                  <a:gd name="connsiteY6" fmla="*/ 288753 h 331245"/>
                  <a:gd name="connsiteX7" fmla="*/ 103333 w 103332"/>
                  <a:gd name="connsiteY7" fmla="*/ 269438 h 33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332" h="331245">
                    <a:moveTo>
                      <a:pt x="34766" y="310965"/>
                    </a:moveTo>
                    <a:lnTo>
                      <a:pt x="0" y="331245"/>
                    </a:lnTo>
                    <a:lnTo>
                      <a:pt x="0" y="57944"/>
                    </a:lnTo>
                    <a:lnTo>
                      <a:pt x="34766" y="39595"/>
                    </a:lnTo>
                    <a:close/>
                    <a:moveTo>
                      <a:pt x="103333" y="0"/>
                    </a:moveTo>
                    <a:lnTo>
                      <a:pt x="67601" y="23177"/>
                    </a:lnTo>
                    <a:lnTo>
                      <a:pt x="67601" y="288753"/>
                    </a:lnTo>
                    <a:lnTo>
                      <a:pt x="103333" y="269438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8B6B5D3-8C17-478F-A646-DA03DB2773BB}"/>
                  </a:ext>
                </a:extLst>
              </p:cNvPr>
              <p:cNvSpPr/>
              <p:nvPr/>
            </p:nvSpPr>
            <p:spPr>
              <a:xfrm>
                <a:off x="3380872" y="2550542"/>
                <a:ext cx="971523" cy="233706"/>
              </a:xfrm>
              <a:custGeom>
                <a:avLst/>
                <a:gdLst>
                  <a:gd name="connsiteX0" fmla="*/ 971523 w 971523"/>
                  <a:gd name="connsiteY0" fmla="*/ 162242 h 233706"/>
                  <a:gd name="connsiteX1" fmla="*/ 762926 w 971523"/>
                  <a:gd name="connsiteY1" fmla="*/ 233706 h 233706"/>
                  <a:gd name="connsiteX2" fmla="*/ 0 w 971523"/>
                  <a:gd name="connsiteY2" fmla="*/ 96573 h 233706"/>
                  <a:gd name="connsiteX3" fmla="*/ 207632 w 971523"/>
                  <a:gd name="connsiteY3" fmla="*/ 0 h 233706"/>
                  <a:gd name="connsiteX4" fmla="*/ 971523 w 971523"/>
                  <a:gd name="connsiteY4" fmla="*/ 162242 h 233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1523" h="233706">
                    <a:moveTo>
                      <a:pt x="971523" y="162242"/>
                    </a:moveTo>
                    <a:lnTo>
                      <a:pt x="762926" y="233706"/>
                    </a:lnTo>
                    <a:lnTo>
                      <a:pt x="0" y="96573"/>
                    </a:lnTo>
                    <a:lnTo>
                      <a:pt x="207632" y="0"/>
                    </a:lnTo>
                    <a:lnTo>
                      <a:pt x="971523" y="162242"/>
                    </a:lnTo>
                    <a:close/>
                  </a:path>
                </a:pathLst>
              </a:custGeom>
              <a:solidFill>
                <a:srgbClr val="333132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9224EBC-144B-4A56-BA50-04DDE37BC454}"/>
                  </a:ext>
                </a:extLst>
              </p:cNvPr>
              <p:cNvSpPr/>
              <p:nvPr/>
            </p:nvSpPr>
            <p:spPr>
              <a:xfrm>
                <a:off x="3584641" y="2613314"/>
                <a:ext cx="767754" cy="539842"/>
              </a:xfrm>
              <a:custGeom>
                <a:avLst/>
                <a:gdLst>
                  <a:gd name="connsiteX0" fmla="*/ 767754 w 767754"/>
                  <a:gd name="connsiteY0" fmla="*/ 394017 h 539842"/>
                  <a:gd name="connsiteX1" fmla="*/ 0 w 767754"/>
                  <a:gd name="connsiteY1" fmla="*/ 539842 h 539842"/>
                  <a:gd name="connsiteX2" fmla="*/ 3863 w 767754"/>
                  <a:gd name="connsiteY2" fmla="*/ 0 h 539842"/>
                  <a:gd name="connsiteX3" fmla="*/ 767754 w 767754"/>
                  <a:gd name="connsiteY3" fmla="*/ 141962 h 539842"/>
                  <a:gd name="connsiteX4" fmla="*/ 767754 w 767754"/>
                  <a:gd name="connsiteY4" fmla="*/ 394017 h 53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7754" h="539842">
                    <a:moveTo>
                      <a:pt x="767754" y="394017"/>
                    </a:moveTo>
                    <a:lnTo>
                      <a:pt x="0" y="539842"/>
                    </a:lnTo>
                    <a:lnTo>
                      <a:pt x="3863" y="0"/>
                    </a:lnTo>
                    <a:lnTo>
                      <a:pt x="767754" y="141962"/>
                    </a:lnTo>
                    <a:lnTo>
                      <a:pt x="767754" y="394017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5C582F1-6400-4930-9348-635C438DF134}"/>
                  </a:ext>
                </a:extLst>
              </p:cNvPr>
              <p:cNvSpPr/>
              <p:nvPr/>
            </p:nvSpPr>
            <p:spPr>
              <a:xfrm>
                <a:off x="3659002" y="2721476"/>
                <a:ext cx="69532" cy="342833"/>
              </a:xfrm>
              <a:custGeom>
                <a:avLst/>
                <a:gdLst>
                  <a:gd name="connsiteX0" fmla="*/ 0 w 69532"/>
                  <a:gd name="connsiteY0" fmla="*/ 342834 h 342833"/>
                  <a:gd name="connsiteX1" fmla="*/ 0 w 69532"/>
                  <a:gd name="connsiteY1" fmla="*/ 0 h 342833"/>
                  <a:gd name="connsiteX2" fmla="*/ 69532 w 69532"/>
                  <a:gd name="connsiteY2" fmla="*/ 8691 h 342833"/>
                  <a:gd name="connsiteX3" fmla="*/ 69532 w 69532"/>
                  <a:gd name="connsiteY3" fmla="*/ 331245 h 342833"/>
                  <a:gd name="connsiteX4" fmla="*/ 0 w 69532"/>
                  <a:gd name="connsiteY4" fmla="*/ 342834 h 3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342833">
                    <a:moveTo>
                      <a:pt x="0" y="342834"/>
                    </a:moveTo>
                    <a:lnTo>
                      <a:pt x="0" y="0"/>
                    </a:lnTo>
                    <a:lnTo>
                      <a:pt x="69532" y="8691"/>
                    </a:lnTo>
                    <a:lnTo>
                      <a:pt x="69532" y="331245"/>
                    </a:lnTo>
                    <a:lnTo>
                      <a:pt x="0" y="34283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8D018CE-9388-4303-A541-29C07E2F7EA0}"/>
                  </a:ext>
                </a:extLst>
              </p:cNvPr>
              <p:cNvSpPr/>
              <p:nvPr/>
            </p:nvSpPr>
            <p:spPr>
              <a:xfrm>
                <a:off x="3797102" y="2738859"/>
                <a:ext cx="69532" cy="303238"/>
              </a:xfrm>
              <a:custGeom>
                <a:avLst/>
                <a:gdLst>
                  <a:gd name="connsiteX0" fmla="*/ 69533 w 69532"/>
                  <a:gd name="connsiteY0" fmla="*/ 290684 h 303238"/>
                  <a:gd name="connsiteX1" fmla="*/ 0 w 69532"/>
                  <a:gd name="connsiteY1" fmla="*/ 303239 h 303238"/>
                  <a:gd name="connsiteX2" fmla="*/ 0 w 69532"/>
                  <a:gd name="connsiteY2" fmla="*/ 0 h 303238"/>
                  <a:gd name="connsiteX3" fmla="*/ 69533 w 69532"/>
                  <a:gd name="connsiteY3" fmla="*/ 10623 h 303238"/>
                  <a:gd name="connsiteX4" fmla="*/ 69533 w 69532"/>
                  <a:gd name="connsiteY4" fmla="*/ 290684 h 303238"/>
                  <a:gd name="connsiteX5" fmla="*/ 69533 w 69532"/>
                  <a:gd name="connsiteY5" fmla="*/ 290684 h 30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532" h="303238">
                    <a:moveTo>
                      <a:pt x="69533" y="290684"/>
                    </a:moveTo>
                    <a:lnTo>
                      <a:pt x="0" y="303239"/>
                    </a:lnTo>
                    <a:lnTo>
                      <a:pt x="0" y="0"/>
                    </a:lnTo>
                    <a:lnTo>
                      <a:pt x="69533" y="10623"/>
                    </a:lnTo>
                    <a:lnTo>
                      <a:pt x="69533" y="290684"/>
                    </a:lnTo>
                    <a:lnTo>
                      <a:pt x="69533" y="29068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F61AEE4-9B80-4210-BD28-FEE2DA0082DA}"/>
                  </a:ext>
                </a:extLst>
              </p:cNvPr>
              <p:cNvSpPr/>
              <p:nvPr/>
            </p:nvSpPr>
            <p:spPr>
              <a:xfrm>
                <a:off x="3936167" y="2756242"/>
                <a:ext cx="69532" cy="262678"/>
              </a:xfrm>
              <a:custGeom>
                <a:avLst/>
                <a:gdLst>
                  <a:gd name="connsiteX0" fmla="*/ 0 w 69532"/>
                  <a:gd name="connsiteY0" fmla="*/ 262678 h 262678"/>
                  <a:gd name="connsiteX1" fmla="*/ 0 w 69532"/>
                  <a:gd name="connsiteY1" fmla="*/ 0 h 262678"/>
                  <a:gd name="connsiteX2" fmla="*/ 69532 w 69532"/>
                  <a:gd name="connsiteY2" fmla="*/ 8692 h 262678"/>
                  <a:gd name="connsiteX3" fmla="*/ 69532 w 69532"/>
                  <a:gd name="connsiteY3" fmla="*/ 250124 h 262678"/>
                  <a:gd name="connsiteX4" fmla="*/ 0 w 69532"/>
                  <a:gd name="connsiteY4" fmla="*/ 262678 h 26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2678">
                    <a:moveTo>
                      <a:pt x="0" y="262678"/>
                    </a:moveTo>
                    <a:lnTo>
                      <a:pt x="0" y="0"/>
                    </a:lnTo>
                    <a:lnTo>
                      <a:pt x="69532" y="8692"/>
                    </a:lnTo>
                    <a:lnTo>
                      <a:pt x="69532" y="250124"/>
                    </a:lnTo>
                    <a:lnTo>
                      <a:pt x="0" y="262678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12D7558-B0FA-4AB0-9943-2C881C2D0B5A}"/>
                  </a:ext>
                </a:extLst>
              </p:cNvPr>
              <p:cNvSpPr/>
              <p:nvPr/>
            </p:nvSpPr>
            <p:spPr>
              <a:xfrm>
                <a:off x="4075232" y="2773625"/>
                <a:ext cx="68566" cy="221151"/>
              </a:xfrm>
              <a:custGeom>
                <a:avLst/>
                <a:gdLst>
                  <a:gd name="connsiteX0" fmla="*/ 68567 w 68566"/>
                  <a:gd name="connsiteY0" fmla="*/ 208597 h 221151"/>
                  <a:gd name="connsiteX1" fmla="*/ 0 w 68566"/>
                  <a:gd name="connsiteY1" fmla="*/ 221152 h 221151"/>
                  <a:gd name="connsiteX2" fmla="*/ 0 w 68566"/>
                  <a:gd name="connsiteY2" fmla="*/ 0 h 221151"/>
                  <a:gd name="connsiteX3" fmla="*/ 68567 w 68566"/>
                  <a:gd name="connsiteY3" fmla="*/ 10623 h 221151"/>
                  <a:gd name="connsiteX4" fmla="*/ 68567 w 68566"/>
                  <a:gd name="connsiteY4" fmla="*/ 208597 h 221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66" h="221151">
                    <a:moveTo>
                      <a:pt x="68567" y="208597"/>
                    </a:moveTo>
                    <a:lnTo>
                      <a:pt x="0" y="221152"/>
                    </a:lnTo>
                    <a:lnTo>
                      <a:pt x="0" y="0"/>
                    </a:lnTo>
                    <a:lnTo>
                      <a:pt x="68567" y="10623"/>
                    </a:lnTo>
                    <a:lnTo>
                      <a:pt x="68567" y="208597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22EE4D7-AFAD-4322-8415-CF140D7814FF}"/>
                  </a:ext>
                </a:extLst>
              </p:cNvPr>
              <p:cNvSpPr/>
              <p:nvPr/>
            </p:nvSpPr>
            <p:spPr>
              <a:xfrm>
                <a:off x="4213331" y="2791008"/>
                <a:ext cx="71464" cy="181557"/>
              </a:xfrm>
              <a:custGeom>
                <a:avLst/>
                <a:gdLst>
                  <a:gd name="connsiteX0" fmla="*/ 71464 w 71464"/>
                  <a:gd name="connsiteY0" fmla="*/ 169003 h 181557"/>
                  <a:gd name="connsiteX1" fmla="*/ 0 w 71464"/>
                  <a:gd name="connsiteY1" fmla="*/ 181557 h 181557"/>
                  <a:gd name="connsiteX2" fmla="*/ 0 w 71464"/>
                  <a:gd name="connsiteY2" fmla="*/ 0 h 181557"/>
                  <a:gd name="connsiteX3" fmla="*/ 66635 w 71464"/>
                  <a:gd name="connsiteY3" fmla="*/ 8692 h 181557"/>
                  <a:gd name="connsiteX4" fmla="*/ 71464 w 71464"/>
                  <a:gd name="connsiteY4" fmla="*/ 169003 h 181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464" h="181557">
                    <a:moveTo>
                      <a:pt x="71464" y="169003"/>
                    </a:moveTo>
                    <a:lnTo>
                      <a:pt x="0" y="181557"/>
                    </a:lnTo>
                    <a:lnTo>
                      <a:pt x="0" y="0"/>
                    </a:lnTo>
                    <a:lnTo>
                      <a:pt x="66635" y="8692"/>
                    </a:lnTo>
                    <a:lnTo>
                      <a:pt x="71464" y="16900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B4E20E6-8199-4D78-A859-CA9D9AFD9087}"/>
                  </a:ext>
                </a:extLst>
              </p:cNvPr>
              <p:cNvSpPr/>
              <p:nvPr/>
            </p:nvSpPr>
            <p:spPr>
              <a:xfrm>
                <a:off x="3380872" y="2618143"/>
                <a:ext cx="208597" cy="540808"/>
              </a:xfrm>
              <a:custGeom>
                <a:avLst/>
                <a:gdLst>
                  <a:gd name="connsiteX0" fmla="*/ 0 w 208597"/>
                  <a:gd name="connsiteY0" fmla="*/ 411401 h 540808"/>
                  <a:gd name="connsiteX1" fmla="*/ 0 w 208597"/>
                  <a:gd name="connsiteY1" fmla="*/ 96573 h 540808"/>
                  <a:gd name="connsiteX2" fmla="*/ 208597 w 208597"/>
                  <a:gd name="connsiteY2" fmla="*/ 0 h 540808"/>
                  <a:gd name="connsiteX3" fmla="*/ 208597 w 208597"/>
                  <a:gd name="connsiteY3" fmla="*/ 540808 h 5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540808">
                    <a:moveTo>
                      <a:pt x="0" y="411401"/>
                    </a:moveTo>
                    <a:lnTo>
                      <a:pt x="0" y="96573"/>
                    </a:lnTo>
                    <a:lnTo>
                      <a:pt x="208597" y="0"/>
                    </a:lnTo>
                    <a:lnTo>
                      <a:pt x="208597" y="540808"/>
                    </a:lnTo>
                    <a:close/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C8BA380-D953-437B-A404-377857A3DFC8}"/>
                  </a:ext>
                </a:extLst>
              </p:cNvPr>
              <p:cNvSpPr/>
              <p:nvPr/>
            </p:nvSpPr>
            <p:spPr>
              <a:xfrm>
                <a:off x="3415639" y="2695401"/>
                <a:ext cx="105264" cy="372771"/>
              </a:xfrm>
              <a:custGeom>
                <a:avLst/>
                <a:gdLst>
                  <a:gd name="connsiteX0" fmla="*/ 30903 w 105264"/>
                  <a:gd name="connsiteY0" fmla="*/ 333176 h 372771"/>
                  <a:gd name="connsiteX1" fmla="*/ 0 w 105264"/>
                  <a:gd name="connsiteY1" fmla="*/ 317725 h 372771"/>
                  <a:gd name="connsiteX2" fmla="*/ 0 w 105264"/>
                  <a:gd name="connsiteY2" fmla="*/ 51184 h 372771"/>
                  <a:gd name="connsiteX3" fmla="*/ 30903 w 105264"/>
                  <a:gd name="connsiteY3" fmla="*/ 36698 h 372771"/>
                  <a:gd name="connsiteX4" fmla="*/ 105264 w 105264"/>
                  <a:gd name="connsiteY4" fmla="*/ 0 h 372771"/>
                  <a:gd name="connsiteX5" fmla="*/ 68567 w 105264"/>
                  <a:gd name="connsiteY5" fmla="*/ 18349 h 372771"/>
                  <a:gd name="connsiteX6" fmla="*/ 68567 w 105264"/>
                  <a:gd name="connsiteY6" fmla="*/ 354423 h 372771"/>
                  <a:gd name="connsiteX7" fmla="*/ 104299 w 105264"/>
                  <a:gd name="connsiteY7" fmla="*/ 372771 h 372771"/>
                  <a:gd name="connsiteX8" fmla="*/ 104299 w 105264"/>
                  <a:gd name="connsiteY8" fmla="*/ 0 h 37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64" h="372771">
                    <a:moveTo>
                      <a:pt x="30903" y="333176"/>
                    </a:moveTo>
                    <a:lnTo>
                      <a:pt x="0" y="317725"/>
                    </a:lnTo>
                    <a:lnTo>
                      <a:pt x="0" y="51184"/>
                    </a:lnTo>
                    <a:lnTo>
                      <a:pt x="30903" y="36698"/>
                    </a:lnTo>
                    <a:close/>
                    <a:moveTo>
                      <a:pt x="105264" y="0"/>
                    </a:moveTo>
                    <a:lnTo>
                      <a:pt x="68567" y="18349"/>
                    </a:lnTo>
                    <a:lnTo>
                      <a:pt x="68567" y="354423"/>
                    </a:lnTo>
                    <a:lnTo>
                      <a:pt x="104299" y="372771"/>
                    </a:lnTo>
                    <a:lnTo>
                      <a:pt x="104299" y="0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aphic 6">
            <a:extLst>
              <a:ext uri="{FF2B5EF4-FFF2-40B4-BE49-F238E27FC236}">
                <a16:creationId xmlns:a16="http://schemas.microsoft.com/office/drawing/2014/main" id="{9AA0CBA2-DE5C-4376-B914-9955099C8CAE}"/>
              </a:ext>
            </a:extLst>
          </p:cNvPr>
          <p:cNvGrpSpPr/>
          <p:nvPr/>
        </p:nvGrpSpPr>
        <p:grpSpPr>
          <a:xfrm>
            <a:off x="6006190" y="2076159"/>
            <a:ext cx="2864510" cy="2888383"/>
            <a:chOff x="5651440" y="2076159"/>
            <a:chExt cx="2864510" cy="2888383"/>
          </a:xfrm>
        </p:grpSpPr>
        <p:grpSp>
          <p:nvGrpSpPr>
            <p:cNvPr id="28" name="Graphic 6">
              <a:extLst>
                <a:ext uri="{FF2B5EF4-FFF2-40B4-BE49-F238E27FC236}">
                  <a16:creationId xmlns:a16="http://schemas.microsoft.com/office/drawing/2014/main" id="{9AA0CBA2-DE5C-4376-B914-9955099C8CAE}"/>
                </a:ext>
              </a:extLst>
            </p:cNvPr>
            <p:cNvGrpSpPr/>
            <p:nvPr/>
          </p:nvGrpSpPr>
          <p:grpSpPr>
            <a:xfrm>
              <a:off x="5651440" y="2736301"/>
              <a:ext cx="1433463" cy="1637949"/>
              <a:chOff x="5651440" y="2736301"/>
              <a:chExt cx="1433463" cy="1637949"/>
            </a:xfrm>
            <a:solidFill>
              <a:schemeClr val="accent1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1FA911C-2F4D-41ED-B076-834FE20639A4}"/>
                  </a:ext>
                </a:extLst>
              </p:cNvPr>
              <p:cNvSpPr/>
              <p:nvPr/>
            </p:nvSpPr>
            <p:spPr>
              <a:xfrm>
                <a:off x="5785661" y="2736301"/>
                <a:ext cx="1299242" cy="1637949"/>
              </a:xfrm>
              <a:custGeom>
                <a:avLst/>
                <a:gdLst>
                  <a:gd name="connsiteX0" fmla="*/ 0 w 1299242"/>
                  <a:gd name="connsiteY0" fmla="*/ 376787 h 1637949"/>
                  <a:gd name="connsiteX1" fmla="*/ 234961 w 1299242"/>
                  <a:gd name="connsiteY1" fmla="*/ 1637949 h 1637949"/>
                  <a:gd name="connsiteX2" fmla="*/ 199711 w 1299242"/>
                  <a:gd name="connsiteY2" fmla="*/ 651419 h 1637949"/>
                  <a:gd name="connsiteX3" fmla="*/ 1299242 w 1299242"/>
                  <a:gd name="connsiteY3" fmla="*/ 308703 h 1637949"/>
                  <a:gd name="connsiteX4" fmla="*/ 1196675 w 1299242"/>
                  <a:gd name="connsiteY4" fmla="*/ 0 h 1637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9242" h="1637949">
                    <a:moveTo>
                      <a:pt x="0" y="376787"/>
                    </a:moveTo>
                    <a:lnTo>
                      <a:pt x="234961" y="1637949"/>
                    </a:lnTo>
                    <a:lnTo>
                      <a:pt x="199711" y="651419"/>
                    </a:lnTo>
                    <a:lnTo>
                      <a:pt x="1299242" y="308703"/>
                    </a:lnTo>
                    <a:lnTo>
                      <a:pt x="1196675" y="0"/>
                    </a:lnTo>
                    <a:close/>
                  </a:path>
                </a:pathLst>
              </a:custGeom>
              <a:solidFill>
                <a:srgbClr val="0072C6"/>
              </a:solidFill>
              <a:ln w="588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72306AB-1525-4A08-A308-1CF8037BFACA}"/>
                  </a:ext>
                </a:extLst>
              </p:cNvPr>
              <p:cNvSpPr/>
              <p:nvPr/>
            </p:nvSpPr>
            <p:spPr>
              <a:xfrm>
                <a:off x="5785680" y="2812335"/>
                <a:ext cx="1181310" cy="442755"/>
              </a:xfrm>
              <a:custGeom>
                <a:avLst/>
                <a:gdLst>
                  <a:gd name="connsiteX0" fmla="*/ 58928 w 1181310"/>
                  <a:gd name="connsiteY0" fmla="*/ 442755 h 442755"/>
                  <a:gd name="connsiteX1" fmla="*/ 2575 w 1181310"/>
                  <a:gd name="connsiteY1" fmla="*/ 400903 h 442755"/>
                  <a:gd name="connsiteX2" fmla="*/ 41774 w 1181310"/>
                  <a:gd name="connsiteY2" fmla="*/ 327220 h 442755"/>
                  <a:gd name="connsiteX3" fmla="*/ 1105171 w 1181310"/>
                  <a:gd name="connsiteY3" fmla="*/ 2601 h 442755"/>
                  <a:gd name="connsiteX4" fmla="*/ 1178736 w 1181310"/>
                  <a:gd name="connsiteY4" fmla="*/ 41859 h 442755"/>
                  <a:gd name="connsiteX5" fmla="*/ 1139537 w 1181310"/>
                  <a:gd name="connsiteY5" fmla="*/ 115543 h 442755"/>
                  <a:gd name="connsiteX6" fmla="*/ 76140 w 1181310"/>
                  <a:gd name="connsiteY6" fmla="*/ 440162 h 442755"/>
                  <a:gd name="connsiteX7" fmla="*/ 58928 w 1181310"/>
                  <a:gd name="connsiteY7" fmla="*/ 442755 h 44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81310" h="442755">
                    <a:moveTo>
                      <a:pt x="58928" y="442755"/>
                    </a:moveTo>
                    <a:cubicBezTo>
                      <a:pt x="33699" y="442755"/>
                      <a:pt x="10297" y="426368"/>
                      <a:pt x="2575" y="400903"/>
                    </a:cubicBezTo>
                    <a:cubicBezTo>
                      <a:pt x="-6916" y="369720"/>
                      <a:pt x="10650" y="336710"/>
                      <a:pt x="41774" y="327220"/>
                    </a:cubicBezTo>
                    <a:lnTo>
                      <a:pt x="1105171" y="2601"/>
                    </a:lnTo>
                    <a:cubicBezTo>
                      <a:pt x="1136236" y="-6948"/>
                      <a:pt x="1169246" y="10618"/>
                      <a:pt x="1178736" y="41859"/>
                    </a:cubicBezTo>
                    <a:cubicBezTo>
                      <a:pt x="1188227" y="73042"/>
                      <a:pt x="1170661" y="106052"/>
                      <a:pt x="1139537" y="115543"/>
                    </a:cubicBezTo>
                    <a:lnTo>
                      <a:pt x="76140" y="440162"/>
                    </a:lnTo>
                    <a:cubicBezTo>
                      <a:pt x="70422" y="441930"/>
                      <a:pt x="64587" y="442755"/>
                      <a:pt x="58928" y="442755"/>
                    </a:cubicBezTo>
                    <a:close/>
                  </a:path>
                </a:pathLst>
              </a:custGeom>
              <a:solidFill>
                <a:srgbClr val="59B4D9"/>
              </a:solidFill>
              <a:ln w="588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" name="Graphic 6">
                <a:extLst>
                  <a:ext uri="{FF2B5EF4-FFF2-40B4-BE49-F238E27FC236}">
                    <a16:creationId xmlns:a16="http://schemas.microsoft.com/office/drawing/2014/main" id="{9AA0CBA2-DE5C-4376-B914-9955099C8CAE}"/>
                  </a:ext>
                </a:extLst>
              </p:cNvPr>
              <p:cNvGrpSpPr/>
              <p:nvPr/>
            </p:nvGrpSpPr>
            <p:grpSpPr>
              <a:xfrm>
                <a:off x="5651440" y="2997376"/>
                <a:ext cx="492086" cy="492086"/>
                <a:chOff x="5651440" y="2997376"/>
                <a:chExt cx="492086" cy="492086"/>
              </a:xfrm>
              <a:solidFill>
                <a:schemeClr val="accent1"/>
              </a:solidFill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18C55D9B-B1B5-4297-8823-D06E2E4BB637}"/>
                    </a:ext>
                  </a:extLst>
                </p:cNvPr>
                <p:cNvSpPr/>
                <p:nvPr/>
              </p:nvSpPr>
              <p:spPr>
                <a:xfrm>
                  <a:off x="5710386" y="3056323"/>
                  <a:ext cx="374193" cy="374193"/>
                </a:xfrm>
                <a:custGeom>
                  <a:avLst/>
                  <a:gdLst>
                    <a:gd name="connsiteX0" fmla="*/ 374193 w 374193"/>
                    <a:gd name="connsiteY0" fmla="*/ 187097 h 374193"/>
                    <a:gd name="connsiteX1" fmla="*/ 187097 w 374193"/>
                    <a:gd name="connsiteY1" fmla="*/ 374193 h 374193"/>
                    <a:gd name="connsiteX2" fmla="*/ 0 w 374193"/>
                    <a:gd name="connsiteY2" fmla="*/ 187097 h 374193"/>
                    <a:gd name="connsiteX3" fmla="*/ 187097 w 374193"/>
                    <a:gd name="connsiteY3" fmla="*/ 0 h 374193"/>
                    <a:gd name="connsiteX4" fmla="*/ 374193 w 374193"/>
                    <a:gd name="connsiteY4" fmla="*/ 187097 h 374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4193" h="374193">
                      <a:moveTo>
                        <a:pt x="374193" y="187097"/>
                      </a:moveTo>
                      <a:cubicBezTo>
                        <a:pt x="374193" y="290427"/>
                        <a:pt x="290427" y="374193"/>
                        <a:pt x="187097" y="374193"/>
                      </a:cubicBezTo>
                      <a:cubicBezTo>
                        <a:pt x="83766" y="374193"/>
                        <a:pt x="0" y="290427"/>
                        <a:pt x="0" y="187097"/>
                      </a:cubicBezTo>
                      <a:cubicBezTo>
                        <a:pt x="0" y="83766"/>
                        <a:pt x="83766" y="0"/>
                        <a:pt x="187097" y="0"/>
                      </a:cubicBezTo>
                      <a:cubicBezTo>
                        <a:pt x="290427" y="0"/>
                        <a:pt x="374193" y="83766"/>
                        <a:pt x="374193" y="187097"/>
                      </a:cubicBezTo>
                      <a:close/>
                    </a:path>
                  </a:pathLst>
                </a:custGeom>
                <a:solidFill>
                  <a:srgbClr val="0072C6"/>
                </a:solidFill>
                <a:ln w="588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75B4E09C-EC63-46AC-BC3B-68809C895865}"/>
                    </a:ext>
                  </a:extLst>
                </p:cNvPr>
                <p:cNvSpPr/>
                <p:nvPr/>
              </p:nvSpPr>
              <p:spPr>
                <a:xfrm>
                  <a:off x="5651440" y="2997376"/>
                  <a:ext cx="492086" cy="492086"/>
                </a:xfrm>
                <a:custGeom>
                  <a:avLst/>
                  <a:gdLst>
                    <a:gd name="connsiteX0" fmla="*/ 246043 w 492086"/>
                    <a:gd name="connsiteY0" fmla="*/ 58947 h 492086"/>
                    <a:gd name="connsiteX1" fmla="*/ 433140 w 492086"/>
                    <a:gd name="connsiteY1" fmla="*/ 246043 h 492086"/>
                    <a:gd name="connsiteX2" fmla="*/ 246043 w 492086"/>
                    <a:gd name="connsiteY2" fmla="*/ 433140 h 492086"/>
                    <a:gd name="connsiteX3" fmla="*/ 58947 w 492086"/>
                    <a:gd name="connsiteY3" fmla="*/ 246043 h 492086"/>
                    <a:gd name="connsiteX4" fmla="*/ 246043 w 492086"/>
                    <a:gd name="connsiteY4" fmla="*/ 58947 h 492086"/>
                    <a:gd name="connsiteX5" fmla="*/ 246043 w 492086"/>
                    <a:gd name="connsiteY5" fmla="*/ 0 h 492086"/>
                    <a:gd name="connsiteX6" fmla="*/ 0 w 492086"/>
                    <a:gd name="connsiteY6" fmla="*/ 246043 h 492086"/>
                    <a:gd name="connsiteX7" fmla="*/ 246043 w 492086"/>
                    <a:gd name="connsiteY7" fmla="*/ 492086 h 492086"/>
                    <a:gd name="connsiteX8" fmla="*/ 492086 w 492086"/>
                    <a:gd name="connsiteY8" fmla="*/ 246043 h 492086"/>
                    <a:gd name="connsiteX9" fmla="*/ 246043 w 492086"/>
                    <a:gd name="connsiteY9" fmla="*/ 0 h 492086"/>
                    <a:gd name="connsiteX10" fmla="*/ 246043 w 492086"/>
                    <a:gd name="connsiteY10" fmla="*/ 0 h 492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2086" h="492086">
                      <a:moveTo>
                        <a:pt x="246043" y="58947"/>
                      </a:moveTo>
                      <a:cubicBezTo>
                        <a:pt x="349377" y="58947"/>
                        <a:pt x="433140" y="142710"/>
                        <a:pt x="433140" y="246043"/>
                      </a:cubicBezTo>
                      <a:cubicBezTo>
                        <a:pt x="433140" y="349377"/>
                        <a:pt x="349377" y="433140"/>
                        <a:pt x="246043" y="433140"/>
                      </a:cubicBezTo>
                      <a:cubicBezTo>
                        <a:pt x="142710" y="433140"/>
                        <a:pt x="58947" y="349377"/>
                        <a:pt x="58947" y="246043"/>
                      </a:cubicBezTo>
                      <a:cubicBezTo>
                        <a:pt x="58947" y="142710"/>
                        <a:pt x="142769" y="58947"/>
                        <a:pt x="246043" y="58947"/>
                      </a:cubicBezTo>
                      <a:moveTo>
                        <a:pt x="246043" y="0"/>
                      </a:moveTo>
                      <a:cubicBezTo>
                        <a:pt x="110407" y="0"/>
                        <a:pt x="0" y="110348"/>
                        <a:pt x="0" y="246043"/>
                      </a:cubicBezTo>
                      <a:cubicBezTo>
                        <a:pt x="0" y="381738"/>
                        <a:pt x="110348" y="492086"/>
                        <a:pt x="246043" y="492086"/>
                      </a:cubicBezTo>
                      <a:cubicBezTo>
                        <a:pt x="381738" y="492086"/>
                        <a:pt x="492086" y="381738"/>
                        <a:pt x="492086" y="246043"/>
                      </a:cubicBezTo>
                      <a:cubicBezTo>
                        <a:pt x="492086" y="110348"/>
                        <a:pt x="381738" y="0"/>
                        <a:pt x="246043" y="0"/>
                      </a:cubicBezTo>
                      <a:lnTo>
                        <a:pt x="246043" y="0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 w="588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B76ECC9-3140-4980-BE49-98DA4C2E26B4}"/>
                  </a:ext>
                </a:extLst>
              </p:cNvPr>
              <p:cNvSpPr/>
              <p:nvPr/>
            </p:nvSpPr>
            <p:spPr>
              <a:xfrm rot="-4972627">
                <a:off x="5777805" y="3123694"/>
                <a:ext cx="239445" cy="239445"/>
              </a:xfrm>
              <a:custGeom>
                <a:avLst/>
                <a:gdLst>
                  <a:gd name="connsiteX0" fmla="*/ 239445 w 239445"/>
                  <a:gd name="connsiteY0" fmla="*/ 119723 h 239445"/>
                  <a:gd name="connsiteX1" fmla="*/ 119723 w 239445"/>
                  <a:gd name="connsiteY1" fmla="*/ 239445 h 239445"/>
                  <a:gd name="connsiteX2" fmla="*/ 0 w 239445"/>
                  <a:gd name="connsiteY2" fmla="*/ 119723 h 239445"/>
                  <a:gd name="connsiteX3" fmla="*/ 119723 w 239445"/>
                  <a:gd name="connsiteY3" fmla="*/ 0 h 239445"/>
                  <a:gd name="connsiteX4" fmla="*/ 239445 w 239445"/>
                  <a:gd name="connsiteY4" fmla="*/ 119723 h 2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445" h="239445">
                    <a:moveTo>
                      <a:pt x="239445" y="119723"/>
                    </a:moveTo>
                    <a:cubicBezTo>
                      <a:pt x="239445" y="185844"/>
                      <a:pt x="185844" y="239445"/>
                      <a:pt x="119723" y="239445"/>
                    </a:cubicBezTo>
                    <a:cubicBezTo>
                      <a:pt x="53602" y="239445"/>
                      <a:pt x="0" y="185844"/>
                      <a:pt x="0" y="119723"/>
                    </a:cubicBezTo>
                    <a:cubicBezTo>
                      <a:pt x="0" y="53602"/>
                      <a:pt x="53602" y="0"/>
                      <a:pt x="119723" y="0"/>
                    </a:cubicBezTo>
                    <a:cubicBezTo>
                      <a:pt x="185844" y="0"/>
                      <a:pt x="239445" y="53602"/>
                      <a:pt x="239445" y="119723"/>
                    </a:cubicBezTo>
                    <a:close/>
                  </a:path>
                </a:pathLst>
              </a:custGeom>
              <a:solidFill>
                <a:srgbClr val="59B4D9"/>
              </a:solidFill>
              <a:ln w="588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aphic 6">
              <a:extLst>
                <a:ext uri="{FF2B5EF4-FFF2-40B4-BE49-F238E27FC236}">
                  <a16:creationId xmlns:a16="http://schemas.microsoft.com/office/drawing/2014/main" id="{9AA0CBA2-DE5C-4376-B914-9955099C8CAE}"/>
                </a:ext>
              </a:extLst>
            </p:cNvPr>
            <p:cNvGrpSpPr/>
            <p:nvPr/>
          </p:nvGrpSpPr>
          <p:grpSpPr>
            <a:xfrm>
              <a:off x="7082487" y="2736301"/>
              <a:ext cx="1433463" cy="1637949"/>
              <a:chOff x="7082487" y="2736301"/>
              <a:chExt cx="1433463" cy="1637949"/>
            </a:xfrm>
            <a:solidFill>
              <a:schemeClr val="accent1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4B292ED-DD3B-4A8F-8A8E-8B8BEE1E0AAE}"/>
                  </a:ext>
                </a:extLst>
              </p:cNvPr>
              <p:cNvSpPr/>
              <p:nvPr/>
            </p:nvSpPr>
            <p:spPr>
              <a:xfrm>
                <a:off x="7082487" y="2736301"/>
                <a:ext cx="1299242" cy="1637949"/>
              </a:xfrm>
              <a:custGeom>
                <a:avLst/>
                <a:gdLst>
                  <a:gd name="connsiteX0" fmla="*/ 1299242 w 1299242"/>
                  <a:gd name="connsiteY0" fmla="*/ 376787 h 1637949"/>
                  <a:gd name="connsiteX1" fmla="*/ 1064281 w 1299242"/>
                  <a:gd name="connsiteY1" fmla="*/ 1637949 h 1637949"/>
                  <a:gd name="connsiteX2" fmla="*/ 1099531 w 1299242"/>
                  <a:gd name="connsiteY2" fmla="*/ 651419 h 1637949"/>
                  <a:gd name="connsiteX3" fmla="*/ 0 w 1299242"/>
                  <a:gd name="connsiteY3" fmla="*/ 308703 h 1637949"/>
                  <a:gd name="connsiteX4" fmla="*/ 102626 w 1299242"/>
                  <a:gd name="connsiteY4" fmla="*/ 0 h 1637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9242" h="1637949">
                    <a:moveTo>
                      <a:pt x="1299242" y="376787"/>
                    </a:moveTo>
                    <a:lnTo>
                      <a:pt x="1064281" y="1637949"/>
                    </a:lnTo>
                    <a:lnTo>
                      <a:pt x="1099531" y="651419"/>
                    </a:lnTo>
                    <a:lnTo>
                      <a:pt x="0" y="308703"/>
                    </a:lnTo>
                    <a:lnTo>
                      <a:pt x="102626" y="0"/>
                    </a:lnTo>
                    <a:close/>
                  </a:path>
                </a:pathLst>
              </a:custGeom>
              <a:solidFill>
                <a:srgbClr val="0072C6"/>
              </a:solidFill>
              <a:ln w="588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CC0F8F1-C1C6-4A65-9C13-A19D6341056A}"/>
                  </a:ext>
                </a:extLst>
              </p:cNvPr>
              <p:cNvSpPr/>
              <p:nvPr/>
            </p:nvSpPr>
            <p:spPr>
              <a:xfrm>
                <a:off x="7200399" y="2812335"/>
                <a:ext cx="1181311" cy="442755"/>
              </a:xfrm>
              <a:custGeom>
                <a:avLst/>
                <a:gdLst>
                  <a:gd name="connsiteX0" fmla="*/ 1122383 w 1181311"/>
                  <a:gd name="connsiteY0" fmla="*/ 442755 h 442755"/>
                  <a:gd name="connsiteX1" fmla="*/ 1178736 w 1181311"/>
                  <a:gd name="connsiteY1" fmla="*/ 400903 h 442755"/>
                  <a:gd name="connsiteX2" fmla="*/ 1139537 w 1181311"/>
                  <a:gd name="connsiteY2" fmla="*/ 327220 h 442755"/>
                  <a:gd name="connsiteX3" fmla="*/ 76140 w 1181311"/>
                  <a:gd name="connsiteY3" fmla="*/ 2601 h 442755"/>
                  <a:gd name="connsiteX4" fmla="*/ 2575 w 1181311"/>
                  <a:gd name="connsiteY4" fmla="*/ 41859 h 442755"/>
                  <a:gd name="connsiteX5" fmla="*/ 41774 w 1181311"/>
                  <a:gd name="connsiteY5" fmla="*/ 115543 h 442755"/>
                  <a:gd name="connsiteX6" fmla="*/ 1105171 w 1181311"/>
                  <a:gd name="connsiteY6" fmla="*/ 440162 h 442755"/>
                  <a:gd name="connsiteX7" fmla="*/ 1122383 w 1181311"/>
                  <a:gd name="connsiteY7" fmla="*/ 442755 h 44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81311" h="442755">
                    <a:moveTo>
                      <a:pt x="1122383" y="442755"/>
                    </a:moveTo>
                    <a:cubicBezTo>
                      <a:pt x="1147613" y="442755"/>
                      <a:pt x="1171014" y="426368"/>
                      <a:pt x="1178736" y="400903"/>
                    </a:cubicBezTo>
                    <a:cubicBezTo>
                      <a:pt x="1188227" y="369720"/>
                      <a:pt x="1170661" y="336710"/>
                      <a:pt x="1139537" y="327220"/>
                    </a:cubicBezTo>
                    <a:lnTo>
                      <a:pt x="76140" y="2601"/>
                    </a:lnTo>
                    <a:cubicBezTo>
                      <a:pt x="45075" y="-6948"/>
                      <a:pt x="12065" y="10618"/>
                      <a:pt x="2575" y="41859"/>
                    </a:cubicBezTo>
                    <a:cubicBezTo>
                      <a:pt x="-6916" y="73042"/>
                      <a:pt x="10650" y="106052"/>
                      <a:pt x="41774" y="115543"/>
                    </a:cubicBezTo>
                    <a:lnTo>
                      <a:pt x="1105171" y="440162"/>
                    </a:lnTo>
                    <a:cubicBezTo>
                      <a:pt x="1110948" y="441930"/>
                      <a:pt x="1116724" y="442755"/>
                      <a:pt x="1122383" y="442755"/>
                    </a:cubicBezTo>
                    <a:close/>
                  </a:path>
                </a:pathLst>
              </a:custGeom>
              <a:solidFill>
                <a:srgbClr val="59B4D9"/>
              </a:solidFill>
              <a:ln w="588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8" name="Graphic 6">
                <a:extLst>
                  <a:ext uri="{FF2B5EF4-FFF2-40B4-BE49-F238E27FC236}">
                    <a16:creationId xmlns:a16="http://schemas.microsoft.com/office/drawing/2014/main" id="{9AA0CBA2-DE5C-4376-B914-9955099C8CAE}"/>
                  </a:ext>
                </a:extLst>
              </p:cNvPr>
              <p:cNvGrpSpPr/>
              <p:nvPr/>
            </p:nvGrpSpPr>
            <p:grpSpPr>
              <a:xfrm>
                <a:off x="8023864" y="2997376"/>
                <a:ext cx="492086" cy="492086"/>
                <a:chOff x="8023864" y="2997376"/>
                <a:chExt cx="492086" cy="492086"/>
              </a:xfrm>
              <a:solidFill>
                <a:schemeClr val="accent1"/>
              </a:solidFill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94C217F-D335-4E11-ADEE-7F491B3E013E}"/>
                    </a:ext>
                  </a:extLst>
                </p:cNvPr>
                <p:cNvSpPr/>
                <p:nvPr/>
              </p:nvSpPr>
              <p:spPr>
                <a:xfrm>
                  <a:off x="8082810" y="3056323"/>
                  <a:ext cx="374193" cy="374193"/>
                </a:xfrm>
                <a:custGeom>
                  <a:avLst/>
                  <a:gdLst>
                    <a:gd name="connsiteX0" fmla="*/ 374193 w 374193"/>
                    <a:gd name="connsiteY0" fmla="*/ 187097 h 374193"/>
                    <a:gd name="connsiteX1" fmla="*/ 187097 w 374193"/>
                    <a:gd name="connsiteY1" fmla="*/ 374193 h 374193"/>
                    <a:gd name="connsiteX2" fmla="*/ 0 w 374193"/>
                    <a:gd name="connsiteY2" fmla="*/ 187097 h 374193"/>
                    <a:gd name="connsiteX3" fmla="*/ 187097 w 374193"/>
                    <a:gd name="connsiteY3" fmla="*/ 0 h 374193"/>
                    <a:gd name="connsiteX4" fmla="*/ 374193 w 374193"/>
                    <a:gd name="connsiteY4" fmla="*/ 187097 h 374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4193" h="374193">
                      <a:moveTo>
                        <a:pt x="374193" y="187097"/>
                      </a:moveTo>
                      <a:cubicBezTo>
                        <a:pt x="374193" y="290427"/>
                        <a:pt x="290427" y="374193"/>
                        <a:pt x="187097" y="374193"/>
                      </a:cubicBezTo>
                      <a:cubicBezTo>
                        <a:pt x="83766" y="374193"/>
                        <a:pt x="0" y="290427"/>
                        <a:pt x="0" y="187097"/>
                      </a:cubicBezTo>
                      <a:cubicBezTo>
                        <a:pt x="0" y="83766"/>
                        <a:pt x="83766" y="0"/>
                        <a:pt x="187097" y="0"/>
                      </a:cubicBezTo>
                      <a:cubicBezTo>
                        <a:pt x="290427" y="0"/>
                        <a:pt x="374193" y="83766"/>
                        <a:pt x="374193" y="187097"/>
                      </a:cubicBezTo>
                      <a:close/>
                    </a:path>
                  </a:pathLst>
                </a:custGeom>
                <a:solidFill>
                  <a:srgbClr val="0072C6"/>
                </a:solidFill>
                <a:ln w="588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37635FBF-F9B7-4178-94DB-1BB967E51947}"/>
                    </a:ext>
                  </a:extLst>
                </p:cNvPr>
                <p:cNvSpPr/>
                <p:nvPr/>
              </p:nvSpPr>
              <p:spPr>
                <a:xfrm>
                  <a:off x="8023864" y="2997376"/>
                  <a:ext cx="492086" cy="492086"/>
                </a:xfrm>
                <a:custGeom>
                  <a:avLst/>
                  <a:gdLst>
                    <a:gd name="connsiteX0" fmla="*/ 246043 w 492086"/>
                    <a:gd name="connsiteY0" fmla="*/ 58947 h 492086"/>
                    <a:gd name="connsiteX1" fmla="*/ 433140 w 492086"/>
                    <a:gd name="connsiteY1" fmla="*/ 246043 h 492086"/>
                    <a:gd name="connsiteX2" fmla="*/ 246043 w 492086"/>
                    <a:gd name="connsiteY2" fmla="*/ 433140 h 492086"/>
                    <a:gd name="connsiteX3" fmla="*/ 58947 w 492086"/>
                    <a:gd name="connsiteY3" fmla="*/ 246043 h 492086"/>
                    <a:gd name="connsiteX4" fmla="*/ 246043 w 492086"/>
                    <a:gd name="connsiteY4" fmla="*/ 58947 h 492086"/>
                    <a:gd name="connsiteX5" fmla="*/ 246043 w 492086"/>
                    <a:gd name="connsiteY5" fmla="*/ 0 h 492086"/>
                    <a:gd name="connsiteX6" fmla="*/ 0 w 492086"/>
                    <a:gd name="connsiteY6" fmla="*/ 246043 h 492086"/>
                    <a:gd name="connsiteX7" fmla="*/ 246043 w 492086"/>
                    <a:gd name="connsiteY7" fmla="*/ 492086 h 492086"/>
                    <a:gd name="connsiteX8" fmla="*/ 492086 w 492086"/>
                    <a:gd name="connsiteY8" fmla="*/ 246043 h 492086"/>
                    <a:gd name="connsiteX9" fmla="*/ 246043 w 492086"/>
                    <a:gd name="connsiteY9" fmla="*/ 0 h 492086"/>
                    <a:gd name="connsiteX10" fmla="*/ 246043 w 492086"/>
                    <a:gd name="connsiteY10" fmla="*/ 0 h 492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2086" h="492086">
                      <a:moveTo>
                        <a:pt x="246043" y="58947"/>
                      </a:moveTo>
                      <a:cubicBezTo>
                        <a:pt x="349376" y="58947"/>
                        <a:pt x="433140" y="142710"/>
                        <a:pt x="433140" y="246043"/>
                      </a:cubicBezTo>
                      <a:cubicBezTo>
                        <a:pt x="433140" y="349377"/>
                        <a:pt x="349376" y="433140"/>
                        <a:pt x="246043" y="433140"/>
                      </a:cubicBezTo>
                      <a:cubicBezTo>
                        <a:pt x="142710" y="433140"/>
                        <a:pt x="58947" y="349377"/>
                        <a:pt x="58947" y="246043"/>
                      </a:cubicBezTo>
                      <a:cubicBezTo>
                        <a:pt x="58947" y="142710"/>
                        <a:pt x="142710" y="58947"/>
                        <a:pt x="246043" y="58947"/>
                      </a:cubicBezTo>
                      <a:moveTo>
                        <a:pt x="246043" y="0"/>
                      </a:moveTo>
                      <a:cubicBezTo>
                        <a:pt x="110407" y="0"/>
                        <a:pt x="0" y="110348"/>
                        <a:pt x="0" y="246043"/>
                      </a:cubicBezTo>
                      <a:cubicBezTo>
                        <a:pt x="0" y="381738"/>
                        <a:pt x="110348" y="492086"/>
                        <a:pt x="246043" y="492086"/>
                      </a:cubicBezTo>
                      <a:cubicBezTo>
                        <a:pt x="381738" y="492086"/>
                        <a:pt x="492086" y="381738"/>
                        <a:pt x="492086" y="246043"/>
                      </a:cubicBezTo>
                      <a:cubicBezTo>
                        <a:pt x="492086" y="110348"/>
                        <a:pt x="381679" y="0"/>
                        <a:pt x="246043" y="0"/>
                      </a:cubicBezTo>
                      <a:lnTo>
                        <a:pt x="246043" y="0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 w="588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F5FC993-AE71-4E9A-99DE-DA1CC1EA8B16}"/>
                  </a:ext>
                </a:extLst>
              </p:cNvPr>
              <p:cNvSpPr/>
              <p:nvPr/>
            </p:nvSpPr>
            <p:spPr>
              <a:xfrm rot="-427373">
                <a:off x="8150216" y="3123765"/>
                <a:ext cx="239445" cy="239445"/>
              </a:xfrm>
              <a:custGeom>
                <a:avLst/>
                <a:gdLst>
                  <a:gd name="connsiteX0" fmla="*/ 239445 w 239445"/>
                  <a:gd name="connsiteY0" fmla="*/ 119723 h 239445"/>
                  <a:gd name="connsiteX1" fmla="*/ 119723 w 239445"/>
                  <a:gd name="connsiteY1" fmla="*/ 239445 h 239445"/>
                  <a:gd name="connsiteX2" fmla="*/ 0 w 239445"/>
                  <a:gd name="connsiteY2" fmla="*/ 119723 h 239445"/>
                  <a:gd name="connsiteX3" fmla="*/ 119723 w 239445"/>
                  <a:gd name="connsiteY3" fmla="*/ 0 h 239445"/>
                  <a:gd name="connsiteX4" fmla="*/ 239445 w 239445"/>
                  <a:gd name="connsiteY4" fmla="*/ 119723 h 2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445" h="239445">
                    <a:moveTo>
                      <a:pt x="239445" y="119723"/>
                    </a:moveTo>
                    <a:cubicBezTo>
                      <a:pt x="239445" y="185844"/>
                      <a:pt x="185844" y="239445"/>
                      <a:pt x="119723" y="239445"/>
                    </a:cubicBezTo>
                    <a:cubicBezTo>
                      <a:pt x="53602" y="239445"/>
                      <a:pt x="0" y="185844"/>
                      <a:pt x="0" y="119723"/>
                    </a:cubicBezTo>
                    <a:cubicBezTo>
                      <a:pt x="0" y="53602"/>
                      <a:pt x="53602" y="0"/>
                      <a:pt x="119723" y="0"/>
                    </a:cubicBezTo>
                    <a:cubicBezTo>
                      <a:pt x="185844" y="0"/>
                      <a:pt x="239445" y="53602"/>
                      <a:pt x="239445" y="119723"/>
                    </a:cubicBezTo>
                    <a:close/>
                  </a:path>
                </a:pathLst>
              </a:custGeom>
              <a:solidFill>
                <a:srgbClr val="59B4D9"/>
              </a:solidFill>
              <a:ln w="588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E21EC71-02E8-43EE-B9C6-B70C0D7499B7}"/>
                </a:ext>
              </a:extLst>
            </p:cNvPr>
            <p:cNvSpPr/>
            <p:nvPr/>
          </p:nvSpPr>
          <p:spPr>
            <a:xfrm>
              <a:off x="6910186" y="2076159"/>
              <a:ext cx="344130" cy="670694"/>
            </a:xfrm>
            <a:custGeom>
              <a:avLst/>
              <a:gdLst>
                <a:gd name="connsiteX0" fmla="*/ 0 w 344130"/>
                <a:gd name="connsiteY0" fmla="*/ 0 h 670694"/>
                <a:gd name="connsiteX1" fmla="*/ 344130 w 344130"/>
                <a:gd name="connsiteY1" fmla="*/ 0 h 670694"/>
                <a:gd name="connsiteX2" fmla="*/ 344130 w 344130"/>
                <a:gd name="connsiteY2" fmla="*/ 670694 h 670694"/>
                <a:gd name="connsiteX3" fmla="*/ 0 w 344130"/>
                <a:gd name="connsiteY3" fmla="*/ 670694 h 6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130" h="670694">
                  <a:moveTo>
                    <a:pt x="0" y="0"/>
                  </a:moveTo>
                  <a:lnTo>
                    <a:pt x="344130" y="0"/>
                  </a:lnTo>
                  <a:lnTo>
                    <a:pt x="344130" y="670694"/>
                  </a:lnTo>
                  <a:lnTo>
                    <a:pt x="0" y="670694"/>
                  </a:lnTo>
                  <a:close/>
                </a:path>
              </a:pathLst>
            </a:custGeom>
            <a:solidFill>
              <a:srgbClr val="0072C6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BCA0DE9-7AFE-49D9-9A27-6D0500D95680}"/>
                </a:ext>
              </a:extLst>
            </p:cNvPr>
            <p:cNvSpPr/>
            <p:nvPr/>
          </p:nvSpPr>
          <p:spPr>
            <a:xfrm>
              <a:off x="7082487" y="2076159"/>
              <a:ext cx="118305" cy="702230"/>
            </a:xfrm>
            <a:custGeom>
              <a:avLst/>
              <a:gdLst>
                <a:gd name="connsiteX0" fmla="*/ 0 w 118305"/>
                <a:gd name="connsiteY0" fmla="*/ 0 h 702230"/>
                <a:gd name="connsiteX1" fmla="*/ 118306 w 118305"/>
                <a:gd name="connsiteY1" fmla="*/ 0 h 702230"/>
                <a:gd name="connsiteX2" fmla="*/ 118306 w 118305"/>
                <a:gd name="connsiteY2" fmla="*/ 702231 h 702230"/>
                <a:gd name="connsiteX3" fmla="*/ 0 w 118305"/>
                <a:gd name="connsiteY3" fmla="*/ 702231 h 702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305" h="702230">
                  <a:moveTo>
                    <a:pt x="0" y="0"/>
                  </a:moveTo>
                  <a:lnTo>
                    <a:pt x="118306" y="0"/>
                  </a:lnTo>
                  <a:lnTo>
                    <a:pt x="118306" y="702231"/>
                  </a:lnTo>
                  <a:lnTo>
                    <a:pt x="0" y="702231"/>
                  </a:lnTo>
                  <a:close/>
                </a:path>
              </a:pathLst>
            </a:custGeom>
            <a:solidFill>
              <a:srgbClr val="59B4D9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FCC2B33-57E5-4C6D-B0FD-3D66372D6E86}"/>
                </a:ext>
              </a:extLst>
            </p:cNvPr>
            <p:cNvSpPr/>
            <p:nvPr/>
          </p:nvSpPr>
          <p:spPr>
            <a:xfrm>
              <a:off x="6027048" y="3549824"/>
              <a:ext cx="2116477" cy="1414718"/>
            </a:xfrm>
            <a:custGeom>
              <a:avLst/>
              <a:gdLst>
                <a:gd name="connsiteX0" fmla="*/ 0 w 2116477"/>
                <a:gd name="connsiteY0" fmla="*/ 0 h 1414718"/>
                <a:gd name="connsiteX1" fmla="*/ 2116478 w 2116477"/>
                <a:gd name="connsiteY1" fmla="*/ 0 h 1414718"/>
                <a:gd name="connsiteX2" fmla="*/ 2116478 w 2116477"/>
                <a:gd name="connsiteY2" fmla="*/ 1414718 h 1414718"/>
                <a:gd name="connsiteX3" fmla="*/ 0 w 2116477"/>
                <a:gd name="connsiteY3" fmla="*/ 1414718 h 1414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477" h="1414718">
                  <a:moveTo>
                    <a:pt x="0" y="0"/>
                  </a:moveTo>
                  <a:lnTo>
                    <a:pt x="2116478" y="0"/>
                  </a:lnTo>
                  <a:lnTo>
                    <a:pt x="2116478" y="1414718"/>
                  </a:lnTo>
                  <a:lnTo>
                    <a:pt x="0" y="1414718"/>
                  </a:lnTo>
                  <a:close/>
                </a:path>
              </a:pathLst>
            </a:custGeom>
            <a:solidFill>
              <a:srgbClr val="A0A1A2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0ADC2-A341-4FC0-A12E-88EE745E7766}"/>
                </a:ext>
              </a:extLst>
            </p:cNvPr>
            <p:cNvSpPr/>
            <p:nvPr/>
          </p:nvSpPr>
          <p:spPr>
            <a:xfrm>
              <a:off x="6139341" y="3766334"/>
              <a:ext cx="117893" cy="1021367"/>
            </a:xfrm>
            <a:custGeom>
              <a:avLst/>
              <a:gdLst>
                <a:gd name="connsiteX0" fmla="*/ 0 w 117893"/>
                <a:gd name="connsiteY0" fmla="*/ 0 h 1021367"/>
                <a:gd name="connsiteX1" fmla="*/ 117893 w 117893"/>
                <a:gd name="connsiteY1" fmla="*/ 0 h 1021367"/>
                <a:gd name="connsiteX2" fmla="*/ 117893 w 117893"/>
                <a:gd name="connsiteY2" fmla="*/ 1021368 h 1021367"/>
                <a:gd name="connsiteX3" fmla="*/ 0 w 117893"/>
                <a:gd name="connsiteY3" fmla="*/ 1021368 h 102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93" h="1021367">
                  <a:moveTo>
                    <a:pt x="0" y="0"/>
                  </a:moveTo>
                  <a:lnTo>
                    <a:pt x="117893" y="0"/>
                  </a:lnTo>
                  <a:lnTo>
                    <a:pt x="117893" y="1021368"/>
                  </a:lnTo>
                  <a:lnTo>
                    <a:pt x="0" y="1021368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98567DC-BD1B-478A-8919-4D6272E232C7}"/>
                </a:ext>
              </a:extLst>
            </p:cNvPr>
            <p:cNvSpPr/>
            <p:nvPr/>
          </p:nvSpPr>
          <p:spPr>
            <a:xfrm>
              <a:off x="6846700" y="3739396"/>
              <a:ext cx="117893" cy="989359"/>
            </a:xfrm>
            <a:custGeom>
              <a:avLst/>
              <a:gdLst>
                <a:gd name="connsiteX0" fmla="*/ 0 w 117893"/>
                <a:gd name="connsiteY0" fmla="*/ 0 h 989359"/>
                <a:gd name="connsiteX1" fmla="*/ 117893 w 117893"/>
                <a:gd name="connsiteY1" fmla="*/ 0 h 989359"/>
                <a:gd name="connsiteX2" fmla="*/ 117893 w 117893"/>
                <a:gd name="connsiteY2" fmla="*/ 989360 h 989359"/>
                <a:gd name="connsiteX3" fmla="*/ 0 w 117893"/>
                <a:gd name="connsiteY3" fmla="*/ 989360 h 98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93" h="989359">
                  <a:moveTo>
                    <a:pt x="0" y="0"/>
                  </a:moveTo>
                  <a:lnTo>
                    <a:pt x="117893" y="0"/>
                  </a:lnTo>
                  <a:lnTo>
                    <a:pt x="117893" y="989360"/>
                  </a:lnTo>
                  <a:lnTo>
                    <a:pt x="0" y="989360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442560F-39EC-4D26-86C5-9857089A8222}"/>
                </a:ext>
              </a:extLst>
            </p:cNvPr>
            <p:cNvSpPr/>
            <p:nvPr/>
          </p:nvSpPr>
          <p:spPr>
            <a:xfrm>
              <a:off x="6493021" y="3726663"/>
              <a:ext cx="117893" cy="1021367"/>
            </a:xfrm>
            <a:custGeom>
              <a:avLst/>
              <a:gdLst>
                <a:gd name="connsiteX0" fmla="*/ 0 w 117893"/>
                <a:gd name="connsiteY0" fmla="*/ 0 h 1021367"/>
                <a:gd name="connsiteX1" fmla="*/ 117893 w 117893"/>
                <a:gd name="connsiteY1" fmla="*/ 0 h 1021367"/>
                <a:gd name="connsiteX2" fmla="*/ 117893 w 117893"/>
                <a:gd name="connsiteY2" fmla="*/ 1021368 h 1021367"/>
                <a:gd name="connsiteX3" fmla="*/ 0 w 117893"/>
                <a:gd name="connsiteY3" fmla="*/ 1021368 h 102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93" h="1021367">
                  <a:moveTo>
                    <a:pt x="0" y="0"/>
                  </a:moveTo>
                  <a:lnTo>
                    <a:pt x="117893" y="0"/>
                  </a:lnTo>
                  <a:lnTo>
                    <a:pt x="117893" y="1021368"/>
                  </a:lnTo>
                  <a:lnTo>
                    <a:pt x="0" y="1021368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846704F-BD7C-4061-81F6-5879C2F9C1A3}"/>
                </a:ext>
              </a:extLst>
            </p:cNvPr>
            <p:cNvSpPr/>
            <p:nvPr/>
          </p:nvSpPr>
          <p:spPr>
            <a:xfrm>
              <a:off x="7200380" y="3726663"/>
              <a:ext cx="117893" cy="1041409"/>
            </a:xfrm>
            <a:custGeom>
              <a:avLst/>
              <a:gdLst>
                <a:gd name="connsiteX0" fmla="*/ 0 w 117893"/>
                <a:gd name="connsiteY0" fmla="*/ 0 h 1041409"/>
                <a:gd name="connsiteX1" fmla="*/ 117893 w 117893"/>
                <a:gd name="connsiteY1" fmla="*/ 0 h 1041409"/>
                <a:gd name="connsiteX2" fmla="*/ 117893 w 117893"/>
                <a:gd name="connsiteY2" fmla="*/ 1041410 h 1041409"/>
                <a:gd name="connsiteX3" fmla="*/ 0 w 117893"/>
                <a:gd name="connsiteY3" fmla="*/ 1041410 h 104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93" h="1041409">
                  <a:moveTo>
                    <a:pt x="0" y="0"/>
                  </a:moveTo>
                  <a:lnTo>
                    <a:pt x="117893" y="0"/>
                  </a:lnTo>
                  <a:lnTo>
                    <a:pt x="117893" y="1041410"/>
                  </a:lnTo>
                  <a:lnTo>
                    <a:pt x="0" y="1041410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A68BC4E-E15D-44BA-9416-2E5C541E88C6}"/>
                </a:ext>
              </a:extLst>
            </p:cNvPr>
            <p:cNvSpPr/>
            <p:nvPr/>
          </p:nvSpPr>
          <p:spPr>
            <a:xfrm>
              <a:off x="7554059" y="3726663"/>
              <a:ext cx="117893" cy="1061038"/>
            </a:xfrm>
            <a:custGeom>
              <a:avLst/>
              <a:gdLst>
                <a:gd name="connsiteX0" fmla="*/ 0 w 117893"/>
                <a:gd name="connsiteY0" fmla="*/ 0 h 1061038"/>
                <a:gd name="connsiteX1" fmla="*/ 117893 w 117893"/>
                <a:gd name="connsiteY1" fmla="*/ 0 h 1061038"/>
                <a:gd name="connsiteX2" fmla="*/ 117893 w 117893"/>
                <a:gd name="connsiteY2" fmla="*/ 1061039 h 1061038"/>
                <a:gd name="connsiteX3" fmla="*/ 0 w 117893"/>
                <a:gd name="connsiteY3" fmla="*/ 1061039 h 106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93" h="1061038">
                  <a:moveTo>
                    <a:pt x="0" y="0"/>
                  </a:moveTo>
                  <a:lnTo>
                    <a:pt x="117893" y="0"/>
                  </a:lnTo>
                  <a:lnTo>
                    <a:pt x="117893" y="1061039"/>
                  </a:lnTo>
                  <a:lnTo>
                    <a:pt x="0" y="1061039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0F3E423-9A86-4426-AA0B-25B9A91DB23A}"/>
                </a:ext>
              </a:extLst>
            </p:cNvPr>
            <p:cNvSpPr/>
            <p:nvPr/>
          </p:nvSpPr>
          <p:spPr>
            <a:xfrm>
              <a:off x="7907739" y="3726663"/>
              <a:ext cx="117893" cy="1061038"/>
            </a:xfrm>
            <a:custGeom>
              <a:avLst/>
              <a:gdLst>
                <a:gd name="connsiteX0" fmla="*/ 0 w 117893"/>
                <a:gd name="connsiteY0" fmla="*/ 0 h 1061038"/>
                <a:gd name="connsiteX1" fmla="*/ 117893 w 117893"/>
                <a:gd name="connsiteY1" fmla="*/ 0 h 1061038"/>
                <a:gd name="connsiteX2" fmla="*/ 117893 w 117893"/>
                <a:gd name="connsiteY2" fmla="*/ 1061039 h 1061038"/>
                <a:gd name="connsiteX3" fmla="*/ 0 w 117893"/>
                <a:gd name="connsiteY3" fmla="*/ 1061039 h 106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93" h="1061038">
                  <a:moveTo>
                    <a:pt x="0" y="0"/>
                  </a:moveTo>
                  <a:lnTo>
                    <a:pt x="117893" y="0"/>
                  </a:lnTo>
                  <a:lnTo>
                    <a:pt x="117893" y="1061039"/>
                  </a:lnTo>
                  <a:lnTo>
                    <a:pt x="0" y="1061039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74A42E9-5D4A-426F-A262-37B987D66024}"/>
                </a:ext>
              </a:extLst>
            </p:cNvPr>
            <p:cNvSpPr/>
            <p:nvPr/>
          </p:nvSpPr>
          <p:spPr>
            <a:xfrm>
              <a:off x="6142701" y="3667717"/>
              <a:ext cx="1882931" cy="117893"/>
            </a:xfrm>
            <a:custGeom>
              <a:avLst/>
              <a:gdLst>
                <a:gd name="connsiteX0" fmla="*/ 0 w 1882931"/>
                <a:gd name="connsiteY0" fmla="*/ 0 h 117893"/>
                <a:gd name="connsiteX1" fmla="*/ 1882931 w 1882931"/>
                <a:gd name="connsiteY1" fmla="*/ 0 h 117893"/>
                <a:gd name="connsiteX2" fmla="*/ 1882931 w 1882931"/>
                <a:gd name="connsiteY2" fmla="*/ 117893 h 117893"/>
                <a:gd name="connsiteX3" fmla="*/ 0 w 1882931"/>
                <a:gd name="connsiteY3" fmla="*/ 117893 h 11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2931" h="117893">
                  <a:moveTo>
                    <a:pt x="0" y="0"/>
                  </a:moveTo>
                  <a:lnTo>
                    <a:pt x="1882931" y="0"/>
                  </a:lnTo>
                  <a:lnTo>
                    <a:pt x="1882931" y="117893"/>
                  </a:lnTo>
                  <a:lnTo>
                    <a:pt x="0" y="117893"/>
                  </a:lnTo>
                  <a:close/>
                </a:path>
              </a:pathLst>
            </a:custGeom>
            <a:solidFill>
              <a:srgbClr val="7A7A7A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6143458-2CCD-489E-B70D-8E5B26C195F7}"/>
                </a:ext>
              </a:extLst>
            </p:cNvPr>
            <p:cNvSpPr/>
            <p:nvPr/>
          </p:nvSpPr>
          <p:spPr>
            <a:xfrm>
              <a:off x="6142701" y="4728756"/>
              <a:ext cx="1882931" cy="117893"/>
            </a:xfrm>
            <a:custGeom>
              <a:avLst/>
              <a:gdLst>
                <a:gd name="connsiteX0" fmla="*/ 0 w 1882931"/>
                <a:gd name="connsiteY0" fmla="*/ 0 h 117893"/>
                <a:gd name="connsiteX1" fmla="*/ 1882931 w 1882931"/>
                <a:gd name="connsiteY1" fmla="*/ 0 h 117893"/>
                <a:gd name="connsiteX2" fmla="*/ 1882931 w 1882931"/>
                <a:gd name="connsiteY2" fmla="*/ 117893 h 117893"/>
                <a:gd name="connsiteX3" fmla="*/ 0 w 1882931"/>
                <a:gd name="connsiteY3" fmla="*/ 117893 h 11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2931" h="117893">
                  <a:moveTo>
                    <a:pt x="0" y="0"/>
                  </a:moveTo>
                  <a:lnTo>
                    <a:pt x="1882931" y="0"/>
                  </a:lnTo>
                  <a:lnTo>
                    <a:pt x="1882931" y="117893"/>
                  </a:lnTo>
                  <a:lnTo>
                    <a:pt x="0" y="117893"/>
                  </a:lnTo>
                  <a:close/>
                </a:path>
              </a:pathLst>
            </a:custGeom>
            <a:solidFill>
              <a:srgbClr val="7A7A7A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F399A32-3DB9-428D-BC44-2751953AB24F}"/>
                </a:ext>
              </a:extLst>
            </p:cNvPr>
            <p:cNvSpPr/>
            <p:nvPr/>
          </p:nvSpPr>
          <p:spPr>
            <a:xfrm>
              <a:off x="6658130" y="2427244"/>
              <a:ext cx="816174" cy="816174"/>
            </a:xfrm>
            <a:custGeom>
              <a:avLst/>
              <a:gdLst>
                <a:gd name="connsiteX0" fmla="*/ 816175 w 816174"/>
                <a:gd name="connsiteY0" fmla="*/ 408087 h 816174"/>
                <a:gd name="connsiteX1" fmla="*/ 408087 w 816174"/>
                <a:gd name="connsiteY1" fmla="*/ 816175 h 816174"/>
                <a:gd name="connsiteX2" fmla="*/ 0 w 816174"/>
                <a:gd name="connsiteY2" fmla="*/ 408087 h 816174"/>
                <a:gd name="connsiteX3" fmla="*/ 408087 w 816174"/>
                <a:gd name="connsiteY3" fmla="*/ 0 h 816174"/>
                <a:gd name="connsiteX4" fmla="*/ 816175 w 816174"/>
                <a:gd name="connsiteY4" fmla="*/ 408087 h 8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174" h="816174">
                  <a:moveTo>
                    <a:pt x="816175" y="408087"/>
                  </a:moveTo>
                  <a:cubicBezTo>
                    <a:pt x="816175" y="633468"/>
                    <a:pt x="633468" y="816175"/>
                    <a:pt x="408087" y="816175"/>
                  </a:cubicBezTo>
                  <a:cubicBezTo>
                    <a:pt x="182707" y="816175"/>
                    <a:pt x="0" y="633468"/>
                    <a:pt x="0" y="408087"/>
                  </a:cubicBezTo>
                  <a:cubicBezTo>
                    <a:pt x="0" y="182707"/>
                    <a:pt x="182707" y="0"/>
                    <a:pt x="408087" y="0"/>
                  </a:cubicBezTo>
                  <a:cubicBezTo>
                    <a:pt x="633468" y="0"/>
                    <a:pt x="816175" y="182707"/>
                    <a:pt x="816175" y="408087"/>
                  </a:cubicBezTo>
                  <a:close/>
                </a:path>
              </a:pathLst>
            </a:custGeom>
            <a:solidFill>
              <a:srgbClr val="FFFFFF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65C63DA-4E5F-4A59-B15F-B3364D9624C5}"/>
                </a:ext>
              </a:extLst>
            </p:cNvPr>
            <p:cNvSpPr/>
            <p:nvPr/>
          </p:nvSpPr>
          <p:spPr>
            <a:xfrm>
              <a:off x="6653591" y="2422706"/>
              <a:ext cx="825252" cy="825252"/>
            </a:xfrm>
            <a:custGeom>
              <a:avLst/>
              <a:gdLst>
                <a:gd name="connsiteX0" fmla="*/ 825252 w 825252"/>
                <a:gd name="connsiteY0" fmla="*/ 412626 h 825252"/>
                <a:gd name="connsiteX1" fmla="*/ 412626 w 825252"/>
                <a:gd name="connsiteY1" fmla="*/ 825252 h 825252"/>
                <a:gd name="connsiteX2" fmla="*/ 0 w 825252"/>
                <a:gd name="connsiteY2" fmla="*/ 412626 h 825252"/>
                <a:gd name="connsiteX3" fmla="*/ 412626 w 825252"/>
                <a:gd name="connsiteY3" fmla="*/ 0 h 825252"/>
                <a:gd name="connsiteX4" fmla="*/ 825252 w 825252"/>
                <a:gd name="connsiteY4" fmla="*/ 412626 h 82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252" h="825252">
                  <a:moveTo>
                    <a:pt x="825252" y="412626"/>
                  </a:moveTo>
                  <a:cubicBezTo>
                    <a:pt x="825252" y="640513"/>
                    <a:pt x="640513" y="825252"/>
                    <a:pt x="412626" y="825252"/>
                  </a:cubicBezTo>
                  <a:cubicBezTo>
                    <a:pt x="184739" y="825252"/>
                    <a:pt x="0" y="640513"/>
                    <a:pt x="0" y="412626"/>
                  </a:cubicBezTo>
                  <a:cubicBezTo>
                    <a:pt x="0" y="184739"/>
                    <a:pt x="184739" y="0"/>
                    <a:pt x="412626" y="0"/>
                  </a:cubicBezTo>
                  <a:cubicBezTo>
                    <a:pt x="640513" y="0"/>
                    <a:pt x="825252" y="184739"/>
                    <a:pt x="825252" y="412626"/>
                  </a:cubicBezTo>
                  <a:close/>
                </a:path>
              </a:pathLst>
            </a:custGeom>
            <a:solidFill>
              <a:srgbClr val="7FBA00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61E192D-DF96-4B12-AC76-DD33B99B20B6}"/>
                </a:ext>
              </a:extLst>
            </p:cNvPr>
            <p:cNvSpPr/>
            <p:nvPr/>
          </p:nvSpPr>
          <p:spPr>
            <a:xfrm>
              <a:off x="6753564" y="2518081"/>
              <a:ext cx="632555" cy="632673"/>
            </a:xfrm>
            <a:custGeom>
              <a:avLst/>
              <a:gdLst>
                <a:gd name="connsiteX0" fmla="*/ 59 w 632555"/>
                <a:gd name="connsiteY0" fmla="*/ 551504 h 632673"/>
                <a:gd name="connsiteX1" fmla="*/ 59 w 632555"/>
                <a:gd name="connsiteY1" fmla="*/ 553568 h 632673"/>
                <a:gd name="connsiteX2" fmla="*/ 1650 w 632555"/>
                <a:gd name="connsiteY2" fmla="*/ 553568 h 632673"/>
                <a:gd name="connsiteX3" fmla="*/ 59 w 632555"/>
                <a:gd name="connsiteY3" fmla="*/ 551504 h 632673"/>
                <a:gd name="connsiteX4" fmla="*/ 316366 w 632555"/>
                <a:gd name="connsiteY4" fmla="*/ 237260 h 632673"/>
                <a:gd name="connsiteX5" fmla="*/ 237260 w 632555"/>
                <a:gd name="connsiteY5" fmla="*/ 316366 h 632673"/>
                <a:gd name="connsiteX6" fmla="*/ 316366 w 632555"/>
                <a:gd name="connsiteY6" fmla="*/ 395473 h 632673"/>
                <a:gd name="connsiteX7" fmla="*/ 395473 w 632555"/>
                <a:gd name="connsiteY7" fmla="*/ 316366 h 632673"/>
                <a:gd name="connsiteX8" fmla="*/ 316366 w 632555"/>
                <a:gd name="connsiteY8" fmla="*/ 237260 h 632673"/>
                <a:gd name="connsiteX9" fmla="*/ 67258 w 632555"/>
                <a:gd name="connsiteY9" fmla="*/ 509122 h 632673"/>
                <a:gd name="connsiteX10" fmla="*/ 123552 w 632555"/>
                <a:gd name="connsiteY10" fmla="*/ 565534 h 632673"/>
                <a:gd name="connsiteX11" fmla="*/ 201421 w 632555"/>
                <a:gd name="connsiteY11" fmla="*/ 504819 h 632673"/>
                <a:gd name="connsiteX12" fmla="*/ 264376 w 632555"/>
                <a:gd name="connsiteY12" fmla="*/ 530991 h 632673"/>
                <a:gd name="connsiteX13" fmla="*/ 276460 w 632555"/>
                <a:gd name="connsiteY13" fmla="*/ 628666 h 632673"/>
                <a:gd name="connsiteX14" fmla="*/ 316307 w 632555"/>
                <a:gd name="connsiteY14" fmla="*/ 632674 h 632673"/>
                <a:gd name="connsiteX15" fmla="*/ 356155 w 632555"/>
                <a:gd name="connsiteY15" fmla="*/ 628666 h 632673"/>
                <a:gd name="connsiteX16" fmla="*/ 368239 w 632555"/>
                <a:gd name="connsiteY16" fmla="*/ 530991 h 632673"/>
                <a:gd name="connsiteX17" fmla="*/ 431194 w 632555"/>
                <a:gd name="connsiteY17" fmla="*/ 504819 h 632673"/>
                <a:gd name="connsiteX18" fmla="*/ 509063 w 632555"/>
                <a:gd name="connsiteY18" fmla="*/ 565534 h 632673"/>
                <a:gd name="connsiteX19" fmla="*/ 565357 w 632555"/>
                <a:gd name="connsiteY19" fmla="*/ 509122 h 632673"/>
                <a:gd name="connsiteX20" fmla="*/ 504642 w 632555"/>
                <a:gd name="connsiteY20" fmla="*/ 431312 h 632673"/>
                <a:gd name="connsiteX21" fmla="*/ 530814 w 632555"/>
                <a:gd name="connsiteY21" fmla="*/ 368416 h 632673"/>
                <a:gd name="connsiteX22" fmla="*/ 628548 w 632555"/>
                <a:gd name="connsiteY22" fmla="*/ 356155 h 632673"/>
                <a:gd name="connsiteX23" fmla="*/ 632556 w 632555"/>
                <a:gd name="connsiteY23" fmla="*/ 316307 h 632673"/>
                <a:gd name="connsiteX24" fmla="*/ 628548 w 632555"/>
                <a:gd name="connsiteY24" fmla="*/ 276460 h 632673"/>
                <a:gd name="connsiteX25" fmla="*/ 530873 w 632555"/>
                <a:gd name="connsiteY25" fmla="*/ 264258 h 632673"/>
                <a:gd name="connsiteX26" fmla="*/ 504701 w 632555"/>
                <a:gd name="connsiteY26" fmla="*/ 201362 h 632673"/>
                <a:gd name="connsiteX27" fmla="*/ 565357 w 632555"/>
                <a:gd name="connsiteY27" fmla="*/ 123493 h 632673"/>
                <a:gd name="connsiteX28" fmla="*/ 509063 w 632555"/>
                <a:gd name="connsiteY28" fmla="*/ 67199 h 632673"/>
                <a:gd name="connsiteX29" fmla="*/ 431194 w 632555"/>
                <a:gd name="connsiteY29" fmla="*/ 127855 h 632673"/>
                <a:gd name="connsiteX30" fmla="*/ 368239 w 632555"/>
                <a:gd name="connsiteY30" fmla="*/ 101683 h 632673"/>
                <a:gd name="connsiteX31" fmla="*/ 356155 w 632555"/>
                <a:gd name="connsiteY31" fmla="*/ 4008 h 632673"/>
                <a:gd name="connsiteX32" fmla="*/ 316307 w 632555"/>
                <a:gd name="connsiteY32" fmla="*/ 0 h 632673"/>
                <a:gd name="connsiteX33" fmla="*/ 276460 w 632555"/>
                <a:gd name="connsiteY33" fmla="*/ 4008 h 632673"/>
                <a:gd name="connsiteX34" fmla="*/ 264376 w 632555"/>
                <a:gd name="connsiteY34" fmla="*/ 101683 h 632673"/>
                <a:gd name="connsiteX35" fmla="*/ 201421 w 632555"/>
                <a:gd name="connsiteY35" fmla="*/ 127855 h 632673"/>
                <a:gd name="connsiteX36" fmla="*/ 123552 w 632555"/>
                <a:gd name="connsiteY36" fmla="*/ 67199 h 632673"/>
                <a:gd name="connsiteX37" fmla="*/ 67258 w 632555"/>
                <a:gd name="connsiteY37" fmla="*/ 123493 h 632673"/>
                <a:gd name="connsiteX38" fmla="*/ 127973 w 632555"/>
                <a:gd name="connsiteY38" fmla="*/ 201362 h 632673"/>
                <a:gd name="connsiteX39" fmla="*/ 101801 w 632555"/>
                <a:gd name="connsiteY39" fmla="*/ 264258 h 632673"/>
                <a:gd name="connsiteX40" fmla="*/ 4126 w 632555"/>
                <a:gd name="connsiteY40" fmla="*/ 276460 h 632673"/>
                <a:gd name="connsiteX41" fmla="*/ 0 w 632555"/>
                <a:gd name="connsiteY41" fmla="*/ 316307 h 632673"/>
                <a:gd name="connsiteX42" fmla="*/ 4008 w 632555"/>
                <a:gd name="connsiteY42" fmla="*/ 356155 h 632673"/>
                <a:gd name="connsiteX43" fmla="*/ 101683 w 632555"/>
                <a:gd name="connsiteY43" fmla="*/ 368357 h 632673"/>
                <a:gd name="connsiteX44" fmla="*/ 127855 w 632555"/>
                <a:gd name="connsiteY44" fmla="*/ 431253 h 632673"/>
                <a:gd name="connsiteX45" fmla="*/ 316366 w 632555"/>
                <a:gd name="connsiteY45" fmla="*/ 474461 h 632673"/>
                <a:gd name="connsiteX46" fmla="*/ 158213 w 632555"/>
                <a:gd name="connsiteY46" fmla="*/ 316190 h 632673"/>
                <a:gd name="connsiteX47" fmla="*/ 316484 w 632555"/>
                <a:gd name="connsiteY47" fmla="*/ 158036 h 632673"/>
                <a:gd name="connsiteX48" fmla="*/ 474638 w 632555"/>
                <a:gd name="connsiteY48" fmla="*/ 316307 h 632673"/>
                <a:gd name="connsiteX49" fmla="*/ 316366 w 632555"/>
                <a:gd name="connsiteY49" fmla="*/ 474461 h 632673"/>
                <a:gd name="connsiteX50" fmla="*/ 316366 w 632555"/>
                <a:gd name="connsiteY50" fmla="*/ 474461 h 6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632555" h="632673">
                  <a:moveTo>
                    <a:pt x="59" y="551504"/>
                  </a:moveTo>
                  <a:lnTo>
                    <a:pt x="59" y="553568"/>
                  </a:lnTo>
                  <a:lnTo>
                    <a:pt x="1650" y="553568"/>
                  </a:lnTo>
                  <a:lnTo>
                    <a:pt x="59" y="551504"/>
                  </a:lnTo>
                  <a:close/>
                  <a:moveTo>
                    <a:pt x="316366" y="237260"/>
                  </a:moveTo>
                  <a:cubicBezTo>
                    <a:pt x="272687" y="237260"/>
                    <a:pt x="237260" y="272687"/>
                    <a:pt x="237260" y="316366"/>
                  </a:cubicBezTo>
                  <a:cubicBezTo>
                    <a:pt x="237260" y="360046"/>
                    <a:pt x="272687" y="395473"/>
                    <a:pt x="316366" y="395473"/>
                  </a:cubicBezTo>
                  <a:cubicBezTo>
                    <a:pt x="360046" y="395473"/>
                    <a:pt x="395473" y="360046"/>
                    <a:pt x="395473" y="316366"/>
                  </a:cubicBezTo>
                  <a:cubicBezTo>
                    <a:pt x="395473" y="272628"/>
                    <a:pt x="360046" y="237260"/>
                    <a:pt x="316366" y="237260"/>
                  </a:cubicBezTo>
                  <a:close/>
                  <a:moveTo>
                    <a:pt x="67258" y="509122"/>
                  </a:moveTo>
                  <a:cubicBezTo>
                    <a:pt x="83645" y="530343"/>
                    <a:pt x="102449" y="549147"/>
                    <a:pt x="123552" y="565534"/>
                  </a:cubicBezTo>
                  <a:lnTo>
                    <a:pt x="201421" y="504819"/>
                  </a:lnTo>
                  <a:cubicBezTo>
                    <a:pt x="220637" y="516549"/>
                    <a:pt x="241740" y="525509"/>
                    <a:pt x="264376" y="530991"/>
                  </a:cubicBezTo>
                  <a:lnTo>
                    <a:pt x="276460" y="628666"/>
                  </a:lnTo>
                  <a:cubicBezTo>
                    <a:pt x="289664" y="630434"/>
                    <a:pt x="302632" y="632674"/>
                    <a:pt x="316307" y="632674"/>
                  </a:cubicBezTo>
                  <a:cubicBezTo>
                    <a:pt x="329983" y="632674"/>
                    <a:pt x="342951" y="630375"/>
                    <a:pt x="356155" y="628666"/>
                  </a:cubicBezTo>
                  <a:lnTo>
                    <a:pt x="368239" y="530991"/>
                  </a:lnTo>
                  <a:cubicBezTo>
                    <a:pt x="390875" y="525509"/>
                    <a:pt x="411978" y="516490"/>
                    <a:pt x="431194" y="504819"/>
                  </a:cubicBezTo>
                  <a:lnTo>
                    <a:pt x="509063" y="565534"/>
                  </a:lnTo>
                  <a:cubicBezTo>
                    <a:pt x="530166" y="549147"/>
                    <a:pt x="549029" y="530343"/>
                    <a:pt x="565357" y="509122"/>
                  </a:cubicBezTo>
                  <a:lnTo>
                    <a:pt x="504642" y="431312"/>
                  </a:lnTo>
                  <a:cubicBezTo>
                    <a:pt x="516431" y="412037"/>
                    <a:pt x="525450" y="390993"/>
                    <a:pt x="530814" y="368416"/>
                  </a:cubicBezTo>
                  <a:lnTo>
                    <a:pt x="628548" y="356155"/>
                  </a:lnTo>
                  <a:cubicBezTo>
                    <a:pt x="630316" y="342951"/>
                    <a:pt x="632556" y="329983"/>
                    <a:pt x="632556" y="316307"/>
                  </a:cubicBezTo>
                  <a:cubicBezTo>
                    <a:pt x="632556" y="302632"/>
                    <a:pt x="630257" y="289664"/>
                    <a:pt x="628548" y="276460"/>
                  </a:cubicBezTo>
                  <a:lnTo>
                    <a:pt x="530873" y="264258"/>
                  </a:lnTo>
                  <a:cubicBezTo>
                    <a:pt x="525509" y="242035"/>
                    <a:pt x="516667" y="220814"/>
                    <a:pt x="504701" y="201362"/>
                  </a:cubicBezTo>
                  <a:lnTo>
                    <a:pt x="565357" y="123493"/>
                  </a:lnTo>
                  <a:cubicBezTo>
                    <a:pt x="549029" y="102449"/>
                    <a:pt x="530107" y="83527"/>
                    <a:pt x="509063" y="67199"/>
                  </a:cubicBezTo>
                  <a:lnTo>
                    <a:pt x="431194" y="127855"/>
                  </a:lnTo>
                  <a:cubicBezTo>
                    <a:pt x="411742" y="115889"/>
                    <a:pt x="390462" y="107047"/>
                    <a:pt x="368239" y="101683"/>
                  </a:cubicBezTo>
                  <a:lnTo>
                    <a:pt x="356155" y="4008"/>
                  </a:lnTo>
                  <a:cubicBezTo>
                    <a:pt x="342951" y="2358"/>
                    <a:pt x="329983" y="0"/>
                    <a:pt x="316307" y="0"/>
                  </a:cubicBezTo>
                  <a:cubicBezTo>
                    <a:pt x="302632" y="0"/>
                    <a:pt x="289664" y="2358"/>
                    <a:pt x="276460" y="4008"/>
                  </a:cubicBezTo>
                  <a:lnTo>
                    <a:pt x="264376" y="101683"/>
                  </a:lnTo>
                  <a:cubicBezTo>
                    <a:pt x="242153" y="107047"/>
                    <a:pt x="220932" y="115889"/>
                    <a:pt x="201421" y="127855"/>
                  </a:cubicBezTo>
                  <a:lnTo>
                    <a:pt x="123552" y="67199"/>
                  </a:lnTo>
                  <a:cubicBezTo>
                    <a:pt x="102508" y="83527"/>
                    <a:pt x="83586" y="102449"/>
                    <a:pt x="67258" y="123493"/>
                  </a:cubicBezTo>
                  <a:lnTo>
                    <a:pt x="127973" y="201362"/>
                  </a:lnTo>
                  <a:cubicBezTo>
                    <a:pt x="116184" y="220637"/>
                    <a:pt x="107165" y="241681"/>
                    <a:pt x="101801" y="264258"/>
                  </a:cubicBezTo>
                  <a:lnTo>
                    <a:pt x="4126" y="276460"/>
                  </a:lnTo>
                  <a:cubicBezTo>
                    <a:pt x="2299" y="289664"/>
                    <a:pt x="0" y="302632"/>
                    <a:pt x="0" y="316307"/>
                  </a:cubicBezTo>
                  <a:cubicBezTo>
                    <a:pt x="0" y="329983"/>
                    <a:pt x="2299" y="342951"/>
                    <a:pt x="4008" y="356155"/>
                  </a:cubicBezTo>
                  <a:lnTo>
                    <a:pt x="101683" y="368357"/>
                  </a:lnTo>
                  <a:cubicBezTo>
                    <a:pt x="107047" y="390875"/>
                    <a:pt x="116066" y="411919"/>
                    <a:pt x="127855" y="431253"/>
                  </a:cubicBezTo>
                  <a:moveTo>
                    <a:pt x="316366" y="474461"/>
                  </a:moveTo>
                  <a:cubicBezTo>
                    <a:pt x="229008" y="474461"/>
                    <a:pt x="158154" y="403607"/>
                    <a:pt x="158213" y="316190"/>
                  </a:cubicBezTo>
                  <a:cubicBezTo>
                    <a:pt x="158272" y="228772"/>
                    <a:pt x="229066" y="157977"/>
                    <a:pt x="316484" y="158036"/>
                  </a:cubicBezTo>
                  <a:cubicBezTo>
                    <a:pt x="403843" y="158036"/>
                    <a:pt x="474697" y="228890"/>
                    <a:pt x="474638" y="316307"/>
                  </a:cubicBezTo>
                  <a:cubicBezTo>
                    <a:pt x="474638" y="403725"/>
                    <a:pt x="403784" y="474520"/>
                    <a:pt x="316366" y="474461"/>
                  </a:cubicBezTo>
                  <a:lnTo>
                    <a:pt x="316366" y="474461"/>
                  </a:lnTo>
                  <a:close/>
                </a:path>
              </a:pathLst>
            </a:custGeom>
            <a:solidFill>
              <a:srgbClr val="FFFFFF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919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02">
        <p:fade/>
      </p:transition>
    </mc:Choice>
    <mc:Fallback xmlns="">
      <p:transition spd="med" advTm="2302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1AAE0C6-854F-4E2E-A692-79576135C8BB}"/>
              </a:ext>
            </a:extLst>
          </p:cNvPr>
          <p:cNvGrpSpPr/>
          <p:nvPr/>
        </p:nvGrpSpPr>
        <p:grpSpPr>
          <a:xfrm>
            <a:off x="2016906" y="381000"/>
            <a:ext cx="8158187" cy="5184151"/>
            <a:chOff x="3810000" y="-1763364"/>
            <a:chExt cx="10896600" cy="6924287"/>
          </a:xfrm>
        </p:grpSpPr>
        <p:pic>
          <p:nvPicPr>
            <p:cNvPr id="35" name="ACR Task">
              <a:extLst>
                <a:ext uri="{FF2B5EF4-FFF2-40B4-BE49-F238E27FC236}">
                  <a16:creationId xmlns:a16="http://schemas.microsoft.com/office/drawing/2014/main" id="{41AC03AD-4CC7-4B48-86BE-FB9B36F21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10000" y="1755614"/>
              <a:ext cx="3033938" cy="3308535"/>
            </a:xfrm>
            <a:prstGeom prst="rect">
              <a:avLst/>
            </a:prstGeom>
          </p:spPr>
        </p:pic>
        <p:pic>
          <p:nvPicPr>
            <p:cNvPr id="37" name="FunctionalTests">
              <a:extLst>
                <a:ext uri="{FF2B5EF4-FFF2-40B4-BE49-F238E27FC236}">
                  <a16:creationId xmlns:a16="http://schemas.microsoft.com/office/drawing/2014/main" id="{22909099-CAB0-4900-8FE7-E7E188A2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990179" y="1697076"/>
              <a:ext cx="3405308" cy="3405308"/>
            </a:xfrm>
            <a:prstGeom prst="rect">
              <a:avLst/>
            </a:prstGeom>
          </p:spPr>
        </p:pic>
        <p:pic>
          <p:nvPicPr>
            <p:cNvPr id="39" name="DevOpsPipelines">
              <a:extLst>
                <a:ext uri="{FF2B5EF4-FFF2-40B4-BE49-F238E27FC236}">
                  <a16:creationId xmlns:a16="http://schemas.microsoft.com/office/drawing/2014/main" id="{DD77D57F-69FA-48A5-9C70-80976D8FD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21231" y="-1763364"/>
              <a:ext cx="3346769" cy="3346769"/>
            </a:xfrm>
            <a:prstGeom prst="rect">
              <a:avLst/>
            </a:prstGeom>
          </p:spPr>
        </p:pic>
        <p:pic>
          <p:nvPicPr>
            <p:cNvPr id="1026" name="Picture 2" descr="Image result for cnab duffle logo">
              <a:extLst>
                <a:ext uri="{FF2B5EF4-FFF2-40B4-BE49-F238E27FC236}">
                  <a16:creationId xmlns:a16="http://schemas.microsoft.com/office/drawing/2014/main" id="{E8D3F79D-96A2-449B-B1B0-C82AC663DD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0" t="5555" r="22500" b="32222"/>
            <a:stretch/>
          </p:blipFill>
          <p:spPr bwMode="auto">
            <a:xfrm>
              <a:off x="10668000" y="1734232"/>
              <a:ext cx="4038600" cy="3426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27C3597-E632-49C1-A2B2-FE96A471BBF4}"/>
              </a:ext>
            </a:extLst>
          </p:cNvPr>
          <p:cNvSpPr txBox="1"/>
          <p:nvPr/>
        </p:nvSpPr>
        <p:spPr>
          <a:xfrm>
            <a:off x="2274183" y="5638800"/>
            <a:ext cx="1756928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Build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0717F9-7181-43C9-AF6B-908A32B04CE0}"/>
              </a:ext>
            </a:extLst>
          </p:cNvPr>
          <p:cNvSpPr txBox="1"/>
          <p:nvPr/>
        </p:nvSpPr>
        <p:spPr>
          <a:xfrm>
            <a:off x="4794176" y="5638800"/>
            <a:ext cx="1756928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E3D21B-2742-4D95-A9D3-714E0B3CCCFB}"/>
              </a:ext>
            </a:extLst>
          </p:cNvPr>
          <p:cNvSpPr txBox="1"/>
          <p:nvPr/>
        </p:nvSpPr>
        <p:spPr>
          <a:xfrm>
            <a:off x="7572922" y="5638800"/>
            <a:ext cx="2180678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Deploy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6818E-E2DA-43C0-B703-AF2807930D77}"/>
              </a:ext>
            </a:extLst>
          </p:cNvPr>
          <p:cNvSpPr txBox="1"/>
          <p:nvPr/>
        </p:nvSpPr>
        <p:spPr>
          <a:xfrm>
            <a:off x="4794176" y="6096000"/>
            <a:ext cx="1756928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Secure</a:t>
            </a:r>
          </a:p>
        </p:txBody>
      </p:sp>
    </p:spTree>
    <p:extLst>
      <p:ext uri="{BB962C8B-B14F-4D97-AF65-F5344CB8AC3E}">
        <p14:creationId xmlns:p14="http://schemas.microsoft.com/office/powerpoint/2010/main" val="139774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1" name="DevSpaces-&gt;DevEnv">
            <a:extLst>
              <a:ext uri="{FF2B5EF4-FFF2-40B4-BE49-F238E27FC236}">
                <a16:creationId xmlns:a16="http://schemas.microsoft.com/office/drawing/2014/main" id="{BD2FA695-0886-4654-B90E-2A0CFF87DFFC}"/>
              </a:ext>
            </a:extLst>
          </p:cNvPr>
          <p:cNvCxnSpPr>
            <a:cxnSpLocks/>
            <a:stCxn id="425" idx="3"/>
            <a:endCxn id="164" idx="1"/>
          </p:cNvCxnSpPr>
          <p:nvPr/>
        </p:nvCxnSpPr>
        <p:spPr>
          <a:xfrm flipV="1">
            <a:off x="2744919" y="5802876"/>
            <a:ext cx="6403674" cy="13958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81" name="OCI Artifacts">
            <a:extLst>
              <a:ext uri="{FF2B5EF4-FFF2-40B4-BE49-F238E27FC236}">
                <a16:creationId xmlns:a16="http://schemas.microsoft.com/office/drawing/2014/main" id="{A83839C0-1429-4EA2-B6FF-6869D8CEB3B5}"/>
              </a:ext>
            </a:extLst>
          </p:cNvPr>
          <p:cNvGrpSpPr/>
          <p:nvPr/>
        </p:nvGrpSpPr>
        <p:grpSpPr>
          <a:xfrm>
            <a:off x="5875948" y="4808976"/>
            <a:ext cx="1286455" cy="397915"/>
            <a:chOff x="5434132" y="4835545"/>
            <a:chExt cx="1947992" cy="602536"/>
          </a:xfrm>
        </p:grpSpPr>
        <p:pic>
          <p:nvPicPr>
            <p:cNvPr id="161" name="Picture 2" descr="image007">
              <a:extLst>
                <a:ext uri="{FF2B5EF4-FFF2-40B4-BE49-F238E27FC236}">
                  <a16:creationId xmlns:a16="http://schemas.microsoft.com/office/drawing/2014/main" id="{E85A8820-C0C3-4E61-BA55-12929FADB8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6" t="75603" r="74859" b="6539"/>
            <a:stretch/>
          </p:blipFill>
          <p:spPr bwMode="auto">
            <a:xfrm>
              <a:off x="5434132" y="4835545"/>
              <a:ext cx="590628" cy="560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0CE989-CD31-4ADD-A1A2-CA1663BD5CF5}"/>
                </a:ext>
              </a:extLst>
            </p:cNvPr>
            <p:cNvSpPr/>
            <p:nvPr/>
          </p:nvSpPr>
          <p:spPr>
            <a:xfrm>
              <a:off x="5913111" y="5018640"/>
              <a:ext cx="1469013" cy="41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2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OCI Artifacts</a:t>
              </a:r>
            </a:p>
          </p:txBody>
        </p:sp>
      </p:grpSp>
      <p:grpSp>
        <p:nvGrpSpPr>
          <p:cNvPr id="421" name="VirtualBuildEnv">
            <a:extLst>
              <a:ext uri="{FF2B5EF4-FFF2-40B4-BE49-F238E27FC236}">
                <a16:creationId xmlns:a16="http://schemas.microsoft.com/office/drawing/2014/main" id="{78F5C3E8-C96C-46EF-88BF-B05A64830219}"/>
              </a:ext>
            </a:extLst>
          </p:cNvPr>
          <p:cNvGrpSpPr/>
          <p:nvPr/>
        </p:nvGrpSpPr>
        <p:grpSpPr>
          <a:xfrm>
            <a:off x="4398165" y="1145491"/>
            <a:ext cx="2772734" cy="3768444"/>
            <a:chOff x="1427527" y="1193044"/>
            <a:chExt cx="2772734" cy="3657640"/>
          </a:xfrm>
        </p:grpSpPr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BA66E4DE-8FE9-437A-A0A1-8101074794CA}"/>
                </a:ext>
              </a:extLst>
            </p:cNvPr>
            <p:cNvSpPr/>
            <p:nvPr/>
          </p:nvSpPr>
          <p:spPr>
            <a:xfrm>
              <a:off x="1427527" y="1193044"/>
              <a:ext cx="2772734" cy="3657640"/>
            </a:xfrm>
            <a:custGeom>
              <a:avLst/>
              <a:gdLst>
                <a:gd name="connsiteX0" fmla="*/ 0 w 2772734"/>
                <a:gd name="connsiteY0" fmla="*/ 0 h 3657640"/>
                <a:gd name="connsiteX1" fmla="*/ 488350 w 2772734"/>
                <a:gd name="connsiteY1" fmla="*/ 0 h 3657640"/>
                <a:gd name="connsiteX2" fmla="*/ 957165 w 2772734"/>
                <a:gd name="connsiteY2" fmla="*/ 0 h 3657640"/>
                <a:gd name="connsiteX3" fmla="*/ 1406447 w 2772734"/>
                <a:gd name="connsiteY3" fmla="*/ 0 h 3657640"/>
                <a:gd name="connsiteX4" fmla="*/ 1953398 w 2772734"/>
                <a:gd name="connsiteY4" fmla="*/ 0 h 3657640"/>
                <a:gd name="connsiteX5" fmla="*/ 1953398 w 2772734"/>
                <a:gd name="connsiteY5" fmla="*/ 443662 h 3657640"/>
                <a:gd name="connsiteX6" fmla="*/ 1953398 w 2772734"/>
                <a:gd name="connsiteY6" fmla="*/ 901045 h 3657640"/>
                <a:gd name="connsiteX7" fmla="*/ 1953398 w 2772734"/>
                <a:gd name="connsiteY7" fmla="*/ 1372150 h 3657640"/>
                <a:gd name="connsiteX8" fmla="*/ 2371259 w 2772734"/>
                <a:gd name="connsiteY8" fmla="*/ 1372150 h 3657640"/>
                <a:gd name="connsiteX9" fmla="*/ 2772734 w 2772734"/>
                <a:gd name="connsiteY9" fmla="*/ 1372150 h 3657640"/>
                <a:gd name="connsiteX10" fmla="*/ 2772734 w 2772734"/>
                <a:gd name="connsiteY10" fmla="*/ 1989232 h 3657640"/>
                <a:gd name="connsiteX11" fmla="*/ 2772734 w 2772734"/>
                <a:gd name="connsiteY11" fmla="*/ 2492040 h 3657640"/>
                <a:gd name="connsiteX12" fmla="*/ 2772734 w 2772734"/>
                <a:gd name="connsiteY12" fmla="*/ 3086268 h 3657640"/>
                <a:gd name="connsiteX13" fmla="*/ 2772734 w 2772734"/>
                <a:gd name="connsiteY13" fmla="*/ 3657640 h 3657640"/>
                <a:gd name="connsiteX14" fmla="*/ 2301369 w 2772734"/>
                <a:gd name="connsiteY14" fmla="*/ 3657640 h 3657640"/>
                <a:gd name="connsiteX15" fmla="*/ 1691368 w 2772734"/>
                <a:gd name="connsiteY15" fmla="*/ 3657640 h 3657640"/>
                <a:gd name="connsiteX16" fmla="*/ 1192276 w 2772734"/>
                <a:gd name="connsiteY16" fmla="*/ 3657640 h 3657640"/>
                <a:gd name="connsiteX17" fmla="*/ 665456 w 2772734"/>
                <a:gd name="connsiteY17" fmla="*/ 3657640 h 3657640"/>
                <a:gd name="connsiteX18" fmla="*/ 0 w 2772734"/>
                <a:gd name="connsiteY18" fmla="*/ 3657640 h 3657640"/>
                <a:gd name="connsiteX19" fmla="*/ 0 w 2772734"/>
                <a:gd name="connsiteY19" fmla="*/ 3244849 h 3657640"/>
                <a:gd name="connsiteX20" fmla="*/ 0 w 2772734"/>
                <a:gd name="connsiteY20" fmla="*/ 2685753 h 3657640"/>
                <a:gd name="connsiteX21" fmla="*/ 0 w 2772734"/>
                <a:gd name="connsiteY21" fmla="*/ 2272962 h 3657640"/>
                <a:gd name="connsiteX22" fmla="*/ 0 w 2772734"/>
                <a:gd name="connsiteY22" fmla="*/ 1750442 h 3657640"/>
                <a:gd name="connsiteX23" fmla="*/ 0 w 2772734"/>
                <a:gd name="connsiteY23" fmla="*/ 1227922 h 3657640"/>
                <a:gd name="connsiteX24" fmla="*/ 0 w 2772734"/>
                <a:gd name="connsiteY24" fmla="*/ 668826 h 3657640"/>
                <a:gd name="connsiteX25" fmla="*/ 0 w 2772734"/>
                <a:gd name="connsiteY25" fmla="*/ 0 h 365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72734" h="3657640" fill="none" extrusionOk="0">
                  <a:moveTo>
                    <a:pt x="0" y="0"/>
                  </a:moveTo>
                  <a:cubicBezTo>
                    <a:pt x="135419" y="-40519"/>
                    <a:pt x="293809" y="44597"/>
                    <a:pt x="488350" y="0"/>
                  </a:cubicBezTo>
                  <a:cubicBezTo>
                    <a:pt x="682891" y="-44597"/>
                    <a:pt x="740279" y="52897"/>
                    <a:pt x="957165" y="0"/>
                  </a:cubicBezTo>
                  <a:cubicBezTo>
                    <a:pt x="1174051" y="-52897"/>
                    <a:pt x="1223052" y="50718"/>
                    <a:pt x="1406447" y="0"/>
                  </a:cubicBezTo>
                  <a:cubicBezTo>
                    <a:pt x="1589842" y="-50718"/>
                    <a:pt x="1778352" y="11799"/>
                    <a:pt x="1953398" y="0"/>
                  </a:cubicBezTo>
                  <a:cubicBezTo>
                    <a:pt x="2001090" y="160945"/>
                    <a:pt x="1947637" y="346795"/>
                    <a:pt x="1953398" y="443662"/>
                  </a:cubicBezTo>
                  <a:cubicBezTo>
                    <a:pt x="1959159" y="540529"/>
                    <a:pt x="1952354" y="798021"/>
                    <a:pt x="1953398" y="901045"/>
                  </a:cubicBezTo>
                  <a:cubicBezTo>
                    <a:pt x="1954442" y="1004069"/>
                    <a:pt x="1899656" y="1219173"/>
                    <a:pt x="1953398" y="1372150"/>
                  </a:cubicBezTo>
                  <a:cubicBezTo>
                    <a:pt x="2137779" y="1349197"/>
                    <a:pt x="2205429" y="1390445"/>
                    <a:pt x="2371259" y="1372150"/>
                  </a:cubicBezTo>
                  <a:cubicBezTo>
                    <a:pt x="2537089" y="1353855"/>
                    <a:pt x="2625085" y="1375846"/>
                    <a:pt x="2772734" y="1372150"/>
                  </a:cubicBezTo>
                  <a:cubicBezTo>
                    <a:pt x="2775689" y="1561680"/>
                    <a:pt x="2742543" y="1859901"/>
                    <a:pt x="2772734" y="1989232"/>
                  </a:cubicBezTo>
                  <a:cubicBezTo>
                    <a:pt x="2802925" y="2118563"/>
                    <a:pt x="2743996" y="2363882"/>
                    <a:pt x="2772734" y="2492040"/>
                  </a:cubicBezTo>
                  <a:cubicBezTo>
                    <a:pt x="2801472" y="2620198"/>
                    <a:pt x="2753264" y="2865906"/>
                    <a:pt x="2772734" y="3086268"/>
                  </a:cubicBezTo>
                  <a:cubicBezTo>
                    <a:pt x="2792204" y="3306630"/>
                    <a:pt x="2737713" y="3462859"/>
                    <a:pt x="2772734" y="3657640"/>
                  </a:cubicBezTo>
                  <a:cubicBezTo>
                    <a:pt x="2612433" y="3700171"/>
                    <a:pt x="2409632" y="3643085"/>
                    <a:pt x="2301369" y="3657640"/>
                  </a:cubicBezTo>
                  <a:cubicBezTo>
                    <a:pt x="2193106" y="3672195"/>
                    <a:pt x="1879723" y="3647980"/>
                    <a:pt x="1691368" y="3657640"/>
                  </a:cubicBezTo>
                  <a:cubicBezTo>
                    <a:pt x="1503013" y="3667300"/>
                    <a:pt x="1420797" y="3642296"/>
                    <a:pt x="1192276" y="3657640"/>
                  </a:cubicBezTo>
                  <a:cubicBezTo>
                    <a:pt x="963755" y="3672984"/>
                    <a:pt x="814406" y="3601173"/>
                    <a:pt x="665456" y="3657640"/>
                  </a:cubicBezTo>
                  <a:cubicBezTo>
                    <a:pt x="516506" y="3714107"/>
                    <a:pt x="145769" y="3595312"/>
                    <a:pt x="0" y="3657640"/>
                  </a:cubicBezTo>
                  <a:cubicBezTo>
                    <a:pt x="-6348" y="3528995"/>
                    <a:pt x="3193" y="3422647"/>
                    <a:pt x="0" y="3244849"/>
                  </a:cubicBezTo>
                  <a:cubicBezTo>
                    <a:pt x="-3193" y="3067051"/>
                    <a:pt x="11680" y="2933857"/>
                    <a:pt x="0" y="2685753"/>
                  </a:cubicBezTo>
                  <a:cubicBezTo>
                    <a:pt x="-11680" y="2437649"/>
                    <a:pt x="47663" y="2403508"/>
                    <a:pt x="0" y="2272962"/>
                  </a:cubicBezTo>
                  <a:cubicBezTo>
                    <a:pt x="-47663" y="2142416"/>
                    <a:pt x="52195" y="1932923"/>
                    <a:pt x="0" y="1750442"/>
                  </a:cubicBezTo>
                  <a:cubicBezTo>
                    <a:pt x="-52195" y="1567961"/>
                    <a:pt x="10636" y="1378319"/>
                    <a:pt x="0" y="1227922"/>
                  </a:cubicBezTo>
                  <a:cubicBezTo>
                    <a:pt x="-10636" y="1077525"/>
                    <a:pt x="17954" y="785176"/>
                    <a:pt x="0" y="668826"/>
                  </a:cubicBezTo>
                  <a:cubicBezTo>
                    <a:pt x="-17954" y="552476"/>
                    <a:pt x="34278" y="203515"/>
                    <a:pt x="0" y="0"/>
                  </a:cubicBezTo>
                  <a:close/>
                </a:path>
                <a:path w="2772734" h="3657640" stroke="0" extrusionOk="0">
                  <a:moveTo>
                    <a:pt x="0" y="0"/>
                  </a:moveTo>
                  <a:cubicBezTo>
                    <a:pt x="208643" y="-47884"/>
                    <a:pt x="326684" y="12933"/>
                    <a:pt x="488350" y="0"/>
                  </a:cubicBezTo>
                  <a:cubicBezTo>
                    <a:pt x="650016" y="-12933"/>
                    <a:pt x="771830" y="27421"/>
                    <a:pt x="937631" y="0"/>
                  </a:cubicBezTo>
                  <a:cubicBezTo>
                    <a:pt x="1103432" y="-27421"/>
                    <a:pt x="1324076" y="7074"/>
                    <a:pt x="1465049" y="0"/>
                  </a:cubicBezTo>
                  <a:cubicBezTo>
                    <a:pt x="1606022" y="-7074"/>
                    <a:pt x="1754884" y="49201"/>
                    <a:pt x="1953398" y="0"/>
                  </a:cubicBezTo>
                  <a:cubicBezTo>
                    <a:pt x="1994617" y="188449"/>
                    <a:pt x="1926630" y="273914"/>
                    <a:pt x="1953398" y="443662"/>
                  </a:cubicBezTo>
                  <a:cubicBezTo>
                    <a:pt x="1980166" y="613410"/>
                    <a:pt x="1949609" y="805865"/>
                    <a:pt x="1953398" y="901045"/>
                  </a:cubicBezTo>
                  <a:cubicBezTo>
                    <a:pt x="1957187" y="996225"/>
                    <a:pt x="1931212" y="1263357"/>
                    <a:pt x="1953398" y="1372150"/>
                  </a:cubicBezTo>
                  <a:cubicBezTo>
                    <a:pt x="2035515" y="1332829"/>
                    <a:pt x="2249287" y="1419033"/>
                    <a:pt x="2346679" y="1372150"/>
                  </a:cubicBezTo>
                  <a:cubicBezTo>
                    <a:pt x="2444071" y="1325267"/>
                    <a:pt x="2614930" y="1381776"/>
                    <a:pt x="2772734" y="1372150"/>
                  </a:cubicBezTo>
                  <a:cubicBezTo>
                    <a:pt x="2808832" y="1595035"/>
                    <a:pt x="2714937" y="1733233"/>
                    <a:pt x="2772734" y="1874958"/>
                  </a:cubicBezTo>
                  <a:cubicBezTo>
                    <a:pt x="2830531" y="2016683"/>
                    <a:pt x="2764414" y="2257137"/>
                    <a:pt x="2772734" y="2446330"/>
                  </a:cubicBezTo>
                  <a:cubicBezTo>
                    <a:pt x="2781054" y="2635523"/>
                    <a:pt x="2751595" y="2762683"/>
                    <a:pt x="2772734" y="2949138"/>
                  </a:cubicBezTo>
                  <a:cubicBezTo>
                    <a:pt x="2793873" y="3135593"/>
                    <a:pt x="2732863" y="3439917"/>
                    <a:pt x="2772734" y="3657640"/>
                  </a:cubicBezTo>
                  <a:cubicBezTo>
                    <a:pt x="2601896" y="3688316"/>
                    <a:pt x="2397649" y="3631144"/>
                    <a:pt x="2301369" y="3657640"/>
                  </a:cubicBezTo>
                  <a:cubicBezTo>
                    <a:pt x="2205089" y="3684136"/>
                    <a:pt x="1942108" y="3609112"/>
                    <a:pt x="1802277" y="3657640"/>
                  </a:cubicBezTo>
                  <a:cubicBezTo>
                    <a:pt x="1662446" y="3706168"/>
                    <a:pt x="1514482" y="3656327"/>
                    <a:pt x="1330912" y="3657640"/>
                  </a:cubicBezTo>
                  <a:cubicBezTo>
                    <a:pt x="1147342" y="3658953"/>
                    <a:pt x="926118" y="3614033"/>
                    <a:pt x="748638" y="3657640"/>
                  </a:cubicBezTo>
                  <a:cubicBezTo>
                    <a:pt x="571158" y="3701247"/>
                    <a:pt x="328325" y="3620202"/>
                    <a:pt x="0" y="3657640"/>
                  </a:cubicBezTo>
                  <a:cubicBezTo>
                    <a:pt x="-68627" y="3481442"/>
                    <a:pt x="7183" y="3191014"/>
                    <a:pt x="0" y="3061967"/>
                  </a:cubicBezTo>
                  <a:cubicBezTo>
                    <a:pt x="-7183" y="2932920"/>
                    <a:pt x="8913" y="2702684"/>
                    <a:pt x="0" y="2576024"/>
                  </a:cubicBezTo>
                  <a:cubicBezTo>
                    <a:pt x="-8913" y="2449364"/>
                    <a:pt x="40009" y="2201640"/>
                    <a:pt x="0" y="2016927"/>
                  </a:cubicBezTo>
                  <a:cubicBezTo>
                    <a:pt x="-40009" y="1832214"/>
                    <a:pt x="2723" y="1619406"/>
                    <a:pt x="0" y="1421254"/>
                  </a:cubicBezTo>
                  <a:cubicBezTo>
                    <a:pt x="-2723" y="1223102"/>
                    <a:pt x="15497" y="1133885"/>
                    <a:pt x="0" y="935311"/>
                  </a:cubicBezTo>
                  <a:cubicBezTo>
                    <a:pt x="-15497" y="736737"/>
                    <a:pt x="11791" y="621906"/>
                    <a:pt x="0" y="522520"/>
                  </a:cubicBezTo>
                  <a:cubicBezTo>
                    <a:pt x="-11791" y="423134"/>
                    <a:pt x="27705" y="140027"/>
                    <a:pt x="0" y="0"/>
                  </a:cubicBezTo>
                  <a:close/>
                </a:path>
              </a:pathLst>
            </a:custGeom>
            <a:solidFill>
              <a:srgbClr val="50E6FF">
                <a:alpha val="25098"/>
              </a:srgbClr>
            </a:solidFill>
            <a:ln w="57150">
              <a:solidFill>
                <a:srgbClr val="0F78D3"/>
              </a:solidFill>
              <a:prstDash val="dash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662256295">
                    <a:custGeom>
                      <a:avLst/>
                      <a:gdLst>
                        <a:gd name="connsiteX0" fmla="*/ 0 w 2772734"/>
                        <a:gd name="connsiteY0" fmla="*/ 0 h 3657640"/>
                        <a:gd name="connsiteX1" fmla="*/ 1953398 w 2772734"/>
                        <a:gd name="connsiteY1" fmla="*/ 0 h 3657640"/>
                        <a:gd name="connsiteX2" fmla="*/ 1953398 w 2772734"/>
                        <a:gd name="connsiteY2" fmla="*/ 1372150 h 3657640"/>
                        <a:gd name="connsiteX3" fmla="*/ 2772734 w 2772734"/>
                        <a:gd name="connsiteY3" fmla="*/ 1372150 h 3657640"/>
                        <a:gd name="connsiteX4" fmla="*/ 2772734 w 2772734"/>
                        <a:gd name="connsiteY4" fmla="*/ 3657640 h 3657640"/>
                        <a:gd name="connsiteX5" fmla="*/ 0 w 2772734"/>
                        <a:gd name="connsiteY5" fmla="*/ 3657640 h 3657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72734" h="3657640">
                          <a:moveTo>
                            <a:pt x="0" y="0"/>
                          </a:moveTo>
                          <a:lnTo>
                            <a:pt x="1953398" y="0"/>
                          </a:lnTo>
                          <a:lnTo>
                            <a:pt x="1953398" y="1372150"/>
                          </a:lnTo>
                          <a:lnTo>
                            <a:pt x="2772734" y="1372150"/>
                          </a:lnTo>
                          <a:lnTo>
                            <a:pt x="2772734" y="3657640"/>
                          </a:lnTo>
                          <a:lnTo>
                            <a:pt x="0" y="3657640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0611CF22-413E-41FC-B0B3-E476CA35FDA1}"/>
                </a:ext>
              </a:extLst>
            </p:cNvPr>
            <p:cNvSpPr/>
            <p:nvPr/>
          </p:nvSpPr>
          <p:spPr>
            <a:xfrm>
              <a:off x="2098210" y="2295355"/>
              <a:ext cx="119616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Virtual Build &amp;</a:t>
              </a:r>
              <a:b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 Environment</a:t>
              </a:r>
            </a:p>
          </p:txBody>
        </p:sp>
      </p:grpSp>
      <p:sp>
        <p:nvSpPr>
          <p:cNvPr id="461" name="ACR Env">
            <a:extLst>
              <a:ext uri="{FF2B5EF4-FFF2-40B4-BE49-F238E27FC236}">
                <a16:creationId xmlns:a16="http://schemas.microsoft.com/office/drawing/2014/main" id="{05192387-F7D5-4C8B-84CD-3897871BD71E}"/>
              </a:ext>
            </a:extLst>
          </p:cNvPr>
          <p:cNvSpPr/>
          <p:nvPr/>
        </p:nvSpPr>
        <p:spPr>
          <a:xfrm>
            <a:off x="4554617" y="3339048"/>
            <a:ext cx="2448285" cy="1448834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01">
              <a:defRPr/>
            </a:pPr>
            <a:endParaRPr lang="en-US" sz="1075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292" name="SCC-&gt;CI">
            <a:extLst>
              <a:ext uri="{FF2B5EF4-FFF2-40B4-BE49-F238E27FC236}">
                <a16:creationId xmlns:a16="http://schemas.microsoft.com/office/drawing/2014/main" id="{6CC1EC19-4CA5-41FD-A126-260C6A52556E}"/>
              </a:ext>
            </a:extLst>
          </p:cNvPr>
          <p:cNvSpPr/>
          <p:nvPr/>
        </p:nvSpPr>
        <p:spPr>
          <a:xfrm>
            <a:off x="1669504" y="1229556"/>
            <a:ext cx="2894058" cy="925219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89CBFF">
              <a:alpha val="50196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390">
              <a:defRPr/>
            </a:pPr>
            <a:endParaRPr lang="en-US" sz="1076" kern="0" dirty="0">
              <a:solidFill>
                <a:sysClr val="windowText" lastClr="000000"/>
              </a:solidFill>
            </a:endParaRPr>
          </a:p>
        </p:txBody>
      </p:sp>
      <p:sp>
        <p:nvSpPr>
          <p:cNvPr id="191" name="-&gt;InnerLoop-&gt;Git">
            <a:extLst>
              <a:ext uri="{FF2B5EF4-FFF2-40B4-BE49-F238E27FC236}">
                <a16:creationId xmlns:a16="http://schemas.microsoft.com/office/drawing/2014/main" id="{91DDDA46-270C-47D0-A068-D4D80CE9A1A7}"/>
              </a:ext>
            </a:extLst>
          </p:cNvPr>
          <p:cNvSpPr/>
          <p:nvPr/>
        </p:nvSpPr>
        <p:spPr>
          <a:xfrm rot="16200000">
            <a:off x="-167623" y="3117091"/>
            <a:ext cx="2722694" cy="925219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89CBFF">
              <a:alpha val="50196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390">
              <a:defRPr/>
            </a:pPr>
            <a:endParaRPr lang="en-US" sz="1076" kern="0">
              <a:solidFill>
                <a:sysClr val="windowText" lastClr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955"/>
            <a:ext cx="10515600" cy="1325563"/>
          </a:xfrm>
        </p:spPr>
        <p:txBody>
          <a:bodyPr/>
          <a:lstStyle/>
          <a:p>
            <a:r>
              <a:rPr lang="en-US" dirty="0"/>
              <a:t>Build, Test, Deploy</a:t>
            </a:r>
          </a:p>
        </p:txBody>
      </p: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2723" y="5306612"/>
            <a:ext cx="2189736" cy="141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defTabSz="895848">
              <a:defRPr/>
            </a:pPr>
            <a:endParaRPr lang="en-US" sz="1765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AB6DE45-BABC-4F25-8C06-FF4B0C2BD7A5}"/>
              </a:ext>
            </a:extLst>
          </p:cNvPr>
          <p:cNvSpPr/>
          <p:nvPr/>
        </p:nvSpPr>
        <p:spPr>
          <a:xfrm>
            <a:off x="5497220" y="4175374"/>
            <a:ext cx="1066517" cy="406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48">
              <a:defRPr/>
            </a:pPr>
            <a:r>
              <a:rPr lang="en-US" sz="10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Azure Container Registry</a:t>
            </a:r>
          </a:p>
        </p:txBody>
      </p: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2B93CABC-1FCB-4894-A6EF-6993A46B5BF0}"/>
              </a:ext>
            </a:extLst>
          </p:cNvPr>
          <p:cNvCxnSpPr>
            <a:cxnSpLocks/>
            <a:stCxn id="475" idx="3"/>
            <a:endCxn id="100" idx="1"/>
          </p:cNvCxnSpPr>
          <p:nvPr/>
        </p:nvCxnSpPr>
        <p:spPr>
          <a:xfrm>
            <a:off x="3574279" y="3539929"/>
            <a:ext cx="1030589" cy="426686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74" name="DockerHub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700939" y="3143584"/>
            <a:ext cx="873340" cy="792690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3"/>
              <a:ext cx="793570" cy="617876"/>
              <a:chOff x="8081204" y="5137617"/>
              <a:chExt cx="1358036" cy="1057369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/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60" name="ScanResults">
            <a:extLst>
              <a:ext uri="{FF2B5EF4-FFF2-40B4-BE49-F238E27FC236}">
                <a16:creationId xmlns:a16="http://schemas.microsoft.com/office/drawing/2014/main" id="{BBA42D01-2294-401B-8438-AC1334C00D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20334" y="4007174"/>
            <a:ext cx="151388" cy="151388"/>
          </a:xfrm>
          <a:prstGeom prst="rect">
            <a:avLst/>
          </a:prstGeom>
        </p:spPr>
      </p:pic>
      <p:pic>
        <p:nvPicPr>
          <p:cNvPr id="480" name="SecurityCenter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509" y="3847788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7" name="ACR--&gt;CD">
            <a:extLst>
              <a:ext uri="{FF2B5EF4-FFF2-40B4-BE49-F238E27FC236}">
                <a16:creationId xmlns:a16="http://schemas.microsoft.com/office/drawing/2014/main" id="{7F0DA416-E1E9-46CF-BB88-06D94E547BF4}"/>
              </a:ext>
            </a:extLst>
          </p:cNvPr>
          <p:cNvCxnSpPr>
            <a:cxnSpLocks/>
            <a:stCxn id="534" idx="6"/>
            <a:endCxn id="457" idx="2"/>
          </p:cNvCxnSpPr>
          <p:nvPr/>
        </p:nvCxnSpPr>
        <p:spPr>
          <a:xfrm flipV="1">
            <a:off x="6113653" y="2251258"/>
            <a:ext cx="1294595" cy="1441438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0" name="Straight Arrow Connector 499">
            <a:extLst>
              <a:ext uri="{FF2B5EF4-FFF2-40B4-BE49-F238E27FC236}">
                <a16:creationId xmlns:a16="http://schemas.microsoft.com/office/drawing/2014/main" id="{03CAE6D2-9404-455B-B162-E5F9001878BA}"/>
              </a:ext>
            </a:extLst>
          </p:cNvPr>
          <p:cNvCxnSpPr>
            <a:cxnSpLocks/>
            <a:stCxn id="504" idx="3"/>
            <a:endCxn id="100" idx="1"/>
          </p:cNvCxnSpPr>
          <p:nvPr/>
        </p:nvCxnSpPr>
        <p:spPr>
          <a:xfrm flipV="1">
            <a:off x="3571465" y="3966615"/>
            <a:ext cx="1033403" cy="361987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01" name="MCR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700397" y="3953320"/>
            <a:ext cx="871068" cy="764451"/>
            <a:chOff x="2649629" y="4156166"/>
            <a:chExt cx="871192" cy="76456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4560"/>
              <a:chOff x="2649629" y="4156161"/>
              <a:chExt cx="871192" cy="76455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1213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700" kern="0">
                    <a:solidFill>
                      <a:srgbClr val="FFFFFF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306" name="Tasks--&gt;ACR">
            <a:extLst>
              <a:ext uri="{FF2B5EF4-FFF2-40B4-BE49-F238E27FC236}">
                <a16:creationId xmlns:a16="http://schemas.microsoft.com/office/drawing/2014/main" id="{32E4B10B-2EC1-4945-A570-65CFFA7E00AB}"/>
              </a:ext>
            </a:extLst>
          </p:cNvPr>
          <p:cNvCxnSpPr>
            <a:cxnSpLocks/>
          </p:cNvCxnSpPr>
          <p:nvPr/>
        </p:nvCxnSpPr>
        <p:spPr>
          <a:xfrm>
            <a:off x="4998432" y="4093540"/>
            <a:ext cx="853271" cy="0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633" name="Straight Arrow Connector 632">
            <a:extLst>
              <a:ext uri="{FF2B5EF4-FFF2-40B4-BE49-F238E27FC236}">
                <a16:creationId xmlns:a16="http://schemas.microsoft.com/office/drawing/2014/main" id="{244BF9C4-3A81-4235-8E34-ECB8D432FE2D}"/>
              </a:ext>
            </a:extLst>
          </p:cNvPr>
          <p:cNvCxnSpPr>
            <a:cxnSpLocks/>
          </p:cNvCxnSpPr>
          <p:nvPr/>
        </p:nvCxnSpPr>
        <p:spPr>
          <a:xfrm>
            <a:off x="6386238" y="4463181"/>
            <a:ext cx="2782596" cy="1141331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234" name="Container">
            <a:extLst>
              <a:ext uri="{FF2B5EF4-FFF2-40B4-BE49-F238E27FC236}">
                <a16:creationId xmlns:a16="http://schemas.microsoft.com/office/drawing/2014/main" id="{DF048D44-E3D3-41AE-BD8D-EFEF32BC37F5}"/>
              </a:ext>
            </a:extLst>
          </p:cNvPr>
          <p:cNvGrpSpPr/>
          <p:nvPr/>
        </p:nvGrpSpPr>
        <p:grpSpPr>
          <a:xfrm>
            <a:off x="4725678" y="4004270"/>
            <a:ext cx="275193" cy="183947"/>
            <a:chOff x="-2998296" y="4774637"/>
            <a:chExt cx="2042042" cy="1364963"/>
          </a:xfrm>
        </p:grpSpPr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38B5FD5-54B4-458B-B609-590E1C0AAAE3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83243B5-3FDD-4BAD-9E40-90D4BB27FDDD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B24B8DF-89BB-47D9-B156-F276BB4BA769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4A3344C7-0DFD-4BBB-91F1-3EF3FE7B28F3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3E592BD-BE25-420B-8E8C-2DE5CB817A4B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845017BB-9D36-4562-AB9A-A1FA54DC4A41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8CD2291-76D8-4822-9395-C4993C09E5D6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4964179D-6751-49ED-A803-8936F37AB6CF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657A239-757F-46EE-8303-73C9F81EC930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60" name="Duffle">
            <a:extLst>
              <a:ext uri="{FF2B5EF4-FFF2-40B4-BE49-F238E27FC236}">
                <a16:creationId xmlns:a16="http://schemas.microsoft.com/office/drawing/2014/main" id="{D52F1773-056E-4DB6-AC5C-9C27095A0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86550" y="3967097"/>
            <a:ext cx="292753" cy="24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9" name="Container">
            <a:extLst>
              <a:ext uri="{FF2B5EF4-FFF2-40B4-BE49-F238E27FC236}">
                <a16:creationId xmlns:a16="http://schemas.microsoft.com/office/drawing/2014/main" id="{B4254B42-1D3D-4AC3-B8E0-76D0ADD581AC}"/>
              </a:ext>
            </a:extLst>
          </p:cNvPr>
          <p:cNvGrpSpPr/>
          <p:nvPr/>
        </p:nvGrpSpPr>
        <p:grpSpPr>
          <a:xfrm>
            <a:off x="4719881" y="4000612"/>
            <a:ext cx="275193" cy="183947"/>
            <a:chOff x="-2998296" y="4774637"/>
            <a:chExt cx="2042042" cy="1364963"/>
          </a:xfrm>
        </p:grpSpPr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C07C27E3-39EC-4376-A2E1-1FA40964225A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9405B6C8-E6AC-42E6-A753-9B9956157F58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BF50CBB-0EDC-45BC-BCE1-17E1DBF0A55B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1B73C725-052C-4CDD-9E16-3A8F2621ED76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B16D71C6-356F-4B02-98A6-361AE15EB144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4A9F7977-39C2-4F12-88FC-41E9479129CE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51836C71-B5D6-4262-80DB-AD976667D450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D98F52CB-EE65-480D-A156-35BBD210B57C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209E52A5-357C-4683-9619-313D9E07286F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9" name="Container">
            <a:extLst>
              <a:ext uri="{FF2B5EF4-FFF2-40B4-BE49-F238E27FC236}">
                <a16:creationId xmlns:a16="http://schemas.microsoft.com/office/drawing/2014/main" id="{3AB97661-EC1D-4E20-979D-1A3020338A7F}"/>
              </a:ext>
            </a:extLst>
          </p:cNvPr>
          <p:cNvGrpSpPr/>
          <p:nvPr/>
        </p:nvGrpSpPr>
        <p:grpSpPr>
          <a:xfrm>
            <a:off x="4726297" y="4011195"/>
            <a:ext cx="275193" cy="183947"/>
            <a:chOff x="-2998296" y="4774637"/>
            <a:chExt cx="2042042" cy="1364963"/>
          </a:xfrm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4B0CBB33-A4C6-4517-8438-0832FA4C0C8D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3E5540D-2B80-4E03-A4E2-DED87A594547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8C581FA-56F8-4247-8CB8-830F0F4E46EC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102E670C-9365-405A-8898-BC2C1E2B0B55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7359684A-414C-424C-B67C-10356F893659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5F900D4E-9495-40BE-8DBB-396B5B3785D9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953FFFB7-EFC2-4091-8877-543729CF8855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0FB640-55B8-4D32-847F-6F003E22481F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7CB2158-3999-4F9B-B831-95EB31EC381D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2" name="ScannedContainer">
            <a:extLst>
              <a:ext uri="{FF2B5EF4-FFF2-40B4-BE49-F238E27FC236}">
                <a16:creationId xmlns:a16="http://schemas.microsoft.com/office/drawing/2014/main" id="{8A9CE957-0C36-4F87-88EC-7EF39602EC19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90AB633E-9925-46F9-BA54-C627CF27D296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A84BE5F7-A850-426E-85BD-368E493D02D7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0C8EF99D-D64C-4082-AF5A-31D5239ABDFB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7FEB94FE-E268-400C-8AF8-B74F9B74FA5F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7224DC15-AB89-4062-BEF8-D1612B7FF3FD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9DA7C87F-57C5-4C86-AAC5-15D658A74960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BE7907C0-4393-4F71-969D-A729DD3965CC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F005FF2-BFA3-492B-8CA5-173BD94D5725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C57094F9-1787-498E-9CD1-ACAB26FF2D38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63" name="ACR">
            <a:extLst>
              <a:ext uri="{FF2B5EF4-FFF2-40B4-BE49-F238E27FC236}">
                <a16:creationId xmlns:a16="http://schemas.microsoft.com/office/drawing/2014/main" id="{666E99BF-0528-46A0-A2F6-02601132F12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6819" y="3792560"/>
            <a:ext cx="463488" cy="476152"/>
          </a:xfrm>
          <a:prstGeom prst="rect">
            <a:avLst/>
          </a:prstGeom>
        </p:spPr>
      </p:pic>
      <p:grpSp>
        <p:nvGrpSpPr>
          <p:cNvPr id="146" name="Config">
            <a:extLst>
              <a:ext uri="{FF2B5EF4-FFF2-40B4-BE49-F238E27FC236}">
                <a16:creationId xmlns:a16="http://schemas.microsoft.com/office/drawing/2014/main" id="{492FA3F2-EDCE-413B-90A0-488BF9BC609B}"/>
              </a:ext>
            </a:extLst>
          </p:cNvPr>
          <p:cNvGrpSpPr/>
          <p:nvPr/>
        </p:nvGrpSpPr>
        <p:grpSpPr>
          <a:xfrm>
            <a:off x="9129833" y="303913"/>
            <a:ext cx="686354" cy="835746"/>
            <a:chOff x="8536244" y="5186284"/>
            <a:chExt cx="973108" cy="1184916"/>
          </a:xfrm>
        </p:grpSpPr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B5B10EA3-6E8B-41C8-AB32-EFD4DB0B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36244" y="5186284"/>
              <a:ext cx="925357" cy="925357"/>
            </a:xfrm>
            <a:prstGeom prst="rect">
              <a:avLst/>
            </a:prstGeom>
          </p:spPr>
        </p:pic>
        <p:sp>
          <p:nvSpPr>
            <p:cNvPr id="148" name="Title 1">
              <a:extLst>
                <a:ext uri="{FF2B5EF4-FFF2-40B4-BE49-F238E27FC236}">
                  <a16:creationId xmlns:a16="http://schemas.microsoft.com/office/drawing/2014/main" id="{EA6A4289-DC40-4159-B5AC-F81172C506EB}"/>
                </a:ext>
              </a:extLst>
            </p:cNvPr>
            <p:cNvSpPr txBox="1">
              <a:spLocks/>
            </p:cNvSpPr>
            <p:nvPr/>
          </p:nvSpPr>
          <p:spPr>
            <a:xfrm>
              <a:off x="8546531" y="613859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Config</a:t>
              </a:r>
            </a:p>
          </p:txBody>
        </p:sp>
      </p:grpSp>
      <p:grpSp>
        <p:nvGrpSpPr>
          <p:cNvPr id="149" name="Secrets">
            <a:extLst>
              <a:ext uri="{FF2B5EF4-FFF2-40B4-BE49-F238E27FC236}">
                <a16:creationId xmlns:a16="http://schemas.microsoft.com/office/drawing/2014/main" id="{0735CF01-C415-4FC3-A781-96CCF8305696}"/>
              </a:ext>
            </a:extLst>
          </p:cNvPr>
          <p:cNvGrpSpPr/>
          <p:nvPr/>
        </p:nvGrpSpPr>
        <p:grpSpPr>
          <a:xfrm>
            <a:off x="8368971" y="343891"/>
            <a:ext cx="679098" cy="796355"/>
            <a:chOff x="7544001" y="5226853"/>
            <a:chExt cx="962821" cy="1129067"/>
          </a:xfrm>
        </p:grpSpPr>
        <p:pic>
          <p:nvPicPr>
            <p:cNvPr id="150" name="Picture 149" descr="A close up of a sign&#10;&#10;Description automatically generated">
              <a:extLst>
                <a:ext uri="{FF2B5EF4-FFF2-40B4-BE49-F238E27FC236}">
                  <a16:creationId xmlns:a16="http://schemas.microsoft.com/office/drawing/2014/main" id="{133FEB7D-1F8D-46BE-BEB6-61B703309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9362" y="5226853"/>
              <a:ext cx="772101" cy="772101"/>
            </a:xfrm>
            <a:prstGeom prst="rect">
              <a:avLst/>
            </a:prstGeom>
          </p:spPr>
        </p:pic>
        <p:sp>
          <p:nvSpPr>
            <p:cNvPr id="151" name="Title 1">
              <a:extLst>
                <a:ext uri="{FF2B5EF4-FFF2-40B4-BE49-F238E27FC236}">
                  <a16:creationId xmlns:a16="http://schemas.microsoft.com/office/drawing/2014/main" id="{9F8FEC1B-7B37-4598-A44A-9C9CE218E024}"/>
                </a:ext>
              </a:extLst>
            </p:cNvPr>
            <p:cNvSpPr txBox="1">
              <a:spLocks/>
            </p:cNvSpPr>
            <p:nvPr/>
          </p:nvSpPr>
          <p:spPr>
            <a:xfrm>
              <a:off x="7544001" y="612331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Secrets</a:t>
              </a:r>
            </a:p>
          </p:txBody>
        </p:sp>
      </p:grpSp>
      <p:grpSp>
        <p:nvGrpSpPr>
          <p:cNvPr id="152" name="Dev">
            <a:extLst>
              <a:ext uri="{FF2B5EF4-FFF2-40B4-BE49-F238E27FC236}">
                <a16:creationId xmlns:a16="http://schemas.microsoft.com/office/drawing/2014/main" id="{DD2E4FAB-3EA9-4ED3-8E1E-082127A1356A}"/>
              </a:ext>
            </a:extLst>
          </p:cNvPr>
          <p:cNvGrpSpPr/>
          <p:nvPr/>
        </p:nvGrpSpPr>
        <p:grpSpPr>
          <a:xfrm>
            <a:off x="9148594" y="2919641"/>
            <a:ext cx="2932979" cy="1424558"/>
            <a:chOff x="6059162" y="5235529"/>
            <a:chExt cx="2932979" cy="1424558"/>
          </a:xfrm>
        </p:grpSpPr>
        <p:sp>
          <p:nvSpPr>
            <p:cNvPr id="153" name="Environment">
              <a:extLst>
                <a:ext uri="{FF2B5EF4-FFF2-40B4-BE49-F238E27FC236}">
                  <a16:creationId xmlns:a16="http://schemas.microsoft.com/office/drawing/2014/main" id="{B72CC49F-1244-4652-83FF-C8BE622B859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Staging</a:t>
              </a:r>
            </a:p>
          </p:txBody>
        </p:sp>
        <p:pic>
          <p:nvPicPr>
            <p:cNvPr id="154" name="AKS">
              <a:extLst>
                <a:ext uri="{FF2B5EF4-FFF2-40B4-BE49-F238E27FC236}">
                  <a16:creationId xmlns:a16="http://schemas.microsoft.com/office/drawing/2014/main" id="{9FF4A7E5-F948-4E61-8C25-B5FB474FD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55" name="ACI" descr="Image result for azure container instances logo">
              <a:extLst>
                <a:ext uri="{FF2B5EF4-FFF2-40B4-BE49-F238E27FC236}">
                  <a16:creationId xmlns:a16="http://schemas.microsoft.com/office/drawing/2014/main" id="{91FE10F5-AE63-4207-8064-D9A6BD5ADA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AppService">
              <a:extLst>
                <a:ext uri="{FF2B5EF4-FFF2-40B4-BE49-F238E27FC236}">
                  <a16:creationId xmlns:a16="http://schemas.microsoft.com/office/drawing/2014/main" id="{7C9075D4-83BB-4CA0-BED9-18ACC6379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57" name="Functions">
              <a:extLst>
                <a:ext uri="{FF2B5EF4-FFF2-40B4-BE49-F238E27FC236}">
                  <a16:creationId xmlns:a16="http://schemas.microsoft.com/office/drawing/2014/main" id="{504DCAF4-3C37-4CB6-9453-1E492F2E1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IoT">
              <a:extLst>
                <a:ext uri="{FF2B5EF4-FFF2-40B4-BE49-F238E27FC236}">
                  <a16:creationId xmlns:a16="http://schemas.microsoft.com/office/drawing/2014/main" id="{74B8A0E2-4CAD-4F59-AF64-03DBBF869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Batch">
              <a:extLst>
                <a:ext uri="{FF2B5EF4-FFF2-40B4-BE49-F238E27FC236}">
                  <a16:creationId xmlns:a16="http://schemas.microsoft.com/office/drawing/2014/main" id="{EED5493C-F905-40A2-8066-FCA9BF03C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Dev">
            <a:extLst>
              <a:ext uri="{FF2B5EF4-FFF2-40B4-BE49-F238E27FC236}">
                <a16:creationId xmlns:a16="http://schemas.microsoft.com/office/drawing/2014/main" id="{E53AF6BF-BF6D-481E-B006-AAA547F4C0A4}"/>
              </a:ext>
            </a:extLst>
          </p:cNvPr>
          <p:cNvGrpSpPr/>
          <p:nvPr/>
        </p:nvGrpSpPr>
        <p:grpSpPr>
          <a:xfrm>
            <a:off x="9154311" y="1413025"/>
            <a:ext cx="2932979" cy="1424558"/>
            <a:chOff x="6059162" y="5235529"/>
            <a:chExt cx="2932979" cy="1424558"/>
          </a:xfrm>
        </p:grpSpPr>
        <p:sp>
          <p:nvSpPr>
            <p:cNvPr id="171" name="Environment">
              <a:extLst>
                <a:ext uri="{FF2B5EF4-FFF2-40B4-BE49-F238E27FC236}">
                  <a16:creationId xmlns:a16="http://schemas.microsoft.com/office/drawing/2014/main" id="{13E9F5EE-7895-47B1-8EE8-B9F940FD346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Prod</a:t>
              </a:r>
            </a:p>
          </p:txBody>
        </p:sp>
        <p:pic>
          <p:nvPicPr>
            <p:cNvPr id="172" name="AKS">
              <a:extLst>
                <a:ext uri="{FF2B5EF4-FFF2-40B4-BE49-F238E27FC236}">
                  <a16:creationId xmlns:a16="http://schemas.microsoft.com/office/drawing/2014/main" id="{CB1E3E8F-B4DE-43F1-A888-D9BF555B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73" name="ACI" descr="Image result for azure container instances logo">
              <a:extLst>
                <a:ext uri="{FF2B5EF4-FFF2-40B4-BE49-F238E27FC236}">
                  <a16:creationId xmlns:a16="http://schemas.microsoft.com/office/drawing/2014/main" id="{6EEE7822-E83F-43BD-9DF3-D6653369C5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AppService">
              <a:extLst>
                <a:ext uri="{FF2B5EF4-FFF2-40B4-BE49-F238E27FC236}">
                  <a16:creationId xmlns:a16="http://schemas.microsoft.com/office/drawing/2014/main" id="{294A9BD1-A7A2-43D6-A4A9-C406AAF3A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75" name="Functions">
              <a:extLst>
                <a:ext uri="{FF2B5EF4-FFF2-40B4-BE49-F238E27FC236}">
                  <a16:creationId xmlns:a16="http://schemas.microsoft.com/office/drawing/2014/main" id="{D522611B-B928-4456-BF49-5AF89EAFA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IoT">
              <a:extLst>
                <a:ext uri="{FF2B5EF4-FFF2-40B4-BE49-F238E27FC236}">
                  <a16:creationId xmlns:a16="http://schemas.microsoft.com/office/drawing/2014/main" id="{B12B0218-751F-4C4F-9063-6AF38637D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Batch">
              <a:extLst>
                <a:ext uri="{FF2B5EF4-FFF2-40B4-BE49-F238E27FC236}">
                  <a16:creationId xmlns:a16="http://schemas.microsoft.com/office/drawing/2014/main" id="{C0C17A15-C1C0-450D-B370-D4B44BFDA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4ADB02C9-5224-4ABE-AFAE-9B9F1DB69815}"/>
              </a:ext>
            </a:extLst>
          </p:cNvPr>
          <p:cNvCxnSpPr>
            <a:cxnSpLocks/>
            <a:endCxn id="457" idx="1"/>
          </p:cNvCxnSpPr>
          <p:nvPr/>
        </p:nvCxnSpPr>
        <p:spPr>
          <a:xfrm>
            <a:off x="6018516" y="1689629"/>
            <a:ext cx="662775" cy="48938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80" name="DevSpaces">
            <a:extLst>
              <a:ext uri="{FF2B5EF4-FFF2-40B4-BE49-F238E27FC236}">
                <a16:creationId xmlns:a16="http://schemas.microsoft.com/office/drawing/2014/main" id="{DE621B97-2BBC-47F1-8B44-2EC6EAB828DD}"/>
              </a:ext>
            </a:extLst>
          </p:cNvPr>
          <p:cNvGrpSpPr/>
          <p:nvPr/>
        </p:nvGrpSpPr>
        <p:grpSpPr>
          <a:xfrm>
            <a:off x="3039451" y="5890423"/>
            <a:ext cx="1584780" cy="551143"/>
            <a:chOff x="4615528" y="5890423"/>
            <a:chExt cx="1584780" cy="55114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C4AE0ED-0348-4EA2-BFBD-61BA2CC799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528" y="5890423"/>
              <a:ext cx="551143" cy="551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2B51ADA-01CE-4176-AA59-80248DB027FC}"/>
                </a:ext>
              </a:extLst>
            </p:cNvPr>
            <p:cNvSpPr/>
            <p:nvPr/>
          </p:nvSpPr>
          <p:spPr>
            <a:xfrm>
              <a:off x="5041016" y="5902716"/>
              <a:ext cx="115929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</a:t>
              </a:r>
              <a:r>
                <a:rPr lang="en-US" sz="11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DevSpaces</a:t>
              </a:r>
              <a:endParaRPr lang="en-US" sz="1100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302" name="ACR--&gt;Staging">
            <a:extLst>
              <a:ext uri="{FF2B5EF4-FFF2-40B4-BE49-F238E27FC236}">
                <a16:creationId xmlns:a16="http://schemas.microsoft.com/office/drawing/2014/main" id="{EADF3D28-72EC-4CE1-BFC8-FB43353486CE}"/>
              </a:ext>
            </a:extLst>
          </p:cNvPr>
          <p:cNvCxnSpPr>
            <a:cxnSpLocks/>
            <a:stCxn id="463" idx="3"/>
            <a:endCxn id="153" idx="1"/>
          </p:cNvCxnSpPr>
          <p:nvPr/>
        </p:nvCxnSpPr>
        <p:spPr>
          <a:xfrm flipV="1">
            <a:off x="6200308" y="3631920"/>
            <a:ext cx="2948286" cy="398716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62" name="git-commit">
            <a:extLst>
              <a:ext uri="{FF2B5EF4-FFF2-40B4-BE49-F238E27FC236}">
                <a16:creationId xmlns:a16="http://schemas.microsoft.com/office/drawing/2014/main" id="{FEF0CE13-D2BF-4948-8D78-38A780617776}"/>
              </a:ext>
            </a:extLst>
          </p:cNvPr>
          <p:cNvSpPr/>
          <p:nvPr/>
        </p:nvSpPr>
        <p:spPr>
          <a:xfrm>
            <a:off x="79106" y="4045152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git commit</a:t>
            </a:r>
          </a:p>
        </p:txBody>
      </p:sp>
      <p:pic>
        <p:nvPicPr>
          <p:cNvPr id="320" name="Test-Fail">
            <a:extLst>
              <a:ext uri="{FF2B5EF4-FFF2-40B4-BE49-F238E27FC236}">
                <a16:creationId xmlns:a16="http://schemas.microsoft.com/office/drawing/2014/main" id="{F9AA1B8E-8A9C-4A95-BB4A-BB2CCB14E75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V="1">
            <a:off x="6159308" y="2610889"/>
            <a:ext cx="269823" cy="269823"/>
          </a:xfrm>
          <a:prstGeom prst="rect">
            <a:avLst/>
          </a:prstGeom>
        </p:spPr>
      </p:pic>
      <p:pic>
        <p:nvPicPr>
          <p:cNvPr id="321" name="Test-Pass">
            <a:extLst>
              <a:ext uri="{FF2B5EF4-FFF2-40B4-BE49-F238E27FC236}">
                <a16:creationId xmlns:a16="http://schemas.microsoft.com/office/drawing/2014/main" id="{AF69DA8D-AA65-4615-9FE9-EDF36244F53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159308" y="2904288"/>
            <a:ext cx="269823" cy="269823"/>
          </a:xfrm>
          <a:prstGeom prst="rect">
            <a:avLst/>
          </a:prstGeom>
        </p:spPr>
      </p:pic>
      <p:grpSp>
        <p:nvGrpSpPr>
          <p:cNvPr id="79" name="CD">
            <a:extLst>
              <a:ext uri="{FF2B5EF4-FFF2-40B4-BE49-F238E27FC236}">
                <a16:creationId xmlns:a16="http://schemas.microsoft.com/office/drawing/2014/main" id="{FBBEE295-D783-4269-9681-E9DF4CBA4D53}"/>
              </a:ext>
            </a:extLst>
          </p:cNvPr>
          <p:cNvGrpSpPr/>
          <p:nvPr/>
        </p:nvGrpSpPr>
        <p:grpSpPr>
          <a:xfrm>
            <a:off x="6681291" y="1225875"/>
            <a:ext cx="1453914" cy="1025383"/>
            <a:chOff x="6681291" y="1141919"/>
            <a:chExt cx="1453914" cy="1109340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6681291" y="1141919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6735586" y="1497860"/>
              <a:ext cx="1333675" cy="46961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</a:t>
              </a:r>
              <a:b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Deployments</a:t>
              </a:r>
              <a:endParaRPr lang="en-US" sz="1567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8" name="DevOpsPipelines">
              <a:extLst>
                <a:ext uri="{FF2B5EF4-FFF2-40B4-BE49-F238E27FC236}">
                  <a16:creationId xmlns:a16="http://schemas.microsoft.com/office/drawing/2014/main" id="{B49569F7-452F-4310-8C03-8A6582BD9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7781472" y="1175274"/>
              <a:ext cx="298769" cy="298769"/>
            </a:xfrm>
            <a:prstGeom prst="rect">
              <a:avLst/>
            </a:prstGeom>
          </p:spPr>
        </p:pic>
      </p:grpSp>
      <p:pic>
        <p:nvPicPr>
          <p:cNvPr id="479" name="SecurityCenter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1471005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" name="SecurityCenter" descr="Image result for azure security center logo">
            <a:extLst>
              <a:ext uri="{FF2B5EF4-FFF2-40B4-BE49-F238E27FC236}">
                <a16:creationId xmlns:a16="http://schemas.microsoft.com/office/drawing/2014/main" id="{D5534895-F7F5-4702-B944-0EAA7FA0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2961770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1" name="Straight Arrow Connector 520">
            <a:extLst>
              <a:ext uri="{FF2B5EF4-FFF2-40B4-BE49-F238E27FC236}">
                <a16:creationId xmlns:a16="http://schemas.microsoft.com/office/drawing/2014/main" id="{43FD88E4-C842-4CAE-A1EF-224DE9BA5CE2}"/>
              </a:ext>
            </a:extLst>
          </p:cNvPr>
          <p:cNvCxnSpPr>
            <a:cxnSpLocks/>
            <a:stCxn id="314" idx="5"/>
          </p:cNvCxnSpPr>
          <p:nvPr/>
        </p:nvCxnSpPr>
        <p:spPr>
          <a:xfrm flipV="1">
            <a:off x="2172182" y="1287207"/>
            <a:ext cx="2391380" cy="4573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34" name="RegistryEvent">
            <a:extLst>
              <a:ext uri="{FF2B5EF4-FFF2-40B4-BE49-F238E27FC236}">
                <a16:creationId xmlns:a16="http://schemas.microsoft.com/office/drawing/2014/main" id="{DC951455-D992-4D04-9E6E-7A723BFE17B7}"/>
              </a:ext>
            </a:extLst>
          </p:cNvPr>
          <p:cNvSpPr/>
          <p:nvPr/>
        </p:nvSpPr>
        <p:spPr>
          <a:xfrm>
            <a:off x="6035971" y="3636839"/>
            <a:ext cx="130477" cy="198438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36" name="Straight Arrow Connector 535">
            <a:extLst>
              <a:ext uri="{FF2B5EF4-FFF2-40B4-BE49-F238E27FC236}">
                <a16:creationId xmlns:a16="http://schemas.microsoft.com/office/drawing/2014/main" id="{764AA728-9226-43B7-A75F-3E0CEE18D57E}"/>
              </a:ext>
            </a:extLst>
          </p:cNvPr>
          <p:cNvCxnSpPr>
            <a:cxnSpLocks/>
            <a:stCxn id="534" idx="5"/>
            <a:endCxn id="480" idx="0"/>
          </p:cNvCxnSpPr>
          <p:nvPr/>
        </p:nvCxnSpPr>
        <p:spPr>
          <a:xfrm>
            <a:off x="6136106" y="3747147"/>
            <a:ext cx="1253209" cy="100641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1" name="CI-&gt;Tasks">
            <a:extLst>
              <a:ext uri="{FF2B5EF4-FFF2-40B4-BE49-F238E27FC236}">
                <a16:creationId xmlns:a16="http://schemas.microsoft.com/office/drawing/2014/main" id="{A6E6F663-0DE2-4DEE-86F2-985D91CB7866}"/>
              </a:ext>
            </a:extLst>
          </p:cNvPr>
          <p:cNvCxnSpPr>
            <a:cxnSpLocks/>
            <a:endCxn id="100" idx="0"/>
          </p:cNvCxnSpPr>
          <p:nvPr/>
        </p:nvCxnSpPr>
        <p:spPr>
          <a:xfrm flipH="1">
            <a:off x="4833173" y="2256892"/>
            <a:ext cx="324202" cy="1460754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542" name="NoCI--&gt;CD">
            <a:extLst>
              <a:ext uri="{FF2B5EF4-FFF2-40B4-BE49-F238E27FC236}">
                <a16:creationId xmlns:a16="http://schemas.microsoft.com/office/drawing/2014/main" id="{BE97079A-0DB2-4405-B183-67F51565FCC3}"/>
              </a:ext>
            </a:extLst>
          </p:cNvPr>
          <p:cNvSpPr/>
          <p:nvPr/>
        </p:nvSpPr>
        <p:spPr bwMode="auto">
          <a:xfrm>
            <a:off x="5991196" y="1535137"/>
            <a:ext cx="582362" cy="310382"/>
          </a:xfrm>
          <a:prstGeom prst="mathMultiply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0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44" name="CD--&gt;Staging">
            <a:extLst>
              <a:ext uri="{FF2B5EF4-FFF2-40B4-BE49-F238E27FC236}">
                <a16:creationId xmlns:a16="http://schemas.microsoft.com/office/drawing/2014/main" id="{6F6CB983-11A9-49EE-B1AC-19D1E8270F17}"/>
              </a:ext>
            </a:extLst>
          </p:cNvPr>
          <p:cNvCxnSpPr>
            <a:cxnSpLocks/>
            <a:stCxn id="457" idx="3"/>
            <a:endCxn id="153" idx="1"/>
          </p:cNvCxnSpPr>
          <p:nvPr/>
        </p:nvCxnSpPr>
        <p:spPr>
          <a:xfrm>
            <a:off x="8135205" y="1738567"/>
            <a:ext cx="1013389" cy="1893353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545" name="Test-Fail">
            <a:extLst>
              <a:ext uri="{FF2B5EF4-FFF2-40B4-BE49-F238E27FC236}">
                <a16:creationId xmlns:a16="http://schemas.microsoft.com/office/drawing/2014/main" id="{63713B13-28EE-4F81-AA91-9AD2756A4EC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V="1">
            <a:off x="8220528" y="2896338"/>
            <a:ext cx="269823" cy="269823"/>
          </a:xfrm>
          <a:prstGeom prst="rect">
            <a:avLst/>
          </a:prstGeom>
        </p:spPr>
      </p:pic>
      <p:pic>
        <p:nvPicPr>
          <p:cNvPr id="546" name="Test-Pass">
            <a:extLst>
              <a:ext uri="{FF2B5EF4-FFF2-40B4-BE49-F238E27FC236}">
                <a16:creationId xmlns:a16="http://schemas.microsoft.com/office/drawing/2014/main" id="{263E6CE3-A891-43A3-BE98-F6A9895EC03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202893" y="3196591"/>
            <a:ext cx="269823" cy="269823"/>
          </a:xfrm>
          <a:prstGeom prst="rect">
            <a:avLst/>
          </a:prstGeom>
        </p:spPr>
      </p:pic>
      <p:pic>
        <p:nvPicPr>
          <p:cNvPr id="138" name="Quarantine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71" y="3910744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2" name="UnitTesting">
            <a:extLst>
              <a:ext uri="{FF2B5EF4-FFF2-40B4-BE49-F238E27FC236}">
                <a16:creationId xmlns:a16="http://schemas.microsoft.com/office/drawing/2014/main" id="{3C1F4111-1971-43EB-AB88-6454F52743C7}"/>
              </a:ext>
            </a:extLst>
          </p:cNvPr>
          <p:cNvGrpSpPr/>
          <p:nvPr/>
        </p:nvGrpSpPr>
        <p:grpSpPr>
          <a:xfrm>
            <a:off x="5707652" y="2643762"/>
            <a:ext cx="447558" cy="574969"/>
            <a:chOff x="5707652" y="2643762"/>
            <a:chExt cx="447558" cy="574969"/>
          </a:xfrm>
        </p:grpSpPr>
        <p:pic>
          <p:nvPicPr>
            <p:cNvPr id="301" name="Unit-test">
              <a:extLst>
                <a:ext uri="{FF2B5EF4-FFF2-40B4-BE49-F238E27FC236}">
                  <a16:creationId xmlns:a16="http://schemas.microsoft.com/office/drawing/2014/main" id="{A509AF9F-E6CF-4D5F-8653-817FDFCF8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rcRect/>
            <a:stretch/>
          </p:blipFill>
          <p:spPr>
            <a:xfrm>
              <a:off x="5784976" y="2643762"/>
              <a:ext cx="326624" cy="326624"/>
            </a:xfrm>
            <a:prstGeom prst="rect">
              <a:avLst/>
            </a:prstGeom>
          </p:spPr>
        </p:pic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B9F4F5C3-850A-467E-9466-BDF831E3832F}"/>
                </a:ext>
              </a:extLst>
            </p:cNvPr>
            <p:cNvSpPr/>
            <p:nvPr/>
          </p:nvSpPr>
          <p:spPr>
            <a:xfrm>
              <a:off x="5707652" y="2910954"/>
              <a:ext cx="4475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Unit</a:t>
              </a:r>
              <a:b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Testing</a:t>
              </a:r>
              <a:endParaRPr lang="en-US" sz="1050" dirty="0"/>
            </a:p>
          </p:txBody>
        </p:sp>
      </p:grpSp>
      <p:grpSp>
        <p:nvGrpSpPr>
          <p:cNvPr id="553" name="FunctionalTesting">
            <a:extLst>
              <a:ext uri="{FF2B5EF4-FFF2-40B4-BE49-F238E27FC236}">
                <a16:creationId xmlns:a16="http://schemas.microsoft.com/office/drawing/2014/main" id="{8F7131B3-9339-4948-84E9-6CCBA09003F1}"/>
              </a:ext>
            </a:extLst>
          </p:cNvPr>
          <p:cNvGrpSpPr/>
          <p:nvPr/>
        </p:nvGrpSpPr>
        <p:grpSpPr>
          <a:xfrm>
            <a:off x="8409774" y="2996667"/>
            <a:ext cx="567784" cy="576498"/>
            <a:chOff x="8409774" y="3180466"/>
            <a:chExt cx="567784" cy="576498"/>
          </a:xfrm>
        </p:grpSpPr>
        <p:pic>
          <p:nvPicPr>
            <p:cNvPr id="322" name="FunctionalTests">
              <a:extLst>
                <a:ext uri="{FF2B5EF4-FFF2-40B4-BE49-F238E27FC236}">
                  <a16:creationId xmlns:a16="http://schemas.microsoft.com/office/drawing/2014/main" id="{962E9804-A5AB-4A76-832B-6206438D1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rcRect/>
            <a:stretch/>
          </p:blipFill>
          <p:spPr>
            <a:xfrm>
              <a:off x="8518629" y="3180466"/>
              <a:ext cx="326624" cy="326624"/>
            </a:xfrm>
            <a:prstGeom prst="rect">
              <a:avLst/>
            </a:prstGeom>
          </p:spPr>
        </p:pic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205E906C-53AE-4D4C-91B6-D37819BA8572}"/>
                </a:ext>
              </a:extLst>
            </p:cNvPr>
            <p:cNvSpPr/>
            <p:nvPr/>
          </p:nvSpPr>
          <p:spPr>
            <a:xfrm>
              <a:off x="8409774" y="3449187"/>
              <a:ext cx="5677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Functional</a:t>
              </a:r>
              <a:b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Testing</a:t>
              </a:r>
              <a:endParaRPr lang="en-US" sz="1050" dirty="0"/>
            </a:p>
          </p:txBody>
        </p:sp>
      </p:grpSp>
      <p:sp>
        <p:nvSpPr>
          <p:cNvPr id="559" name="CNAB-Label">
            <a:extLst>
              <a:ext uri="{FF2B5EF4-FFF2-40B4-BE49-F238E27FC236}">
                <a16:creationId xmlns:a16="http://schemas.microsoft.com/office/drawing/2014/main" id="{E40EDD21-F1EE-46CA-8096-8E267BC7C444}"/>
              </a:ext>
            </a:extLst>
          </p:cNvPr>
          <p:cNvSpPr/>
          <p:nvPr/>
        </p:nvSpPr>
        <p:spPr bwMode="auto">
          <a:xfrm>
            <a:off x="7141368" y="3183069"/>
            <a:ext cx="947923" cy="398715"/>
          </a:xfrm>
          <a:prstGeom prst="wedgeRectCallout">
            <a:avLst>
              <a:gd name="adj1" fmla="val -106086"/>
              <a:gd name="adj2" fmla="val 117864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/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ＭＳ Ｐゴシック" pitchFamily="-72" charset="-128"/>
              </a:rPr>
              <a:t>Helm Chart, </a:t>
            </a:r>
          </a:p>
          <a:p>
            <a:pPr defTabSz="914201"/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ＭＳ Ｐゴシック" pitchFamily="-72" charset="-128"/>
              </a:rPr>
              <a:t>CNAB</a:t>
            </a:r>
          </a:p>
        </p:txBody>
      </p:sp>
      <p:grpSp>
        <p:nvGrpSpPr>
          <p:cNvPr id="560" name="StagingDeployedImage">
            <a:extLst>
              <a:ext uri="{FF2B5EF4-FFF2-40B4-BE49-F238E27FC236}">
                <a16:creationId xmlns:a16="http://schemas.microsoft.com/office/drawing/2014/main" id="{7C7B16D6-F039-4F72-A719-C59D7E400814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69B3D34-757A-47AE-83CD-EFC7E43ACC8F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800801A2-11DB-4CB4-9B65-FAED6F70354D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332CFAC-35F1-47AD-B0E4-3829913D3207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269CE159-5546-40F3-A4BF-59617036575A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92D5AD9B-5804-4BF5-A438-CFCDE5AEFE98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84F3FB4-A971-4491-BC9C-1CA7CEDB14DE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30542979-8D95-4592-A5C9-DF8ADAFF92BD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586715C1-DADD-4F6C-875F-877F9F64A9F4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1656158F-EDF3-4727-B1F4-A4FB26C4245E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1" name="StagingDeployedImage">
            <a:extLst>
              <a:ext uri="{FF2B5EF4-FFF2-40B4-BE49-F238E27FC236}">
                <a16:creationId xmlns:a16="http://schemas.microsoft.com/office/drawing/2014/main" id="{D1942CB0-EF74-4466-A555-7B894E06BAA3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EB96C4E0-40E3-4C14-9F37-7C1FF711ACEC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6DC083E7-16F3-49BF-A629-D44CCE0CD3F4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14FEF3B0-230C-4B83-A5E1-8AB75740F990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CE34F49C-637D-4F3F-962C-CDCEDF9E8F92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35172D01-9CE0-4902-AD9F-412E565974C5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A1050E66-C668-4A52-ABA9-BA044FBBE692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DDAC20B6-4F74-4AB0-823E-AD2F120F943E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06E15B96-F43E-49F2-9C31-D2EC923577EC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985394B4-B83B-4C18-B5E5-8E1B94C7105D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1" name="StagingDeployedImage">
            <a:extLst>
              <a:ext uri="{FF2B5EF4-FFF2-40B4-BE49-F238E27FC236}">
                <a16:creationId xmlns:a16="http://schemas.microsoft.com/office/drawing/2014/main" id="{5FC009DD-E8BF-4B8A-9D7B-E1CB14943239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7137B8A7-D131-4956-8296-556442B2312E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5FD1F0EE-07C3-4291-AC97-8EDCA3BF3B0E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1235920-F90F-4FD4-8BB7-DAE60347078A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9AE9DB1-144F-4A2F-8D6C-36D60DF291DE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DCE38EC4-8F0E-4FF7-9C06-BB44B6A08BE5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1B54D6BE-9214-4696-BE51-C0595AF8E958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C8BF7128-E030-4099-AC9B-D0598E8A4F57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BEF94BBA-9239-4080-80CD-657EA8626986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AA9AFC60-D2CC-475B-B49D-7EEF5ADFF058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2" name="StagingDeployedImage">
            <a:extLst>
              <a:ext uri="{FF2B5EF4-FFF2-40B4-BE49-F238E27FC236}">
                <a16:creationId xmlns:a16="http://schemas.microsoft.com/office/drawing/2014/main" id="{981D4AF8-BB68-458D-A242-BE75616C39DD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0B0F45EC-36D7-4FB0-BFC8-4BD2BD57D411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32DE53C2-639C-418C-98F4-5B62301390C1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A91843B5-531B-4FD0-9801-B83D9333EED3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89ECC0D9-1A80-4C15-81E8-9AD16953C7CE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F0265407-F1F5-4D1D-BAF1-74D834C00C86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29F05780-4569-44BB-BCDB-D8689FBD8102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E64919DE-451C-4D0E-A105-7E6B64818FF9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0DE9D23F-06FE-4606-83F8-47DD8C27BAD4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C2F32F70-3BEA-4EAF-AE8B-9D32811E57FF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2" name="CD-Label">
            <a:extLst>
              <a:ext uri="{FF2B5EF4-FFF2-40B4-BE49-F238E27FC236}">
                <a16:creationId xmlns:a16="http://schemas.microsoft.com/office/drawing/2014/main" id="{5DFD66FA-5FB1-4FEF-8733-D9A0E724E3D2}"/>
              </a:ext>
            </a:extLst>
          </p:cNvPr>
          <p:cNvSpPr/>
          <p:nvPr/>
        </p:nvSpPr>
        <p:spPr bwMode="auto">
          <a:xfrm>
            <a:off x="6315507" y="512619"/>
            <a:ext cx="1845791" cy="552835"/>
          </a:xfrm>
          <a:prstGeom prst="wedgeRectCallout">
            <a:avLst>
              <a:gd name="adj1" fmla="val -20713"/>
              <a:gd name="adj2" fmla="val 224777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/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ＭＳ Ｐゴシック" pitchFamily="-72" charset="-128"/>
              </a:rPr>
              <a:t>Deployments triggered on artifact availability</a:t>
            </a:r>
          </a:p>
        </p:txBody>
      </p:sp>
      <p:cxnSp>
        <p:nvCxnSpPr>
          <p:cNvPr id="634" name="Straight Arrow Connector 633">
            <a:extLst>
              <a:ext uri="{FF2B5EF4-FFF2-40B4-BE49-F238E27FC236}">
                <a16:creationId xmlns:a16="http://schemas.microsoft.com/office/drawing/2014/main" id="{406A11ED-0762-4BBC-BBEA-11DF4127B2C1}"/>
              </a:ext>
            </a:extLst>
          </p:cNvPr>
          <p:cNvCxnSpPr>
            <a:cxnSpLocks/>
            <a:stCxn id="425" idx="3"/>
          </p:cNvCxnSpPr>
          <p:nvPr/>
        </p:nvCxnSpPr>
        <p:spPr>
          <a:xfrm flipV="1">
            <a:off x="2744919" y="4362960"/>
            <a:ext cx="1938270" cy="1453874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659" name="helm-chart" descr="https://ngeor.files.wordpress.com/2017/11/helm-small.png">
            <a:extLst>
              <a:ext uri="{FF2B5EF4-FFF2-40B4-BE49-F238E27FC236}">
                <a16:creationId xmlns:a16="http://schemas.microsoft.com/office/drawing/2014/main" id="{8E229768-B372-410C-8CCA-63E41AB7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32" y="5666269"/>
            <a:ext cx="464404" cy="48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0" name="Code">
            <a:extLst>
              <a:ext uri="{FF2B5EF4-FFF2-40B4-BE49-F238E27FC236}">
                <a16:creationId xmlns:a16="http://schemas.microsoft.com/office/drawing/2014/main" id="{83690229-4B96-4739-8419-5C53A258F489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899183" y="5237222"/>
            <a:ext cx="439103" cy="439103"/>
          </a:xfrm>
          <a:prstGeom prst="rect">
            <a:avLst/>
          </a:prstGeom>
        </p:spPr>
      </p:pic>
      <p:grpSp>
        <p:nvGrpSpPr>
          <p:cNvPr id="9" name="Dev">
            <a:extLst>
              <a:ext uri="{FF2B5EF4-FFF2-40B4-BE49-F238E27FC236}">
                <a16:creationId xmlns:a16="http://schemas.microsoft.com/office/drawing/2014/main" id="{F86DEED7-1BAB-499F-BB1B-8CA74479A245}"/>
              </a:ext>
            </a:extLst>
          </p:cNvPr>
          <p:cNvGrpSpPr/>
          <p:nvPr/>
        </p:nvGrpSpPr>
        <p:grpSpPr>
          <a:xfrm>
            <a:off x="9148593" y="5090597"/>
            <a:ext cx="2932979" cy="1424558"/>
            <a:chOff x="6059162" y="5235529"/>
            <a:chExt cx="2932979" cy="1424558"/>
          </a:xfrm>
        </p:grpSpPr>
        <p:sp>
          <p:nvSpPr>
            <p:cNvPr id="164" name="Environment">
              <a:extLst>
                <a:ext uri="{FF2B5EF4-FFF2-40B4-BE49-F238E27FC236}">
                  <a16:creationId xmlns:a16="http://schemas.microsoft.com/office/drawing/2014/main" id="{80CC54DE-1629-42DA-82E0-0476136B4F0C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Dev</a:t>
              </a:r>
            </a:p>
          </p:txBody>
        </p:sp>
        <p:pic>
          <p:nvPicPr>
            <p:cNvPr id="165" name="AKS">
              <a:extLst>
                <a:ext uri="{FF2B5EF4-FFF2-40B4-BE49-F238E27FC236}">
                  <a16:creationId xmlns:a16="http://schemas.microsoft.com/office/drawing/2014/main" id="{337CF627-D5BE-4BBA-A407-C1E2E920F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66" name="ACI" descr="Image result for azure container instances logo">
              <a:extLst>
                <a:ext uri="{FF2B5EF4-FFF2-40B4-BE49-F238E27FC236}">
                  <a16:creationId xmlns:a16="http://schemas.microsoft.com/office/drawing/2014/main" id="{68A9F3DB-7154-4539-A27F-E9D01BD49F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AppService">
              <a:extLst>
                <a:ext uri="{FF2B5EF4-FFF2-40B4-BE49-F238E27FC236}">
                  <a16:creationId xmlns:a16="http://schemas.microsoft.com/office/drawing/2014/main" id="{7BE29DD8-60D2-4316-A797-6B309DA4C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68" name="Functions">
              <a:extLst>
                <a:ext uri="{FF2B5EF4-FFF2-40B4-BE49-F238E27FC236}">
                  <a16:creationId xmlns:a16="http://schemas.microsoft.com/office/drawing/2014/main" id="{426CFF85-919E-4857-BB0E-BF57E71A0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IoT">
              <a:extLst>
                <a:ext uri="{FF2B5EF4-FFF2-40B4-BE49-F238E27FC236}">
                  <a16:creationId xmlns:a16="http://schemas.microsoft.com/office/drawing/2014/main" id="{4C13C8D2-9A2D-4E82-9113-F24084FD6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Batch">
              <a:extLst>
                <a:ext uri="{FF2B5EF4-FFF2-40B4-BE49-F238E27FC236}">
                  <a16:creationId xmlns:a16="http://schemas.microsoft.com/office/drawing/2014/main" id="{0DAEA8D9-1297-41A8-BADA-15DAAC037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1" name="SecurityCenter" descr="Image result for azure security center logo">
            <a:extLst>
              <a:ext uri="{FF2B5EF4-FFF2-40B4-BE49-F238E27FC236}">
                <a16:creationId xmlns:a16="http://schemas.microsoft.com/office/drawing/2014/main" id="{5E426D84-944F-4DCE-9CC5-8501CDCCF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5132726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helm-chart" descr="https://ngeor.files.wordpress.com/2017/11/helm-small.png">
            <a:extLst>
              <a:ext uri="{FF2B5EF4-FFF2-40B4-BE49-F238E27FC236}">
                <a16:creationId xmlns:a16="http://schemas.microsoft.com/office/drawing/2014/main" id="{379BD2A7-392A-4A37-BEEB-6467CE79D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360" y="4978338"/>
            <a:ext cx="464404" cy="48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Code">
            <a:extLst>
              <a:ext uri="{FF2B5EF4-FFF2-40B4-BE49-F238E27FC236}">
                <a16:creationId xmlns:a16="http://schemas.microsoft.com/office/drawing/2014/main" id="{20E3C5D5-E00A-4CD0-A15E-6A5F352E31C0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74971" y="5052314"/>
            <a:ext cx="439103" cy="439103"/>
          </a:xfrm>
          <a:prstGeom prst="rect">
            <a:avLst/>
          </a:prstGeom>
        </p:spPr>
      </p:pic>
      <p:grpSp>
        <p:nvGrpSpPr>
          <p:cNvPr id="422" name="InnerLoop">
            <a:extLst>
              <a:ext uri="{FF2B5EF4-FFF2-40B4-BE49-F238E27FC236}">
                <a16:creationId xmlns:a16="http://schemas.microsoft.com/office/drawing/2014/main" id="{C1076CBC-4A3E-48F3-BF42-5701321D3E20}"/>
              </a:ext>
            </a:extLst>
          </p:cNvPr>
          <p:cNvGrpSpPr/>
          <p:nvPr/>
        </p:nvGrpSpPr>
        <p:grpSpPr>
          <a:xfrm>
            <a:off x="176438" y="4913935"/>
            <a:ext cx="2568481" cy="1778341"/>
            <a:chOff x="173917" y="4914564"/>
            <a:chExt cx="2569574" cy="1779099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367125B4-DE00-4BDD-9235-6D40BFD8F166}"/>
                </a:ext>
              </a:extLst>
            </p:cNvPr>
            <p:cNvGrpSpPr/>
            <p:nvPr/>
          </p:nvGrpSpPr>
          <p:grpSpPr>
            <a:xfrm>
              <a:off x="173917" y="4942033"/>
              <a:ext cx="2569574" cy="1751630"/>
              <a:chOff x="252964" y="4780912"/>
              <a:chExt cx="2621099" cy="1786754"/>
            </a:xfrm>
          </p:grpSpPr>
          <p:sp>
            <p:nvSpPr>
              <p:cNvPr id="425" name="Rounded Rectangle 11">
                <a:extLst>
                  <a:ext uri="{FF2B5EF4-FFF2-40B4-BE49-F238E27FC236}">
                    <a16:creationId xmlns:a16="http://schemas.microsoft.com/office/drawing/2014/main" id="{25434529-B527-4861-94C8-9B7CE6287403}"/>
                  </a:ext>
                </a:extLst>
              </p:cNvPr>
              <p:cNvSpPr/>
              <p:nvPr/>
            </p:nvSpPr>
            <p:spPr>
              <a:xfrm>
                <a:off x="300269" y="4780912"/>
                <a:ext cx="2573794" cy="1786754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74B7D0F-DAF7-4038-BF10-EB1E893528B7}"/>
                  </a:ext>
                </a:extLst>
              </p:cNvPr>
              <p:cNvGrpSpPr/>
              <p:nvPr/>
            </p:nvGrpSpPr>
            <p:grpSpPr>
              <a:xfrm>
                <a:off x="1756065" y="5902498"/>
                <a:ext cx="658373" cy="378242"/>
                <a:chOff x="2195243" y="5902498"/>
                <a:chExt cx="658373" cy="378242"/>
              </a:xfrm>
            </p:grpSpPr>
            <p:sp>
              <p:nvSpPr>
                <p:cNvPr id="438" name="Rectangle 30">
                  <a:extLst>
                    <a:ext uri="{FF2B5EF4-FFF2-40B4-BE49-F238E27FC236}">
                      <a16:creationId xmlns:a16="http://schemas.microsoft.com/office/drawing/2014/main" id="{405596C5-7195-4E1C-9925-912A0213F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989" y="5902498"/>
                  <a:ext cx="509916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9" name="Oval 31">
                  <a:extLst>
                    <a:ext uri="{FF2B5EF4-FFF2-40B4-BE49-F238E27FC236}">
                      <a16:creationId xmlns:a16="http://schemas.microsoft.com/office/drawing/2014/main" id="{0874789B-55C0-4204-9BCB-41E5B0625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4429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0" name="Rectangle 32">
                  <a:extLst>
                    <a:ext uri="{FF2B5EF4-FFF2-40B4-BE49-F238E27FC236}">
                      <a16:creationId xmlns:a16="http://schemas.microsoft.com/office/drawing/2014/main" id="{77A4B491-A5F2-4644-979C-935CE6D5B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062" y="5929607"/>
                  <a:ext cx="475061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1" name="Freeform 33">
                  <a:extLst>
                    <a:ext uri="{FF2B5EF4-FFF2-40B4-BE49-F238E27FC236}">
                      <a16:creationId xmlns:a16="http://schemas.microsoft.com/office/drawing/2014/main" id="{CF6CA24C-F594-46C8-8ABF-826691FD5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5243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7 w 449"/>
                    <a:gd name="T5" fmla="*/ 18 h 18"/>
                    <a:gd name="T6" fmla="*/ 433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8" y="18"/>
                        <a:pt x="17" y="18"/>
                      </a:cubicBezTo>
                      <a:cubicBezTo>
                        <a:pt x="433" y="18"/>
                        <a:pt x="433" y="18"/>
                        <a:pt x="433" y="18"/>
                      </a:cubicBezTo>
                      <a:cubicBezTo>
                        <a:pt x="442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2" name="Freeform 38">
                  <a:extLst>
                    <a:ext uri="{FF2B5EF4-FFF2-40B4-BE49-F238E27FC236}">
                      <a16:creationId xmlns:a16="http://schemas.microsoft.com/office/drawing/2014/main" id="{3DC52C5F-5424-46B9-88AE-42975EC03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0519" y="6016100"/>
                  <a:ext cx="171693" cy="153621"/>
                </a:xfrm>
                <a:custGeom>
                  <a:avLst/>
                  <a:gdLst>
                    <a:gd name="T0" fmla="*/ 99 w 117"/>
                    <a:gd name="T1" fmla="*/ 40 h 105"/>
                    <a:gd name="T2" fmla="*/ 114 w 117"/>
                    <a:gd name="T3" fmla="*/ 14 h 105"/>
                    <a:gd name="T4" fmla="*/ 89 w 117"/>
                    <a:gd name="T5" fmla="*/ 1 h 105"/>
                    <a:gd name="T6" fmla="*/ 63 w 117"/>
                    <a:gd name="T7" fmla="*/ 7 h 105"/>
                    <a:gd name="T8" fmla="*/ 40 w 117"/>
                    <a:gd name="T9" fmla="*/ 1 h 105"/>
                    <a:gd name="T10" fmla="*/ 12 w 117"/>
                    <a:gd name="T11" fmla="*/ 18 h 105"/>
                    <a:gd name="T12" fmla="*/ 20 w 117"/>
                    <a:gd name="T13" fmla="*/ 87 h 105"/>
                    <a:gd name="T14" fmla="*/ 42 w 117"/>
                    <a:gd name="T15" fmla="*/ 105 h 105"/>
                    <a:gd name="T16" fmla="*/ 64 w 117"/>
                    <a:gd name="T17" fmla="*/ 99 h 105"/>
                    <a:gd name="T18" fmla="*/ 87 w 117"/>
                    <a:gd name="T19" fmla="*/ 104 h 105"/>
                    <a:gd name="T20" fmla="*/ 108 w 117"/>
                    <a:gd name="T21" fmla="*/ 88 h 105"/>
                    <a:gd name="T22" fmla="*/ 117 w 117"/>
                    <a:gd name="T23" fmla="*/ 68 h 105"/>
                    <a:gd name="T24" fmla="*/ 99 w 117"/>
                    <a:gd name="T25" fmla="*/ 4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05">
                      <a:moveTo>
                        <a:pt x="99" y="40"/>
                      </a:moveTo>
                      <a:cubicBezTo>
                        <a:pt x="99" y="23"/>
                        <a:pt x="113" y="15"/>
                        <a:pt x="114" y="14"/>
                      </a:cubicBezTo>
                      <a:cubicBezTo>
                        <a:pt x="106" y="3"/>
                        <a:pt x="93" y="1"/>
                        <a:pt x="89" y="1"/>
                      </a:cubicBezTo>
                      <a:cubicBezTo>
                        <a:pt x="78" y="0"/>
                        <a:pt x="68" y="7"/>
                        <a:pt x="63" y="7"/>
                      </a:cubicBezTo>
                      <a:cubicBezTo>
                        <a:pt x="57" y="7"/>
                        <a:pt x="49" y="1"/>
                        <a:pt x="40" y="1"/>
                      </a:cubicBezTo>
                      <a:cubicBezTo>
                        <a:pt x="28" y="1"/>
                        <a:pt x="18" y="8"/>
                        <a:pt x="12" y="18"/>
                      </a:cubicBezTo>
                      <a:cubicBezTo>
                        <a:pt x="0" y="39"/>
                        <a:pt x="9" y="70"/>
                        <a:pt x="20" y="87"/>
                      </a:cubicBezTo>
                      <a:cubicBezTo>
                        <a:pt x="26" y="96"/>
                        <a:pt x="33" y="105"/>
                        <a:pt x="42" y="105"/>
                      </a:cubicBezTo>
                      <a:cubicBezTo>
                        <a:pt x="51" y="104"/>
                        <a:pt x="54" y="99"/>
                        <a:pt x="64" y="99"/>
                      </a:cubicBezTo>
                      <a:cubicBezTo>
                        <a:pt x="75" y="99"/>
                        <a:pt x="78" y="105"/>
                        <a:pt x="87" y="104"/>
                      </a:cubicBezTo>
                      <a:cubicBezTo>
                        <a:pt x="96" y="104"/>
                        <a:pt x="102" y="96"/>
                        <a:pt x="108" y="88"/>
                      </a:cubicBezTo>
                      <a:cubicBezTo>
                        <a:pt x="115" y="78"/>
                        <a:pt x="117" y="69"/>
                        <a:pt x="117" y="68"/>
                      </a:cubicBezTo>
                      <a:cubicBezTo>
                        <a:pt x="117" y="68"/>
                        <a:pt x="99" y="61"/>
                        <a:pt x="99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3" name="Freeform 39">
                  <a:extLst>
                    <a:ext uri="{FF2B5EF4-FFF2-40B4-BE49-F238E27FC236}">
                      <a16:creationId xmlns:a16="http://schemas.microsoft.com/office/drawing/2014/main" id="{1A48F4D9-8A57-47AC-9092-31C55729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0884" y="5968335"/>
                  <a:ext cx="42600" cy="47765"/>
                </a:xfrm>
                <a:custGeom>
                  <a:avLst/>
                  <a:gdLst>
                    <a:gd name="T0" fmla="*/ 21 w 29"/>
                    <a:gd name="T1" fmla="*/ 22 h 32"/>
                    <a:gd name="T2" fmla="*/ 28 w 29"/>
                    <a:gd name="T3" fmla="*/ 0 h 32"/>
                    <a:gd name="T4" fmla="*/ 8 w 29"/>
                    <a:gd name="T5" fmla="*/ 10 h 32"/>
                    <a:gd name="T6" fmla="*/ 1 w 29"/>
                    <a:gd name="T7" fmla="*/ 31 h 32"/>
                    <a:gd name="T8" fmla="*/ 21 w 29"/>
                    <a:gd name="T9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1" y="22"/>
                      </a:moveTo>
                      <a:cubicBezTo>
                        <a:pt x="26" y="16"/>
                        <a:pt x="29" y="8"/>
                        <a:pt x="28" y="0"/>
                      </a:cubicBezTo>
                      <a:cubicBezTo>
                        <a:pt x="21" y="0"/>
                        <a:pt x="13" y="4"/>
                        <a:pt x="8" y="10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8" y="32"/>
                        <a:pt x="16" y="27"/>
                        <a:pt x="21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909608E9-7886-4794-A75E-824B855BD18B}"/>
                  </a:ext>
                </a:extLst>
              </p:cNvPr>
              <p:cNvGrpSpPr/>
              <p:nvPr/>
            </p:nvGrpSpPr>
            <p:grpSpPr>
              <a:xfrm>
                <a:off x="606413" y="5902498"/>
                <a:ext cx="658373" cy="378242"/>
                <a:chOff x="1392286" y="5902498"/>
                <a:chExt cx="658373" cy="378242"/>
              </a:xfrm>
            </p:grpSpPr>
            <p:sp>
              <p:nvSpPr>
                <p:cNvPr id="430" name="Rectangle 34">
                  <a:extLst>
                    <a:ext uri="{FF2B5EF4-FFF2-40B4-BE49-F238E27FC236}">
                      <a16:creationId xmlns:a16="http://schemas.microsoft.com/office/drawing/2014/main" id="{42769254-4BE7-4ED4-B906-0ACFE0542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9742" y="5902498"/>
                  <a:ext cx="511207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1" name="Oval 35">
                  <a:extLst>
                    <a:ext uri="{FF2B5EF4-FFF2-40B4-BE49-F238E27FC236}">
                      <a16:creationId xmlns:a16="http://schemas.microsoft.com/office/drawing/2014/main" id="{D3691325-86B2-4D07-BFF0-B243DEE6A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1472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2" name="Rectangle 36">
                  <a:extLst>
                    <a:ext uri="{FF2B5EF4-FFF2-40B4-BE49-F238E27FC236}">
                      <a16:creationId xmlns:a16="http://schemas.microsoft.com/office/drawing/2014/main" id="{CD45FF50-3410-456F-BA14-F3DB27E4B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7815" y="5929607"/>
                  <a:ext cx="476352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3" name="Freeform 37">
                  <a:extLst>
                    <a:ext uri="{FF2B5EF4-FFF2-40B4-BE49-F238E27FC236}">
                      <a16:creationId xmlns:a16="http://schemas.microsoft.com/office/drawing/2014/main" id="{69B2D367-825F-4F17-ACA8-3F9D646CD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2286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4" name="Freeform 40">
                  <a:extLst>
                    <a:ext uri="{FF2B5EF4-FFF2-40B4-BE49-F238E27FC236}">
                      <a16:creationId xmlns:a16="http://schemas.microsoft.com/office/drawing/2014/main" id="{29D0DEC2-E5DA-4772-BAE8-14E9512FB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5988990"/>
                  <a:ext cx="98110" cy="86493"/>
                </a:xfrm>
                <a:custGeom>
                  <a:avLst/>
                  <a:gdLst>
                    <a:gd name="T0" fmla="*/ 0 w 76"/>
                    <a:gd name="T1" fmla="*/ 67 h 67"/>
                    <a:gd name="T2" fmla="*/ 76 w 76"/>
                    <a:gd name="T3" fmla="*/ 67 h 67"/>
                    <a:gd name="T4" fmla="*/ 76 w 76"/>
                    <a:gd name="T5" fmla="*/ 0 h 67"/>
                    <a:gd name="T6" fmla="*/ 0 w 76"/>
                    <a:gd name="T7" fmla="*/ 11 h 67"/>
                    <a:gd name="T8" fmla="*/ 0 w 7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7">
                      <a:moveTo>
                        <a:pt x="0" y="67"/>
                      </a:moveTo>
                      <a:lnTo>
                        <a:pt x="76" y="67"/>
                      </a:lnTo>
                      <a:lnTo>
                        <a:pt x="76" y="0"/>
                      </a:lnTo>
                      <a:lnTo>
                        <a:pt x="0" y="11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5" name="Freeform 41">
                  <a:extLst>
                    <a:ext uri="{FF2B5EF4-FFF2-40B4-BE49-F238E27FC236}">
                      <a16:creationId xmlns:a16="http://schemas.microsoft.com/office/drawing/2014/main" id="{D50F5727-7F87-4E0D-AFEB-5FC978683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03191"/>
                  <a:ext cx="73582" cy="72292"/>
                </a:xfrm>
                <a:custGeom>
                  <a:avLst/>
                  <a:gdLst>
                    <a:gd name="T0" fmla="*/ 57 w 57"/>
                    <a:gd name="T1" fmla="*/ 56 h 56"/>
                    <a:gd name="T2" fmla="*/ 57 w 57"/>
                    <a:gd name="T3" fmla="*/ 0 h 56"/>
                    <a:gd name="T4" fmla="*/ 0 w 57"/>
                    <a:gd name="T5" fmla="*/ 8 h 56"/>
                    <a:gd name="T6" fmla="*/ 0 w 57"/>
                    <a:gd name="T7" fmla="*/ 56 h 56"/>
                    <a:gd name="T8" fmla="*/ 57 w 57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6">
                      <a:moveTo>
                        <a:pt x="57" y="56"/>
                      </a:moveTo>
                      <a:lnTo>
                        <a:pt x="57" y="0"/>
                      </a:lnTo>
                      <a:lnTo>
                        <a:pt x="0" y="8"/>
                      </a:lnTo>
                      <a:lnTo>
                        <a:pt x="0" y="56"/>
                      </a:lnTo>
                      <a:lnTo>
                        <a:pt x="57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6" name="Freeform 42">
                  <a:extLst>
                    <a:ext uri="{FF2B5EF4-FFF2-40B4-BE49-F238E27FC236}">
                      <a16:creationId xmlns:a16="http://schemas.microsoft.com/office/drawing/2014/main" id="{CCB18705-0B60-4350-BF2B-9A638B56D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78064"/>
                  <a:ext cx="73582" cy="73583"/>
                </a:xfrm>
                <a:custGeom>
                  <a:avLst/>
                  <a:gdLst>
                    <a:gd name="T0" fmla="*/ 57 w 57"/>
                    <a:gd name="T1" fmla="*/ 0 h 57"/>
                    <a:gd name="T2" fmla="*/ 0 w 57"/>
                    <a:gd name="T3" fmla="*/ 0 h 57"/>
                    <a:gd name="T4" fmla="*/ 0 w 57"/>
                    <a:gd name="T5" fmla="*/ 49 h 57"/>
                    <a:gd name="T6" fmla="*/ 57 w 57"/>
                    <a:gd name="T7" fmla="*/ 57 h 57"/>
                    <a:gd name="T8" fmla="*/ 57 w 57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7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57" y="57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7" name="Freeform 43">
                  <a:extLst>
                    <a:ext uri="{FF2B5EF4-FFF2-40B4-BE49-F238E27FC236}">
                      <a16:creationId xmlns:a16="http://schemas.microsoft.com/office/drawing/2014/main" id="{6976B09C-DFBF-432B-8FE8-DB81A450F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6078064"/>
                  <a:ext cx="98110" cy="8778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7 h 68"/>
                    <a:gd name="T4" fmla="*/ 76 w 76"/>
                    <a:gd name="T5" fmla="*/ 68 h 68"/>
                    <a:gd name="T6" fmla="*/ 76 w 76"/>
                    <a:gd name="T7" fmla="*/ 0 h 68"/>
                    <a:gd name="T8" fmla="*/ 0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lnTo>
                        <a:pt x="0" y="57"/>
                      </a:lnTo>
                      <a:lnTo>
                        <a:pt x="76" y="68"/>
                      </a:lnTo>
                      <a:lnTo>
                        <a:pt x="7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D42FAE1D-3332-421F-8B41-F6AFC62DCD9C}"/>
                  </a:ext>
                </a:extLst>
              </p:cNvPr>
              <p:cNvSpPr txBox="1"/>
              <p:nvPr/>
            </p:nvSpPr>
            <p:spPr>
              <a:xfrm>
                <a:off x="252964" y="4876684"/>
                <a:ext cx="967141" cy="390626"/>
              </a:xfrm>
              <a:prstGeom prst="rect">
                <a:avLst/>
              </a:prstGeom>
            </p:spPr>
            <p:txBody>
              <a:bodyPr vert="horz" wrap="square" lIns="89555" tIns="89555" rIns="89555" bIns="89555" rtlCol="0" anchor="t">
                <a:noAutofit/>
              </a:bodyPr>
              <a:lstStyle/>
              <a:p>
                <a:pPr marL="228473" indent="-228473" algn="ctr" defTabSz="878201">
                  <a:defRPr/>
                </a:pPr>
                <a:endParaRPr lang="en-US" sz="1961" b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29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B7B88471-6367-4628-B743-08F6C8081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1362028" y="6201582"/>
                <a:ext cx="293484" cy="27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3DEBE045-E0A2-47BC-9311-13E72C7BB96B}"/>
                </a:ext>
              </a:extLst>
            </p:cNvPr>
            <p:cNvSpPr/>
            <p:nvPr/>
          </p:nvSpPr>
          <p:spPr>
            <a:xfrm>
              <a:off x="207764" y="4914564"/>
              <a:ext cx="1097365" cy="292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5848">
                <a:defRPr/>
              </a:pPr>
              <a:r>
                <a:rPr lang="en-US" sz="1271" i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Inner-Loop</a:t>
              </a:r>
            </a:p>
          </p:txBody>
        </p:sp>
      </p:grpSp>
      <p:grpSp>
        <p:nvGrpSpPr>
          <p:cNvPr id="450" name="RunCodeValidate">
            <a:extLst>
              <a:ext uri="{FF2B5EF4-FFF2-40B4-BE49-F238E27FC236}">
                <a16:creationId xmlns:a16="http://schemas.microsoft.com/office/drawing/2014/main" id="{B7CAE449-32B1-49F3-9A20-8329361474CA}"/>
              </a:ext>
            </a:extLst>
          </p:cNvPr>
          <p:cNvGrpSpPr/>
          <p:nvPr/>
        </p:nvGrpSpPr>
        <p:grpSpPr>
          <a:xfrm>
            <a:off x="808993" y="5267568"/>
            <a:ext cx="1293633" cy="878656"/>
            <a:chOff x="1883426" y="5104140"/>
            <a:chExt cx="1320136" cy="896657"/>
          </a:xfrm>
        </p:grpSpPr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E90922A-247A-42B4-A972-AE4D108E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F74ED06-23BA-4839-AC54-44835D9FD686}"/>
                </a:ext>
              </a:extLst>
            </p:cNvPr>
            <p:cNvSpPr/>
            <p:nvPr/>
          </p:nvSpPr>
          <p:spPr>
            <a:xfrm>
              <a:off x="1883426" y="5483572"/>
              <a:ext cx="24047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AF5D07FE-1A7B-4FE0-8709-31D9067ED4E0}"/>
                </a:ext>
              </a:extLst>
            </p:cNvPr>
            <p:cNvSpPr/>
            <p:nvPr/>
          </p:nvSpPr>
          <p:spPr>
            <a:xfrm>
              <a:off x="2379447" y="5104140"/>
              <a:ext cx="183214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6DB2DA2-15C1-4FB2-AF4D-715EB7CFB0CA}"/>
                </a:ext>
              </a:extLst>
            </p:cNvPr>
            <p:cNvSpPr/>
            <p:nvPr/>
          </p:nvSpPr>
          <p:spPr>
            <a:xfrm>
              <a:off x="2817502" y="5483572"/>
              <a:ext cx="38606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C4839E7-E838-483D-8079-6FA4EB5640E1}"/>
                </a:ext>
              </a:extLst>
            </p:cNvPr>
            <p:cNvSpPr/>
            <p:nvPr/>
          </p:nvSpPr>
          <p:spPr>
            <a:xfrm>
              <a:off x="2308916" y="5862142"/>
              <a:ext cx="302632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58926AB-1BC5-4FF9-8C81-A1D5E48DFEDC}"/>
              </a:ext>
            </a:extLst>
          </p:cNvPr>
          <p:cNvGrpSpPr/>
          <p:nvPr/>
        </p:nvGrpSpPr>
        <p:grpSpPr>
          <a:xfrm>
            <a:off x="517824" y="1225875"/>
            <a:ext cx="1453914" cy="1031016"/>
            <a:chOff x="608671" y="1461030"/>
            <a:chExt cx="1483698" cy="1478514"/>
          </a:xfrm>
        </p:grpSpPr>
        <p:sp>
          <p:nvSpPr>
            <p:cNvPr id="103" name="Rounded Rectangle 11">
              <a:extLst>
                <a:ext uri="{FF2B5EF4-FFF2-40B4-BE49-F238E27FC236}">
                  <a16:creationId xmlns:a16="http://schemas.microsoft.com/office/drawing/2014/main" id="{418DBFFB-0F01-405A-A0DA-56DA5E34E995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C65179E-710B-483F-B1DB-9AF0E2AA1956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6" name="Repos">
              <a:extLst>
                <a:ext uri="{FF2B5EF4-FFF2-40B4-BE49-F238E27FC236}">
                  <a16:creationId xmlns:a16="http://schemas.microsoft.com/office/drawing/2014/main" id="{973CB316-FE7A-49E7-8C62-B72AC082E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  <p:sp>
        <p:nvSpPr>
          <p:cNvPr id="314" name="SCCevent">
            <a:extLst>
              <a:ext uri="{FF2B5EF4-FFF2-40B4-BE49-F238E27FC236}">
                <a16:creationId xmlns:a16="http://schemas.microsoft.com/office/drawing/2014/main" id="{FDF6340C-3163-4B3E-9BDD-72D418F6BAC5}"/>
              </a:ext>
            </a:extLst>
          </p:cNvPr>
          <p:cNvSpPr/>
          <p:nvPr/>
        </p:nvSpPr>
        <p:spPr>
          <a:xfrm>
            <a:off x="2022996" y="1127439"/>
            <a:ext cx="194391" cy="295642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78" name="CI">
            <a:extLst>
              <a:ext uri="{FF2B5EF4-FFF2-40B4-BE49-F238E27FC236}">
                <a16:creationId xmlns:a16="http://schemas.microsoft.com/office/drawing/2014/main" id="{D2F3631C-FD41-49A0-8C1C-55D61AA12159}"/>
              </a:ext>
            </a:extLst>
          </p:cNvPr>
          <p:cNvGrpSpPr/>
          <p:nvPr/>
        </p:nvGrpSpPr>
        <p:grpSpPr>
          <a:xfrm>
            <a:off x="4555354" y="1231508"/>
            <a:ext cx="1453914" cy="1025383"/>
            <a:chOff x="4555354" y="1147552"/>
            <a:chExt cx="1453914" cy="1109340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4555354" y="1147552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4602483" y="1397398"/>
              <a:ext cx="1359657" cy="674676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CI</a:t>
              </a:r>
            </a:p>
            <a:p>
              <a:pPr algn="ctr" defTabSz="87820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Build, Unit &amp; Integration Testing</a:t>
              </a:r>
            </a:p>
          </p:txBody>
        </p:sp>
        <p:pic>
          <p:nvPicPr>
            <p:cNvPr id="402" name="DevOpsPipelines">
              <a:extLst>
                <a:ext uri="{FF2B5EF4-FFF2-40B4-BE49-F238E27FC236}">
                  <a16:creationId xmlns:a16="http://schemas.microsoft.com/office/drawing/2014/main" id="{1CEDE86E-90F2-4270-A64F-25C4CE07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639632" y="1186062"/>
              <a:ext cx="298769" cy="298769"/>
            </a:xfrm>
            <a:prstGeom prst="rect">
              <a:avLst/>
            </a:prstGeom>
          </p:spPr>
        </p:pic>
      </p:grpSp>
      <p:sp>
        <p:nvSpPr>
          <p:cNvPr id="15" name="StagingACRLabel">
            <a:extLst>
              <a:ext uri="{FF2B5EF4-FFF2-40B4-BE49-F238E27FC236}">
                <a16:creationId xmlns:a16="http://schemas.microsoft.com/office/drawing/2014/main" id="{52EFB8F2-09E6-476B-A509-C6A692BE0EDB}"/>
              </a:ext>
            </a:extLst>
          </p:cNvPr>
          <p:cNvSpPr/>
          <p:nvPr/>
        </p:nvSpPr>
        <p:spPr>
          <a:xfrm>
            <a:off x="5160978" y="3378260"/>
            <a:ext cx="1415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Staging/Prod Registry</a:t>
            </a:r>
            <a:endParaRPr lang="en-US" dirty="0"/>
          </a:p>
        </p:txBody>
      </p:sp>
      <p:sp>
        <p:nvSpPr>
          <p:cNvPr id="407" name="Freeform: Shape 406">
            <a:extLst>
              <a:ext uri="{FF2B5EF4-FFF2-40B4-BE49-F238E27FC236}">
                <a16:creationId xmlns:a16="http://schemas.microsoft.com/office/drawing/2014/main" id="{F35E34C7-DDE5-43C4-B29E-3B87A2E95A5B}"/>
              </a:ext>
            </a:extLst>
          </p:cNvPr>
          <p:cNvSpPr/>
          <p:nvPr/>
        </p:nvSpPr>
        <p:spPr>
          <a:xfrm>
            <a:off x="171450" y="3262066"/>
            <a:ext cx="11953875" cy="3467243"/>
          </a:xfrm>
          <a:custGeom>
            <a:avLst/>
            <a:gdLst>
              <a:gd name="connsiteX0" fmla="*/ 3978940 w 11953875"/>
              <a:gd name="connsiteY0" fmla="*/ 0 h 3467243"/>
              <a:gd name="connsiteX1" fmla="*/ 7337363 w 11953875"/>
              <a:gd name="connsiteY1" fmla="*/ 0 h 3467243"/>
              <a:gd name="connsiteX2" fmla="*/ 7337363 w 11953875"/>
              <a:gd name="connsiteY2" fmla="*/ 1525816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3978940 w 11953875"/>
              <a:gd name="connsiteY7" fmla="*/ 1525816 h 3467243"/>
              <a:gd name="connsiteX0" fmla="*/ 3978940 w 11953875"/>
              <a:gd name="connsiteY0" fmla="*/ 0 h 3467243"/>
              <a:gd name="connsiteX1" fmla="*/ 6905563 w 11953875"/>
              <a:gd name="connsiteY1" fmla="*/ 0 h 3467243"/>
              <a:gd name="connsiteX2" fmla="*/ 7337363 w 11953875"/>
              <a:gd name="connsiteY2" fmla="*/ 1525816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3978940 w 11953875"/>
              <a:gd name="connsiteY7" fmla="*/ 1525816 h 3467243"/>
              <a:gd name="connsiteX8" fmla="*/ 3978940 w 11953875"/>
              <a:gd name="connsiteY8" fmla="*/ 0 h 3467243"/>
              <a:gd name="connsiteX0" fmla="*/ 3978940 w 11953875"/>
              <a:gd name="connsiteY0" fmla="*/ 0 h 3467243"/>
              <a:gd name="connsiteX1" fmla="*/ 6905563 w 11953875"/>
              <a:gd name="connsiteY1" fmla="*/ 0 h 3467243"/>
              <a:gd name="connsiteX2" fmla="*/ 6927788 w 11953875"/>
              <a:gd name="connsiteY2" fmla="*/ 1528197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3978940 w 11953875"/>
              <a:gd name="connsiteY7" fmla="*/ 1525816 h 3467243"/>
              <a:gd name="connsiteX8" fmla="*/ 3978940 w 11953875"/>
              <a:gd name="connsiteY8" fmla="*/ 0 h 3467243"/>
              <a:gd name="connsiteX0" fmla="*/ 3978940 w 11953875"/>
              <a:gd name="connsiteY0" fmla="*/ 0 h 3467243"/>
              <a:gd name="connsiteX1" fmla="*/ 6905563 w 11953875"/>
              <a:gd name="connsiteY1" fmla="*/ 0 h 3467243"/>
              <a:gd name="connsiteX2" fmla="*/ 6927788 w 11953875"/>
              <a:gd name="connsiteY2" fmla="*/ 1528197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4242465 w 11953875"/>
              <a:gd name="connsiteY7" fmla="*/ 1525816 h 3467243"/>
              <a:gd name="connsiteX8" fmla="*/ 3978940 w 11953875"/>
              <a:gd name="connsiteY8" fmla="*/ 0 h 3467243"/>
              <a:gd name="connsiteX0" fmla="*/ 4242465 w 11953875"/>
              <a:gd name="connsiteY0" fmla="*/ 12700 h 3467243"/>
              <a:gd name="connsiteX1" fmla="*/ 6905563 w 11953875"/>
              <a:gd name="connsiteY1" fmla="*/ 0 h 3467243"/>
              <a:gd name="connsiteX2" fmla="*/ 6927788 w 11953875"/>
              <a:gd name="connsiteY2" fmla="*/ 1528197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4242465 w 11953875"/>
              <a:gd name="connsiteY7" fmla="*/ 1525816 h 3467243"/>
              <a:gd name="connsiteX8" fmla="*/ 4242465 w 11953875"/>
              <a:gd name="connsiteY8" fmla="*/ 12700 h 3467243"/>
              <a:gd name="connsiteX0" fmla="*/ 4239290 w 11953875"/>
              <a:gd name="connsiteY0" fmla="*/ 0 h 3467243"/>
              <a:gd name="connsiteX1" fmla="*/ 6905563 w 11953875"/>
              <a:gd name="connsiteY1" fmla="*/ 0 h 3467243"/>
              <a:gd name="connsiteX2" fmla="*/ 6927788 w 11953875"/>
              <a:gd name="connsiteY2" fmla="*/ 1528197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4242465 w 11953875"/>
              <a:gd name="connsiteY7" fmla="*/ 1525816 h 3467243"/>
              <a:gd name="connsiteX8" fmla="*/ 4239290 w 11953875"/>
              <a:gd name="connsiteY8" fmla="*/ 0 h 3467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53875" h="3467243">
                <a:moveTo>
                  <a:pt x="4239290" y="0"/>
                </a:moveTo>
                <a:lnTo>
                  <a:pt x="6905563" y="0"/>
                </a:lnTo>
                <a:lnTo>
                  <a:pt x="6927788" y="1528197"/>
                </a:lnTo>
                <a:lnTo>
                  <a:pt x="11953875" y="1525816"/>
                </a:lnTo>
                <a:lnTo>
                  <a:pt x="11953875" y="3467243"/>
                </a:lnTo>
                <a:lnTo>
                  <a:pt x="0" y="3467243"/>
                </a:lnTo>
                <a:lnTo>
                  <a:pt x="0" y="1525816"/>
                </a:lnTo>
                <a:lnTo>
                  <a:pt x="4242465" y="1525816"/>
                </a:lnTo>
                <a:cubicBezTo>
                  <a:pt x="4241407" y="1017211"/>
                  <a:pt x="4240348" y="508605"/>
                  <a:pt x="4239290" y="0"/>
                </a:cubicBezTo>
                <a:close/>
              </a:path>
            </a:pathLst>
          </a:custGeom>
          <a:noFill/>
          <a:ln w="57150">
            <a:solidFill>
              <a:srgbClr val="0F78D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076693586">
                  <a:custGeom>
                    <a:avLst/>
                    <a:gdLst>
                      <a:gd name="connsiteX0" fmla="*/ 3978940 w 11953875"/>
                      <a:gd name="connsiteY0" fmla="*/ 0 h 3467243"/>
                      <a:gd name="connsiteX1" fmla="*/ 4572261 w 11953875"/>
                      <a:gd name="connsiteY1" fmla="*/ 0 h 3467243"/>
                      <a:gd name="connsiteX2" fmla="*/ 5131999 w 11953875"/>
                      <a:gd name="connsiteY2" fmla="*/ 0 h 3467243"/>
                      <a:gd name="connsiteX3" fmla="*/ 5725320 w 11953875"/>
                      <a:gd name="connsiteY3" fmla="*/ 0 h 3467243"/>
                      <a:gd name="connsiteX4" fmla="*/ 6285057 w 11953875"/>
                      <a:gd name="connsiteY4" fmla="*/ 0 h 3467243"/>
                      <a:gd name="connsiteX5" fmla="*/ 6844794 w 11953875"/>
                      <a:gd name="connsiteY5" fmla="*/ 0 h 3467243"/>
                      <a:gd name="connsiteX6" fmla="*/ 7337363 w 11953875"/>
                      <a:gd name="connsiteY6" fmla="*/ 0 h 3467243"/>
                      <a:gd name="connsiteX7" fmla="*/ 7337363 w 11953875"/>
                      <a:gd name="connsiteY7" fmla="*/ 493347 h 3467243"/>
                      <a:gd name="connsiteX8" fmla="*/ 7337363 w 11953875"/>
                      <a:gd name="connsiteY8" fmla="*/ 1001953 h 3467243"/>
                      <a:gd name="connsiteX9" fmla="*/ 7337363 w 11953875"/>
                      <a:gd name="connsiteY9" fmla="*/ 1525816 h 3467243"/>
                      <a:gd name="connsiteX10" fmla="*/ 7868262 w 11953875"/>
                      <a:gd name="connsiteY10" fmla="*/ 1525816 h 3467243"/>
                      <a:gd name="connsiteX11" fmla="*/ 8352996 w 11953875"/>
                      <a:gd name="connsiteY11" fmla="*/ 1525816 h 3467243"/>
                      <a:gd name="connsiteX12" fmla="*/ 9022390 w 11953875"/>
                      <a:gd name="connsiteY12" fmla="*/ 1525816 h 3467243"/>
                      <a:gd name="connsiteX13" fmla="*/ 9599454 w 11953875"/>
                      <a:gd name="connsiteY13" fmla="*/ 1525816 h 3467243"/>
                      <a:gd name="connsiteX14" fmla="*/ 10084188 w 11953875"/>
                      <a:gd name="connsiteY14" fmla="*/ 1525816 h 3467243"/>
                      <a:gd name="connsiteX15" fmla="*/ 10707417 w 11953875"/>
                      <a:gd name="connsiteY15" fmla="*/ 1525816 h 3467243"/>
                      <a:gd name="connsiteX16" fmla="*/ 11238316 w 11953875"/>
                      <a:gd name="connsiteY16" fmla="*/ 1525816 h 3467243"/>
                      <a:gd name="connsiteX17" fmla="*/ 11953875 w 11953875"/>
                      <a:gd name="connsiteY17" fmla="*/ 1525816 h 3467243"/>
                      <a:gd name="connsiteX18" fmla="*/ 11953875 w 11953875"/>
                      <a:gd name="connsiteY18" fmla="*/ 1952930 h 3467243"/>
                      <a:gd name="connsiteX19" fmla="*/ 11953875 w 11953875"/>
                      <a:gd name="connsiteY19" fmla="*/ 2418872 h 3467243"/>
                      <a:gd name="connsiteX20" fmla="*/ 11953875 w 11953875"/>
                      <a:gd name="connsiteY20" fmla="*/ 2865401 h 3467243"/>
                      <a:gd name="connsiteX21" fmla="*/ 11953875 w 11953875"/>
                      <a:gd name="connsiteY21" fmla="*/ 3467243 h 3467243"/>
                      <a:gd name="connsiteX22" fmla="*/ 11117104 w 11953875"/>
                      <a:gd name="connsiteY22" fmla="*/ 3467243 h 3467243"/>
                      <a:gd name="connsiteX23" fmla="*/ 10519410 w 11953875"/>
                      <a:gd name="connsiteY23" fmla="*/ 3467243 h 3467243"/>
                      <a:gd name="connsiteX24" fmla="*/ 10280333 w 11953875"/>
                      <a:gd name="connsiteY24" fmla="*/ 3467243 h 3467243"/>
                      <a:gd name="connsiteX25" fmla="*/ 9443561 w 11953875"/>
                      <a:gd name="connsiteY25" fmla="*/ 3467243 h 3467243"/>
                      <a:gd name="connsiteX26" fmla="*/ 9084945 w 11953875"/>
                      <a:gd name="connsiteY26" fmla="*/ 3467243 h 3467243"/>
                      <a:gd name="connsiteX27" fmla="*/ 8845868 w 11953875"/>
                      <a:gd name="connsiteY27" fmla="*/ 3467243 h 3467243"/>
                      <a:gd name="connsiteX28" fmla="*/ 8606790 w 11953875"/>
                      <a:gd name="connsiteY28" fmla="*/ 3467243 h 3467243"/>
                      <a:gd name="connsiteX29" fmla="*/ 7770019 w 11953875"/>
                      <a:gd name="connsiteY29" fmla="*/ 3467243 h 3467243"/>
                      <a:gd name="connsiteX30" fmla="*/ 7291864 w 11953875"/>
                      <a:gd name="connsiteY30" fmla="*/ 3467243 h 3467243"/>
                      <a:gd name="connsiteX31" fmla="*/ 6574631 w 11953875"/>
                      <a:gd name="connsiteY31" fmla="*/ 3467243 h 3467243"/>
                      <a:gd name="connsiteX32" fmla="*/ 6335554 w 11953875"/>
                      <a:gd name="connsiteY32" fmla="*/ 3467243 h 3467243"/>
                      <a:gd name="connsiteX33" fmla="*/ 5498783 w 11953875"/>
                      <a:gd name="connsiteY33" fmla="*/ 3467243 h 3467243"/>
                      <a:gd name="connsiteX34" fmla="*/ 4901089 w 11953875"/>
                      <a:gd name="connsiteY34" fmla="*/ 3467243 h 3467243"/>
                      <a:gd name="connsiteX35" fmla="*/ 4662011 w 11953875"/>
                      <a:gd name="connsiteY35" fmla="*/ 3467243 h 3467243"/>
                      <a:gd name="connsiteX36" fmla="*/ 3944779 w 11953875"/>
                      <a:gd name="connsiteY36" fmla="*/ 3467243 h 3467243"/>
                      <a:gd name="connsiteX37" fmla="*/ 3466624 w 11953875"/>
                      <a:gd name="connsiteY37" fmla="*/ 3467243 h 3467243"/>
                      <a:gd name="connsiteX38" fmla="*/ 2749391 w 11953875"/>
                      <a:gd name="connsiteY38" fmla="*/ 3467243 h 3467243"/>
                      <a:gd name="connsiteX39" fmla="*/ 2510314 w 11953875"/>
                      <a:gd name="connsiteY39" fmla="*/ 3467243 h 3467243"/>
                      <a:gd name="connsiteX40" fmla="*/ 2271236 w 11953875"/>
                      <a:gd name="connsiteY40" fmla="*/ 3467243 h 3467243"/>
                      <a:gd name="connsiteX41" fmla="*/ 1554004 w 11953875"/>
                      <a:gd name="connsiteY41" fmla="*/ 3467243 h 3467243"/>
                      <a:gd name="connsiteX42" fmla="*/ 1195387 w 11953875"/>
                      <a:gd name="connsiteY42" fmla="*/ 3467243 h 3467243"/>
                      <a:gd name="connsiteX43" fmla="*/ 0 w 11953875"/>
                      <a:gd name="connsiteY43" fmla="*/ 3467243 h 3467243"/>
                      <a:gd name="connsiteX44" fmla="*/ 0 w 11953875"/>
                      <a:gd name="connsiteY44" fmla="*/ 2962472 h 3467243"/>
                      <a:gd name="connsiteX45" fmla="*/ 0 w 11953875"/>
                      <a:gd name="connsiteY45" fmla="*/ 2477115 h 3467243"/>
                      <a:gd name="connsiteX46" fmla="*/ 0 w 11953875"/>
                      <a:gd name="connsiteY46" fmla="*/ 2050001 h 3467243"/>
                      <a:gd name="connsiteX47" fmla="*/ 0 w 11953875"/>
                      <a:gd name="connsiteY47" fmla="*/ 1525816 h 3467243"/>
                      <a:gd name="connsiteX48" fmla="*/ 449052 w 11953875"/>
                      <a:gd name="connsiteY48" fmla="*/ 1525816 h 3467243"/>
                      <a:gd name="connsiteX49" fmla="*/ 898104 w 11953875"/>
                      <a:gd name="connsiteY49" fmla="*/ 1525816 h 3467243"/>
                      <a:gd name="connsiteX50" fmla="*/ 1506313 w 11953875"/>
                      <a:gd name="connsiteY50" fmla="*/ 1525816 h 3467243"/>
                      <a:gd name="connsiteX51" fmla="*/ 2034944 w 11953875"/>
                      <a:gd name="connsiteY51" fmla="*/ 1525816 h 3467243"/>
                      <a:gd name="connsiteX52" fmla="*/ 2682942 w 11953875"/>
                      <a:gd name="connsiteY52" fmla="*/ 1525816 h 3467243"/>
                      <a:gd name="connsiteX53" fmla="*/ 3131994 w 11953875"/>
                      <a:gd name="connsiteY53" fmla="*/ 1525816 h 3467243"/>
                      <a:gd name="connsiteX54" fmla="*/ 3978940 w 11953875"/>
                      <a:gd name="connsiteY54" fmla="*/ 1525816 h 3467243"/>
                      <a:gd name="connsiteX55" fmla="*/ 3978940 w 11953875"/>
                      <a:gd name="connsiteY55" fmla="*/ 1001953 h 3467243"/>
                      <a:gd name="connsiteX56" fmla="*/ 3978940 w 11953875"/>
                      <a:gd name="connsiteY56" fmla="*/ 462831 h 3467243"/>
                      <a:gd name="connsiteX57" fmla="*/ 3978940 w 11953875"/>
                      <a:gd name="connsiteY57" fmla="*/ 0 h 34672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11953875" h="3467243" extrusionOk="0">
                        <a:moveTo>
                          <a:pt x="3978940" y="0"/>
                        </a:moveTo>
                        <a:cubicBezTo>
                          <a:pt x="4236683" y="-60162"/>
                          <a:pt x="4331392" y="48387"/>
                          <a:pt x="4572261" y="0"/>
                        </a:cubicBezTo>
                        <a:cubicBezTo>
                          <a:pt x="4813130" y="-48387"/>
                          <a:pt x="4890342" y="42987"/>
                          <a:pt x="5131999" y="0"/>
                        </a:cubicBezTo>
                        <a:cubicBezTo>
                          <a:pt x="5373656" y="-42987"/>
                          <a:pt x="5533207" y="69042"/>
                          <a:pt x="5725320" y="0"/>
                        </a:cubicBezTo>
                        <a:cubicBezTo>
                          <a:pt x="5917433" y="-69042"/>
                          <a:pt x="6032016" y="8489"/>
                          <a:pt x="6285057" y="0"/>
                        </a:cubicBezTo>
                        <a:cubicBezTo>
                          <a:pt x="6538098" y="-8489"/>
                          <a:pt x="6573098" y="43197"/>
                          <a:pt x="6844794" y="0"/>
                        </a:cubicBezTo>
                        <a:cubicBezTo>
                          <a:pt x="7116490" y="-43197"/>
                          <a:pt x="7174135" y="35914"/>
                          <a:pt x="7337363" y="0"/>
                        </a:cubicBezTo>
                        <a:cubicBezTo>
                          <a:pt x="7353327" y="126172"/>
                          <a:pt x="7319285" y="303807"/>
                          <a:pt x="7337363" y="493347"/>
                        </a:cubicBezTo>
                        <a:cubicBezTo>
                          <a:pt x="7355441" y="682887"/>
                          <a:pt x="7283453" y="756606"/>
                          <a:pt x="7337363" y="1001953"/>
                        </a:cubicBezTo>
                        <a:cubicBezTo>
                          <a:pt x="7391273" y="1247300"/>
                          <a:pt x="7290723" y="1351129"/>
                          <a:pt x="7337363" y="1525816"/>
                        </a:cubicBezTo>
                        <a:cubicBezTo>
                          <a:pt x="7600096" y="1478935"/>
                          <a:pt x="7724792" y="1564437"/>
                          <a:pt x="7868262" y="1525816"/>
                        </a:cubicBezTo>
                        <a:cubicBezTo>
                          <a:pt x="8011732" y="1487195"/>
                          <a:pt x="8188503" y="1526773"/>
                          <a:pt x="8352996" y="1525816"/>
                        </a:cubicBezTo>
                        <a:cubicBezTo>
                          <a:pt x="8517489" y="1524859"/>
                          <a:pt x="8766421" y="1580649"/>
                          <a:pt x="9022390" y="1525816"/>
                        </a:cubicBezTo>
                        <a:cubicBezTo>
                          <a:pt x="9278359" y="1470983"/>
                          <a:pt x="9456866" y="1571807"/>
                          <a:pt x="9599454" y="1525816"/>
                        </a:cubicBezTo>
                        <a:cubicBezTo>
                          <a:pt x="9742042" y="1479825"/>
                          <a:pt x="9848471" y="1580421"/>
                          <a:pt x="10084188" y="1525816"/>
                        </a:cubicBezTo>
                        <a:cubicBezTo>
                          <a:pt x="10319905" y="1471211"/>
                          <a:pt x="10564699" y="1547903"/>
                          <a:pt x="10707417" y="1525816"/>
                        </a:cubicBezTo>
                        <a:cubicBezTo>
                          <a:pt x="10850135" y="1503729"/>
                          <a:pt x="11021505" y="1547698"/>
                          <a:pt x="11238316" y="1525816"/>
                        </a:cubicBezTo>
                        <a:cubicBezTo>
                          <a:pt x="11455127" y="1503934"/>
                          <a:pt x="11757253" y="1570177"/>
                          <a:pt x="11953875" y="1525816"/>
                        </a:cubicBezTo>
                        <a:cubicBezTo>
                          <a:pt x="12001209" y="1651778"/>
                          <a:pt x="11941347" y="1754606"/>
                          <a:pt x="11953875" y="1952930"/>
                        </a:cubicBezTo>
                        <a:cubicBezTo>
                          <a:pt x="11966403" y="2151254"/>
                          <a:pt x="11931929" y="2301229"/>
                          <a:pt x="11953875" y="2418872"/>
                        </a:cubicBezTo>
                        <a:cubicBezTo>
                          <a:pt x="11975821" y="2536515"/>
                          <a:pt x="11905374" y="2708902"/>
                          <a:pt x="11953875" y="2865401"/>
                        </a:cubicBezTo>
                        <a:cubicBezTo>
                          <a:pt x="12002376" y="3021900"/>
                          <a:pt x="11937935" y="3288011"/>
                          <a:pt x="11953875" y="3467243"/>
                        </a:cubicBezTo>
                        <a:cubicBezTo>
                          <a:pt x="11749004" y="3481755"/>
                          <a:pt x="11319485" y="3408833"/>
                          <a:pt x="11117104" y="3467243"/>
                        </a:cubicBezTo>
                        <a:cubicBezTo>
                          <a:pt x="10914723" y="3525653"/>
                          <a:pt x="10720636" y="3453440"/>
                          <a:pt x="10519410" y="3467243"/>
                        </a:cubicBezTo>
                        <a:cubicBezTo>
                          <a:pt x="10318184" y="3481046"/>
                          <a:pt x="10384495" y="3453036"/>
                          <a:pt x="10280333" y="3467243"/>
                        </a:cubicBezTo>
                        <a:cubicBezTo>
                          <a:pt x="10176171" y="3481450"/>
                          <a:pt x="9693218" y="3461173"/>
                          <a:pt x="9443561" y="3467243"/>
                        </a:cubicBezTo>
                        <a:cubicBezTo>
                          <a:pt x="9193904" y="3473313"/>
                          <a:pt x="9261991" y="3440063"/>
                          <a:pt x="9084945" y="3467243"/>
                        </a:cubicBezTo>
                        <a:cubicBezTo>
                          <a:pt x="8907899" y="3494423"/>
                          <a:pt x="8926687" y="3455003"/>
                          <a:pt x="8845868" y="3467243"/>
                        </a:cubicBezTo>
                        <a:cubicBezTo>
                          <a:pt x="8765049" y="3479483"/>
                          <a:pt x="8720816" y="3453879"/>
                          <a:pt x="8606790" y="3467243"/>
                        </a:cubicBezTo>
                        <a:cubicBezTo>
                          <a:pt x="8492764" y="3480607"/>
                          <a:pt x="8019138" y="3467194"/>
                          <a:pt x="7770019" y="3467243"/>
                        </a:cubicBezTo>
                        <a:cubicBezTo>
                          <a:pt x="7520900" y="3467292"/>
                          <a:pt x="7519780" y="3432299"/>
                          <a:pt x="7291864" y="3467243"/>
                        </a:cubicBezTo>
                        <a:cubicBezTo>
                          <a:pt x="7063949" y="3502187"/>
                          <a:pt x="6770811" y="3417207"/>
                          <a:pt x="6574631" y="3467243"/>
                        </a:cubicBezTo>
                        <a:cubicBezTo>
                          <a:pt x="6378451" y="3517279"/>
                          <a:pt x="6406037" y="3454905"/>
                          <a:pt x="6335554" y="3467243"/>
                        </a:cubicBezTo>
                        <a:cubicBezTo>
                          <a:pt x="6265071" y="3479581"/>
                          <a:pt x="5743816" y="3462730"/>
                          <a:pt x="5498783" y="3467243"/>
                        </a:cubicBezTo>
                        <a:cubicBezTo>
                          <a:pt x="5253750" y="3471756"/>
                          <a:pt x="5172022" y="3445884"/>
                          <a:pt x="4901089" y="3467243"/>
                        </a:cubicBezTo>
                        <a:cubicBezTo>
                          <a:pt x="4630156" y="3488602"/>
                          <a:pt x="4759554" y="3444958"/>
                          <a:pt x="4662011" y="3467243"/>
                        </a:cubicBezTo>
                        <a:cubicBezTo>
                          <a:pt x="4564468" y="3489528"/>
                          <a:pt x="4241292" y="3450647"/>
                          <a:pt x="3944779" y="3467243"/>
                        </a:cubicBezTo>
                        <a:cubicBezTo>
                          <a:pt x="3648266" y="3483839"/>
                          <a:pt x="3601759" y="3449206"/>
                          <a:pt x="3466624" y="3467243"/>
                        </a:cubicBezTo>
                        <a:cubicBezTo>
                          <a:pt x="3331489" y="3485280"/>
                          <a:pt x="2967857" y="3426898"/>
                          <a:pt x="2749391" y="3467243"/>
                        </a:cubicBezTo>
                        <a:cubicBezTo>
                          <a:pt x="2530925" y="3507588"/>
                          <a:pt x="2576662" y="3459100"/>
                          <a:pt x="2510314" y="3467243"/>
                        </a:cubicBezTo>
                        <a:cubicBezTo>
                          <a:pt x="2443966" y="3475386"/>
                          <a:pt x="2328454" y="3444491"/>
                          <a:pt x="2271236" y="3467243"/>
                        </a:cubicBezTo>
                        <a:cubicBezTo>
                          <a:pt x="2214018" y="3489995"/>
                          <a:pt x="1874681" y="3405289"/>
                          <a:pt x="1554004" y="3467243"/>
                        </a:cubicBezTo>
                        <a:cubicBezTo>
                          <a:pt x="1233327" y="3529197"/>
                          <a:pt x="1335445" y="3444019"/>
                          <a:pt x="1195387" y="3467243"/>
                        </a:cubicBezTo>
                        <a:cubicBezTo>
                          <a:pt x="1055329" y="3490467"/>
                          <a:pt x="545344" y="3379477"/>
                          <a:pt x="0" y="3467243"/>
                        </a:cubicBezTo>
                        <a:cubicBezTo>
                          <a:pt x="-42814" y="3260741"/>
                          <a:pt x="57728" y="3081328"/>
                          <a:pt x="0" y="2962472"/>
                        </a:cubicBezTo>
                        <a:cubicBezTo>
                          <a:pt x="-57728" y="2843616"/>
                          <a:pt x="13158" y="2637076"/>
                          <a:pt x="0" y="2477115"/>
                        </a:cubicBezTo>
                        <a:cubicBezTo>
                          <a:pt x="-13158" y="2317154"/>
                          <a:pt x="47990" y="2228595"/>
                          <a:pt x="0" y="2050001"/>
                        </a:cubicBezTo>
                        <a:cubicBezTo>
                          <a:pt x="-47990" y="1871407"/>
                          <a:pt x="59863" y="1774706"/>
                          <a:pt x="0" y="1525816"/>
                        </a:cubicBezTo>
                        <a:cubicBezTo>
                          <a:pt x="110580" y="1519113"/>
                          <a:pt x="336814" y="1574411"/>
                          <a:pt x="449052" y="1525816"/>
                        </a:cubicBezTo>
                        <a:cubicBezTo>
                          <a:pt x="561290" y="1477221"/>
                          <a:pt x="771406" y="1555430"/>
                          <a:pt x="898104" y="1525816"/>
                        </a:cubicBezTo>
                        <a:cubicBezTo>
                          <a:pt x="1024802" y="1496202"/>
                          <a:pt x="1351580" y="1555978"/>
                          <a:pt x="1506313" y="1525816"/>
                        </a:cubicBezTo>
                        <a:cubicBezTo>
                          <a:pt x="1661046" y="1495654"/>
                          <a:pt x="1888346" y="1534127"/>
                          <a:pt x="2034944" y="1525816"/>
                        </a:cubicBezTo>
                        <a:cubicBezTo>
                          <a:pt x="2181542" y="1517505"/>
                          <a:pt x="2547058" y="1552288"/>
                          <a:pt x="2682942" y="1525816"/>
                        </a:cubicBezTo>
                        <a:cubicBezTo>
                          <a:pt x="2818826" y="1499344"/>
                          <a:pt x="2975244" y="1570734"/>
                          <a:pt x="3131994" y="1525816"/>
                        </a:cubicBezTo>
                        <a:cubicBezTo>
                          <a:pt x="3288744" y="1480898"/>
                          <a:pt x="3597466" y="1556795"/>
                          <a:pt x="3978940" y="1525816"/>
                        </a:cubicBezTo>
                        <a:cubicBezTo>
                          <a:pt x="3926684" y="1385145"/>
                          <a:pt x="4007700" y="1185546"/>
                          <a:pt x="3978940" y="1001953"/>
                        </a:cubicBezTo>
                        <a:cubicBezTo>
                          <a:pt x="3950180" y="818360"/>
                          <a:pt x="4031727" y="707005"/>
                          <a:pt x="3978940" y="462831"/>
                        </a:cubicBezTo>
                        <a:cubicBezTo>
                          <a:pt x="3926153" y="218657"/>
                          <a:pt x="4019441" y="121963"/>
                          <a:pt x="397894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56" name="helm-chart" descr="https://ngeor.files.wordpress.com/2017/11/helm-small.png">
            <a:extLst>
              <a:ext uri="{FF2B5EF4-FFF2-40B4-BE49-F238E27FC236}">
                <a16:creationId xmlns:a16="http://schemas.microsoft.com/office/drawing/2014/main" id="{BB5B105E-F27B-48CC-B7D0-1807CE103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148" y="3983475"/>
            <a:ext cx="235852" cy="24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ACRTasks">
            <a:extLst>
              <a:ext uri="{FF2B5EF4-FFF2-40B4-BE49-F238E27FC236}">
                <a16:creationId xmlns:a16="http://schemas.microsoft.com/office/drawing/2014/main" id="{2E66AD0A-5D5B-429C-B8CF-236D07AE98A8}"/>
              </a:ext>
            </a:extLst>
          </p:cNvPr>
          <p:cNvGrpSpPr/>
          <p:nvPr/>
        </p:nvGrpSpPr>
        <p:grpSpPr>
          <a:xfrm>
            <a:off x="4567240" y="3717646"/>
            <a:ext cx="529889" cy="857844"/>
            <a:chOff x="4567240" y="3717646"/>
            <a:chExt cx="529889" cy="857844"/>
          </a:xfrm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4567240" y="4175380"/>
              <a:ext cx="5298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b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Tasks</a:t>
              </a:r>
            </a:p>
          </p:txBody>
        </p:sp>
        <p:pic>
          <p:nvPicPr>
            <p:cNvPr id="100" name="ACR Task">
              <a:extLst>
                <a:ext uri="{FF2B5EF4-FFF2-40B4-BE49-F238E27FC236}">
                  <a16:creationId xmlns:a16="http://schemas.microsoft.com/office/drawing/2014/main" id="{BE8D4BE8-6D3E-4E92-8C04-26435204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04868" y="3717646"/>
              <a:ext cx="456610" cy="497937"/>
            </a:xfrm>
            <a:prstGeom prst="rect">
              <a:avLst/>
            </a:prstGeom>
          </p:spPr>
        </p:pic>
      </p:grpSp>
      <p:pic>
        <p:nvPicPr>
          <p:cNvPr id="267" name="Twistlock" descr="Related image">
            <a:extLst>
              <a:ext uri="{FF2B5EF4-FFF2-40B4-BE49-F238E27FC236}">
                <a16:creationId xmlns:a16="http://schemas.microsoft.com/office/drawing/2014/main" id="{5DE0E3FE-8DA8-4C04-B896-9189A0A0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83" y="4495446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4" name="ArtifactScanning-Bubble">
            <a:extLst>
              <a:ext uri="{FF2B5EF4-FFF2-40B4-BE49-F238E27FC236}">
                <a16:creationId xmlns:a16="http://schemas.microsoft.com/office/drawing/2014/main" id="{38659134-77D9-4AF8-A535-D5325F5094B6}"/>
              </a:ext>
            </a:extLst>
          </p:cNvPr>
          <p:cNvSpPr/>
          <p:nvPr/>
        </p:nvSpPr>
        <p:spPr>
          <a:xfrm>
            <a:off x="7902322" y="3838684"/>
            <a:ext cx="1387639" cy="418568"/>
          </a:xfrm>
          <a:prstGeom prst="wedgeRectCallout">
            <a:avLst>
              <a:gd name="adj1" fmla="val -77047"/>
              <a:gd name="adj2" fmla="val -19370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Artifact </a:t>
            </a:r>
            <a:b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Security Scanning</a:t>
            </a:r>
            <a:endParaRPr lang="en-US" sz="1200" b="1" i="1" kern="0" dirty="0">
              <a:solidFill>
                <a:srgbClr val="FFC000"/>
              </a:solidFill>
              <a:latin typeface="Calibri" panose="020F0502020204030204"/>
            </a:endParaRPr>
          </a:p>
        </p:txBody>
      </p:sp>
      <p:pic>
        <p:nvPicPr>
          <p:cNvPr id="532" name="Test-Fail">
            <a:extLst>
              <a:ext uri="{FF2B5EF4-FFF2-40B4-BE49-F238E27FC236}">
                <a16:creationId xmlns:a16="http://schemas.microsoft.com/office/drawing/2014/main" id="{4329AD81-A2FE-4682-962C-EDB6F7C23C7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V="1">
            <a:off x="7571416" y="3662696"/>
            <a:ext cx="269823" cy="269823"/>
          </a:xfrm>
          <a:prstGeom prst="rect">
            <a:avLst/>
          </a:prstGeom>
        </p:spPr>
      </p:pic>
      <p:pic>
        <p:nvPicPr>
          <p:cNvPr id="533" name="Test-Pass">
            <a:extLst>
              <a:ext uri="{FF2B5EF4-FFF2-40B4-BE49-F238E27FC236}">
                <a16:creationId xmlns:a16="http://schemas.microsoft.com/office/drawing/2014/main" id="{0E5CF9D0-8B49-4ECF-8CC5-2E23B7195ED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571416" y="3962949"/>
            <a:ext cx="269823" cy="269823"/>
          </a:xfrm>
          <a:prstGeom prst="rect">
            <a:avLst/>
          </a:prstGeom>
        </p:spPr>
      </p:pic>
      <p:pic>
        <p:nvPicPr>
          <p:cNvPr id="268" name="Twistlock" descr="Related image">
            <a:extLst>
              <a:ext uri="{FF2B5EF4-FFF2-40B4-BE49-F238E27FC236}">
                <a16:creationId xmlns:a16="http://schemas.microsoft.com/office/drawing/2014/main" id="{BC0C851B-1453-491D-BF4F-26C447125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234" y="114558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Twistlock" descr="Related image">
            <a:extLst>
              <a:ext uri="{FF2B5EF4-FFF2-40B4-BE49-F238E27FC236}">
                <a16:creationId xmlns:a16="http://schemas.microsoft.com/office/drawing/2014/main" id="{FDBA72D4-0E11-4328-9AA8-E01C9593D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073" y="4846720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410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17">
        <p:fade/>
      </p:transition>
    </mc:Choice>
    <mc:Fallback xmlns=""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1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0.22474 -0.1988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36" y="-9537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75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75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C 0.07292 -0.08287 0.11889 -0.23912 0.21876 -0.24861 C 0.31876 -0.25833 0.47266 -0.12129 0.59961 -0.05741 " pathEditMode="relative" rAng="0" ptsTypes="AAA">
                                      <p:cBhvr>
                                        <p:cTn id="30" dur="3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74" y="-1245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4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xit" presetSubtype="3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750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75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5E-6 7.40741E-7 L 0.38008 0.2090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97" y="1044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022E-16 L 0.02123 -0.47824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5" y="-23912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7 3.7037E-7 L -0.00286 -0.4754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2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4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750" autoRev="1" fill="remove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1" dur="750" autoRev="1" fill="remove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2" dur="750" autoRev="1" fill="remove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750" autoRev="1" fill="remove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25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2" dur="125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750"/>
                            </p:stCondLst>
                            <p:childTnLst>
                              <p:par>
                                <p:cTn id="9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26 -0.56412 L 0.3431 -0.56273 " pathEditMode="relative" rAng="0" ptsTypes="AA">
                                      <p:cBhvr>
                                        <p:cTn id="95" dur="22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35" y="69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286 -0.47547 L 0.25833 -0.48333 " pathEditMode="relative" rAng="0" ptsTypes="AA">
                                      <p:cBhvr>
                                        <p:cTn id="97" dur="22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5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378 -0.47731 L 0.34427 -0.16319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2" y="15694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53" presetClass="exit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7" dur="75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9" dur="7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25833 -0.48333 L 0.26354 -0.16482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15463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75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6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0.12565 0.00856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417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00185 C 0.01406 -0.01898 0.04675 -0.08402 0.07136 -0.09583 C 0.1 -0.09722 0.13529 -0.07106 0.1418 -0.05625 " pathEditMode="relative" rAng="0" ptsTypes="AAA">
                                      <p:cBhvr>
                                        <p:cTn id="154" dur="2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2" y="-4699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7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2.22222E-6 C -0.00039 -0.0007 0.01615 -0.09167 0.04037 -0.09144 C 0.08178 -0.09144 0.12279 -0.03125 0.12487 -0.03056 " pathEditMode="relative" rAng="0" ptsTypes="AAA">
                                      <p:cBhvr>
                                        <p:cTn id="159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-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45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5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6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7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8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9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0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2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3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6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7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750"/>
                            </p:stCondLst>
                            <p:childTnLst>
                              <p:par>
                                <p:cTn id="1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250"/>
                            </p:stCondLst>
                            <p:childTnLst>
                              <p:par>
                                <p:cTn id="19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023 C 0.00052 0.0007 0.04661 -0.00116 0.072 0.00139 C 0.07747 0.00556 0.08333 0.02222 0.08333 0.02732 " pathEditMode="relative" rAng="0" ptsTypes="AAA">
                                      <p:cBhvr>
                                        <p:cTn id="202" dur="2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" y="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3250"/>
                            </p:stCondLst>
                            <p:childTnLst>
                              <p:par>
                                <p:cTn id="20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3750"/>
                            </p:stCondLst>
                            <p:childTnLst>
                              <p:par>
                                <p:cTn id="20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9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C -0.01406 0.01435 -0.05104 0.05208 -0.06732 0.04977 C -0.08359 0.04745 -0.11003 0.02894 -0.11302 0.00926 " pathEditMode="relative" rAng="0" ptsTypes="AAA">
                                      <p:cBhvr>
                                        <p:cTn id="234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000"/>
                            </p:stCondLst>
                            <p:childTnLst>
                              <p:par>
                                <p:cTn id="236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7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3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2500"/>
                            </p:stCondLst>
                            <p:childTnLst>
                              <p:par>
                                <p:cTn id="2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 tmFilter="0, 0; .2, .5; .8, .5; 1, 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3" dur="250" autoRev="1" fill="hold"/>
                                        <p:tgtEl>
                                          <p:spTgt spid="5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500"/>
                            </p:stCondLst>
                            <p:childTnLst>
                              <p:par>
                                <p:cTn id="2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0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000"/>
                            </p:stCondLst>
                            <p:childTnLst>
                              <p:par>
                                <p:cTn id="2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9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500"/>
                            </p:stCondLst>
                            <p:childTnLst>
                              <p:par>
                                <p:cTn id="27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7" dur="1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5364 -0.13217 " pathEditMode="relative" rAng="0" ptsTypes="AA">
                                      <p:cBhvr>
                                        <p:cTn id="279" dur="20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82" y="-6620"/>
                                    </p:animMotion>
                                  </p:childTnLst>
                                </p:cTn>
                              </p:par>
                              <p:par>
                                <p:cTn id="280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1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1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6198 -0.10185 " pathEditMode="relative" rAng="0" ptsTypes="AA">
                                      <p:cBhvr>
                                        <p:cTn id="287" dur="2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99" y="-5093"/>
                                    </p:animMotion>
                                  </p:childTnLst>
                                </p:cTn>
                              </p:par>
                              <p:par>
                                <p:cTn id="288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9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3" dur="1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5781 -0.0412 " pathEditMode="relative" rAng="0" ptsTypes="AA">
                                      <p:cBhvr>
                                        <p:cTn id="295" dur="2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-2060"/>
                                    </p:animMotion>
                                  </p:childTnLst>
                                </p:cTn>
                              </p:par>
                              <p:par>
                                <p:cTn id="296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7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1" dur="1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36484 -0.11736 " pathEditMode="relative" rAng="0" ptsTypes="AA">
                                      <p:cBhvr>
                                        <p:cTn id="303" dur="2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-5880"/>
                                    </p:animMotion>
                                  </p:childTnLst>
                                </p:cTn>
                              </p:par>
                              <p:par>
                                <p:cTn id="304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5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1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500"/>
                            </p:stCondLst>
                            <p:childTnLst>
                              <p:par>
                                <p:cTn id="3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5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000"/>
                            </p:stCondLst>
                            <p:childTnLst>
                              <p:par>
                                <p:cTn id="3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3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 animBg="1"/>
      <p:bldP spid="191" grpId="0" animBg="1"/>
      <p:bldP spid="62" grpId="0"/>
      <p:bldP spid="534" grpId="0" animBg="1"/>
      <p:bldP spid="534" grpId="1" animBg="1"/>
      <p:bldP spid="534" grpId="2" animBg="1"/>
      <p:bldP spid="534" grpId="3" animBg="1"/>
      <p:bldP spid="542" grpId="0" animBg="1"/>
      <p:bldP spid="559" grpId="0" animBg="1"/>
      <p:bldP spid="559" grpId="1" animBg="1"/>
      <p:bldP spid="632" grpId="0" animBg="1"/>
      <p:bldP spid="632" grpId="1" animBg="1"/>
      <p:bldP spid="314" grpId="0" animBg="1"/>
      <p:bldP spid="314" grpId="1" animBg="1"/>
      <p:bldP spid="314" grpId="2" animBg="1"/>
      <p:bldP spid="15" grpId="0"/>
      <p:bldP spid="407" grpId="0" animBg="1"/>
      <p:bldP spid="407" grpId="1" animBg="1"/>
      <p:bldP spid="484" grpId="0" animBg="1"/>
      <p:bldP spid="48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VirtualBuildEnv">
            <a:extLst>
              <a:ext uri="{FF2B5EF4-FFF2-40B4-BE49-F238E27FC236}">
                <a16:creationId xmlns:a16="http://schemas.microsoft.com/office/drawing/2014/main" id="{78F5C3E8-C96C-46EF-88BF-B05A64830219}"/>
              </a:ext>
            </a:extLst>
          </p:cNvPr>
          <p:cNvGrpSpPr/>
          <p:nvPr/>
        </p:nvGrpSpPr>
        <p:grpSpPr>
          <a:xfrm>
            <a:off x="4398165" y="1145491"/>
            <a:ext cx="2772734" cy="3750029"/>
            <a:chOff x="1427527" y="1193044"/>
            <a:chExt cx="2772734" cy="3657640"/>
          </a:xfrm>
        </p:grpSpPr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BA66E4DE-8FE9-437A-A0A1-8101074794CA}"/>
                </a:ext>
              </a:extLst>
            </p:cNvPr>
            <p:cNvSpPr/>
            <p:nvPr/>
          </p:nvSpPr>
          <p:spPr>
            <a:xfrm>
              <a:off x="1427527" y="1193044"/>
              <a:ext cx="2772734" cy="3657640"/>
            </a:xfrm>
            <a:custGeom>
              <a:avLst/>
              <a:gdLst>
                <a:gd name="connsiteX0" fmla="*/ 0 w 2772734"/>
                <a:gd name="connsiteY0" fmla="*/ 0 h 3657640"/>
                <a:gd name="connsiteX1" fmla="*/ 488350 w 2772734"/>
                <a:gd name="connsiteY1" fmla="*/ 0 h 3657640"/>
                <a:gd name="connsiteX2" fmla="*/ 957165 w 2772734"/>
                <a:gd name="connsiteY2" fmla="*/ 0 h 3657640"/>
                <a:gd name="connsiteX3" fmla="*/ 1406447 w 2772734"/>
                <a:gd name="connsiteY3" fmla="*/ 0 h 3657640"/>
                <a:gd name="connsiteX4" fmla="*/ 1953398 w 2772734"/>
                <a:gd name="connsiteY4" fmla="*/ 0 h 3657640"/>
                <a:gd name="connsiteX5" fmla="*/ 1953398 w 2772734"/>
                <a:gd name="connsiteY5" fmla="*/ 443662 h 3657640"/>
                <a:gd name="connsiteX6" fmla="*/ 1953398 w 2772734"/>
                <a:gd name="connsiteY6" fmla="*/ 901045 h 3657640"/>
                <a:gd name="connsiteX7" fmla="*/ 1953398 w 2772734"/>
                <a:gd name="connsiteY7" fmla="*/ 1372150 h 3657640"/>
                <a:gd name="connsiteX8" fmla="*/ 2371259 w 2772734"/>
                <a:gd name="connsiteY8" fmla="*/ 1372150 h 3657640"/>
                <a:gd name="connsiteX9" fmla="*/ 2772734 w 2772734"/>
                <a:gd name="connsiteY9" fmla="*/ 1372150 h 3657640"/>
                <a:gd name="connsiteX10" fmla="*/ 2772734 w 2772734"/>
                <a:gd name="connsiteY10" fmla="*/ 1989232 h 3657640"/>
                <a:gd name="connsiteX11" fmla="*/ 2772734 w 2772734"/>
                <a:gd name="connsiteY11" fmla="*/ 2492040 h 3657640"/>
                <a:gd name="connsiteX12" fmla="*/ 2772734 w 2772734"/>
                <a:gd name="connsiteY12" fmla="*/ 3086268 h 3657640"/>
                <a:gd name="connsiteX13" fmla="*/ 2772734 w 2772734"/>
                <a:gd name="connsiteY13" fmla="*/ 3657640 h 3657640"/>
                <a:gd name="connsiteX14" fmla="*/ 2301369 w 2772734"/>
                <a:gd name="connsiteY14" fmla="*/ 3657640 h 3657640"/>
                <a:gd name="connsiteX15" fmla="*/ 1691368 w 2772734"/>
                <a:gd name="connsiteY15" fmla="*/ 3657640 h 3657640"/>
                <a:gd name="connsiteX16" fmla="*/ 1192276 w 2772734"/>
                <a:gd name="connsiteY16" fmla="*/ 3657640 h 3657640"/>
                <a:gd name="connsiteX17" fmla="*/ 665456 w 2772734"/>
                <a:gd name="connsiteY17" fmla="*/ 3657640 h 3657640"/>
                <a:gd name="connsiteX18" fmla="*/ 0 w 2772734"/>
                <a:gd name="connsiteY18" fmla="*/ 3657640 h 3657640"/>
                <a:gd name="connsiteX19" fmla="*/ 0 w 2772734"/>
                <a:gd name="connsiteY19" fmla="*/ 3244849 h 3657640"/>
                <a:gd name="connsiteX20" fmla="*/ 0 w 2772734"/>
                <a:gd name="connsiteY20" fmla="*/ 2685753 h 3657640"/>
                <a:gd name="connsiteX21" fmla="*/ 0 w 2772734"/>
                <a:gd name="connsiteY21" fmla="*/ 2272962 h 3657640"/>
                <a:gd name="connsiteX22" fmla="*/ 0 w 2772734"/>
                <a:gd name="connsiteY22" fmla="*/ 1750442 h 3657640"/>
                <a:gd name="connsiteX23" fmla="*/ 0 w 2772734"/>
                <a:gd name="connsiteY23" fmla="*/ 1227922 h 3657640"/>
                <a:gd name="connsiteX24" fmla="*/ 0 w 2772734"/>
                <a:gd name="connsiteY24" fmla="*/ 668826 h 3657640"/>
                <a:gd name="connsiteX25" fmla="*/ 0 w 2772734"/>
                <a:gd name="connsiteY25" fmla="*/ 0 h 365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72734" h="3657640" fill="none" extrusionOk="0">
                  <a:moveTo>
                    <a:pt x="0" y="0"/>
                  </a:moveTo>
                  <a:cubicBezTo>
                    <a:pt x="135419" y="-40519"/>
                    <a:pt x="293809" y="44597"/>
                    <a:pt x="488350" y="0"/>
                  </a:cubicBezTo>
                  <a:cubicBezTo>
                    <a:pt x="682891" y="-44597"/>
                    <a:pt x="740279" y="52897"/>
                    <a:pt x="957165" y="0"/>
                  </a:cubicBezTo>
                  <a:cubicBezTo>
                    <a:pt x="1174051" y="-52897"/>
                    <a:pt x="1223052" y="50718"/>
                    <a:pt x="1406447" y="0"/>
                  </a:cubicBezTo>
                  <a:cubicBezTo>
                    <a:pt x="1589842" y="-50718"/>
                    <a:pt x="1778352" y="11799"/>
                    <a:pt x="1953398" y="0"/>
                  </a:cubicBezTo>
                  <a:cubicBezTo>
                    <a:pt x="2001090" y="160945"/>
                    <a:pt x="1947637" y="346795"/>
                    <a:pt x="1953398" y="443662"/>
                  </a:cubicBezTo>
                  <a:cubicBezTo>
                    <a:pt x="1959159" y="540529"/>
                    <a:pt x="1952354" y="798021"/>
                    <a:pt x="1953398" y="901045"/>
                  </a:cubicBezTo>
                  <a:cubicBezTo>
                    <a:pt x="1954442" y="1004069"/>
                    <a:pt x="1899656" y="1219173"/>
                    <a:pt x="1953398" y="1372150"/>
                  </a:cubicBezTo>
                  <a:cubicBezTo>
                    <a:pt x="2137779" y="1349197"/>
                    <a:pt x="2205429" y="1390445"/>
                    <a:pt x="2371259" y="1372150"/>
                  </a:cubicBezTo>
                  <a:cubicBezTo>
                    <a:pt x="2537089" y="1353855"/>
                    <a:pt x="2625085" y="1375846"/>
                    <a:pt x="2772734" y="1372150"/>
                  </a:cubicBezTo>
                  <a:cubicBezTo>
                    <a:pt x="2775689" y="1561680"/>
                    <a:pt x="2742543" y="1859901"/>
                    <a:pt x="2772734" y="1989232"/>
                  </a:cubicBezTo>
                  <a:cubicBezTo>
                    <a:pt x="2802925" y="2118563"/>
                    <a:pt x="2743996" y="2363882"/>
                    <a:pt x="2772734" y="2492040"/>
                  </a:cubicBezTo>
                  <a:cubicBezTo>
                    <a:pt x="2801472" y="2620198"/>
                    <a:pt x="2753264" y="2865906"/>
                    <a:pt x="2772734" y="3086268"/>
                  </a:cubicBezTo>
                  <a:cubicBezTo>
                    <a:pt x="2792204" y="3306630"/>
                    <a:pt x="2737713" y="3462859"/>
                    <a:pt x="2772734" y="3657640"/>
                  </a:cubicBezTo>
                  <a:cubicBezTo>
                    <a:pt x="2612433" y="3700171"/>
                    <a:pt x="2409632" y="3643085"/>
                    <a:pt x="2301369" y="3657640"/>
                  </a:cubicBezTo>
                  <a:cubicBezTo>
                    <a:pt x="2193106" y="3672195"/>
                    <a:pt x="1879723" y="3647980"/>
                    <a:pt x="1691368" y="3657640"/>
                  </a:cubicBezTo>
                  <a:cubicBezTo>
                    <a:pt x="1503013" y="3667300"/>
                    <a:pt x="1420797" y="3642296"/>
                    <a:pt x="1192276" y="3657640"/>
                  </a:cubicBezTo>
                  <a:cubicBezTo>
                    <a:pt x="963755" y="3672984"/>
                    <a:pt x="814406" y="3601173"/>
                    <a:pt x="665456" y="3657640"/>
                  </a:cubicBezTo>
                  <a:cubicBezTo>
                    <a:pt x="516506" y="3714107"/>
                    <a:pt x="145769" y="3595312"/>
                    <a:pt x="0" y="3657640"/>
                  </a:cubicBezTo>
                  <a:cubicBezTo>
                    <a:pt x="-6348" y="3528995"/>
                    <a:pt x="3193" y="3422647"/>
                    <a:pt x="0" y="3244849"/>
                  </a:cubicBezTo>
                  <a:cubicBezTo>
                    <a:pt x="-3193" y="3067051"/>
                    <a:pt x="11680" y="2933857"/>
                    <a:pt x="0" y="2685753"/>
                  </a:cubicBezTo>
                  <a:cubicBezTo>
                    <a:pt x="-11680" y="2437649"/>
                    <a:pt x="47663" y="2403508"/>
                    <a:pt x="0" y="2272962"/>
                  </a:cubicBezTo>
                  <a:cubicBezTo>
                    <a:pt x="-47663" y="2142416"/>
                    <a:pt x="52195" y="1932923"/>
                    <a:pt x="0" y="1750442"/>
                  </a:cubicBezTo>
                  <a:cubicBezTo>
                    <a:pt x="-52195" y="1567961"/>
                    <a:pt x="10636" y="1378319"/>
                    <a:pt x="0" y="1227922"/>
                  </a:cubicBezTo>
                  <a:cubicBezTo>
                    <a:pt x="-10636" y="1077525"/>
                    <a:pt x="17954" y="785176"/>
                    <a:pt x="0" y="668826"/>
                  </a:cubicBezTo>
                  <a:cubicBezTo>
                    <a:pt x="-17954" y="552476"/>
                    <a:pt x="34278" y="203515"/>
                    <a:pt x="0" y="0"/>
                  </a:cubicBezTo>
                  <a:close/>
                </a:path>
                <a:path w="2772734" h="3657640" stroke="0" extrusionOk="0">
                  <a:moveTo>
                    <a:pt x="0" y="0"/>
                  </a:moveTo>
                  <a:cubicBezTo>
                    <a:pt x="208643" y="-47884"/>
                    <a:pt x="326684" y="12933"/>
                    <a:pt x="488350" y="0"/>
                  </a:cubicBezTo>
                  <a:cubicBezTo>
                    <a:pt x="650016" y="-12933"/>
                    <a:pt x="771830" y="27421"/>
                    <a:pt x="937631" y="0"/>
                  </a:cubicBezTo>
                  <a:cubicBezTo>
                    <a:pt x="1103432" y="-27421"/>
                    <a:pt x="1324076" y="7074"/>
                    <a:pt x="1465049" y="0"/>
                  </a:cubicBezTo>
                  <a:cubicBezTo>
                    <a:pt x="1606022" y="-7074"/>
                    <a:pt x="1754884" y="49201"/>
                    <a:pt x="1953398" y="0"/>
                  </a:cubicBezTo>
                  <a:cubicBezTo>
                    <a:pt x="1994617" y="188449"/>
                    <a:pt x="1926630" y="273914"/>
                    <a:pt x="1953398" y="443662"/>
                  </a:cubicBezTo>
                  <a:cubicBezTo>
                    <a:pt x="1980166" y="613410"/>
                    <a:pt x="1949609" y="805865"/>
                    <a:pt x="1953398" y="901045"/>
                  </a:cubicBezTo>
                  <a:cubicBezTo>
                    <a:pt x="1957187" y="996225"/>
                    <a:pt x="1931212" y="1263357"/>
                    <a:pt x="1953398" y="1372150"/>
                  </a:cubicBezTo>
                  <a:cubicBezTo>
                    <a:pt x="2035515" y="1332829"/>
                    <a:pt x="2249287" y="1419033"/>
                    <a:pt x="2346679" y="1372150"/>
                  </a:cubicBezTo>
                  <a:cubicBezTo>
                    <a:pt x="2444071" y="1325267"/>
                    <a:pt x="2614930" y="1381776"/>
                    <a:pt x="2772734" y="1372150"/>
                  </a:cubicBezTo>
                  <a:cubicBezTo>
                    <a:pt x="2808832" y="1595035"/>
                    <a:pt x="2714937" y="1733233"/>
                    <a:pt x="2772734" y="1874958"/>
                  </a:cubicBezTo>
                  <a:cubicBezTo>
                    <a:pt x="2830531" y="2016683"/>
                    <a:pt x="2764414" y="2257137"/>
                    <a:pt x="2772734" y="2446330"/>
                  </a:cubicBezTo>
                  <a:cubicBezTo>
                    <a:pt x="2781054" y="2635523"/>
                    <a:pt x="2751595" y="2762683"/>
                    <a:pt x="2772734" y="2949138"/>
                  </a:cubicBezTo>
                  <a:cubicBezTo>
                    <a:pt x="2793873" y="3135593"/>
                    <a:pt x="2732863" y="3439917"/>
                    <a:pt x="2772734" y="3657640"/>
                  </a:cubicBezTo>
                  <a:cubicBezTo>
                    <a:pt x="2601896" y="3688316"/>
                    <a:pt x="2397649" y="3631144"/>
                    <a:pt x="2301369" y="3657640"/>
                  </a:cubicBezTo>
                  <a:cubicBezTo>
                    <a:pt x="2205089" y="3684136"/>
                    <a:pt x="1942108" y="3609112"/>
                    <a:pt x="1802277" y="3657640"/>
                  </a:cubicBezTo>
                  <a:cubicBezTo>
                    <a:pt x="1662446" y="3706168"/>
                    <a:pt x="1514482" y="3656327"/>
                    <a:pt x="1330912" y="3657640"/>
                  </a:cubicBezTo>
                  <a:cubicBezTo>
                    <a:pt x="1147342" y="3658953"/>
                    <a:pt x="926118" y="3614033"/>
                    <a:pt x="748638" y="3657640"/>
                  </a:cubicBezTo>
                  <a:cubicBezTo>
                    <a:pt x="571158" y="3701247"/>
                    <a:pt x="328325" y="3620202"/>
                    <a:pt x="0" y="3657640"/>
                  </a:cubicBezTo>
                  <a:cubicBezTo>
                    <a:pt x="-68627" y="3481442"/>
                    <a:pt x="7183" y="3191014"/>
                    <a:pt x="0" y="3061967"/>
                  </a:cubicBezTo>
                  <a:cubicBezTo>
                    <a:pt x="-7183" y="2932920"/>
                    <a:pt x="8913" y="2702684"/>
                    <a:pt x="0" y="2576024"/>
                  </a:cubicBezTo>
                  <a:cubicBezTo>
                    <a:pt x="-8913" y="2449364"/>
                    <a:pt x="40009" y="2201640"/>
                    <a:pt x="0" y="2016927"/>
                  </a:cubicBezTo>
                  <a:cubicBezTo>
                    <a:pt x="-40009" y="1832214"/>
                    <a:pt x="2723" y="1619406"/>
                    <a:pt x="0" y="1421254"/>
                  </a:cubicBezTo>
                  <a:cubicBezTo>
                    <a:pt x="-2723" y="1223102"/>
                    <a:pt x="15497" y="1133885"/>
                    <a:pt x="0" y="935311"/>
                  </a:cubicBezTo>
                  <a:cubicBezTo>
                    <a:pt x="-15497" y="736737"/>
                    <a:pt x="11791" y="621906"/>
                    <a:pt x="0" y="522520"/>
                  </a:cubicBezTo>
                  <a:cubicBezTo>
                    <a:pt x="-11791" y="423134"/>
                    <a:pt x="27705" y="140027"/>
                    <a:pt x="0" y="0"/>
                  </a:cubicBezTo>
                  <a:close/>
                </a:path>
              </a:pathLst>
            </a:custGeom>
            <a:solidFill>
              <a:srgbClr val="50E6FF">
                <a:alpha val="25098"/>
              </a:srgbClr>
            </a:solidFill>
            <a:ln w="57150">
              <a:solidFill>
                <a:srgbClr val="0F78D3"/>
              </a:solidFill>
              <a:prstDash val="dash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662256295">
                    <a:custGeom>
                      <a:avLst/>
                      <a:gdLst>
                        <a:gd name="connsiteX0" fmla="*/ 0 w 2772734"/>
                        <a:gd name="connsiteY0" fmla="*/ 0 h 3657640"/>
                        <a:gd name="connsiteX1" fmla="*/ 1953398 w 2772734"/>
                        <a:gd name="connsiteY1" fmla="*/ 0 h 3657640"/>
                        <a:gd name="connsiteX2" fmla="*/ 1953398 w 2772734"/>
                        <a:gd name="connsiteY2" fmla="*/ 1372150 h 3657640"/>
                        <a:gd name="connsiteX3" fmla="*/ 2772734 w 2772734"/>
                        <a:gd name="connsiteY3" fmla="*/ 1372150 h 3657640"/>
                        <a:gd name="connsiteX4" fmla="*/ 2772734 w 2772734"/>
                        <a:gd name="connsiteY4" fmla="*/ 3657640 h 3657640"/>
                        <a:gd name="connsiteX5" fmla="*/ 0 w 2772734"/>
                        <a:gd name="connsiteY5" fmla="*/ 3657640 h 3657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72734" h="3657640">
                          <a:moveTo>
                            <a:pt x="0" y="0"/>
                          </a:moveTo>
                          <a:lnTo>
                            <a:pt x="1953398" y="0"/>
                          </a:lnTo>
                          <a:lnTo>
                            <a:pt x="1953398" y="1372150"/>
                          </a:lnTo>
                          <a:lnTo>
                            <a:pt x="2772734" y="1372150"/>
                          </a:lnTo>
                          <a:lnTo>
                            <a:pt x="2772734" y="3657640"/>
                          </a:lnTo>
                          <a:lnTo>
                            <a:pt x="0" y="3657640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0611CF22-413E-41FC-B0B3-E476CA35FDA1}"/>
                </a:ext>
              </a:extLst>
            </p:cNvPr>
            <p:cNvSpPr/>
            <p:nvPr/>
          </p:nvSpPr>
          <p:spPr>
            <a:xfrm>
              <a:off x="2098210" y="2295355"/>
              <a:ext cx="119616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Virtual Build &amp;</a:t>
              </a:r>
              <a:b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 Environment</a:t>
              </a:r>
            </a:p>
          </p:txBody>
        </p:sp>
      </p:grpSp>
      <p:grpSp>
        <p:nvGrpSpPr>
          <p:cNvPr id="180" name="DevACR">
            <a:extLst>
              <a:ext uri="{FF2B5EF4-FFF2-40B4-BE49-F238E27FC236}">
                <a16:creationId xmlns:a16="http://schemas.microsoft.com/office/drawing/2014/main" id="{F25DF51B-EC62-4DFD-9DC5-F2B05822FA5A}"/>
              </a:ext>
            </a:extLst>
          </p:cNvPr>
          <p:cNvGrpSpPr/>
          <p:nvPr/>
        </p:nvGrpSpPr>
        <p:grpSpPr>
          <a:xfrm>
            <a:off x="4554617" y="3331074"/>
            <a:ext cx="2448285" cy="1448834"/>
            <a:chOff x="4554617" y="5232106"/>
            <a:chExt cx="2448285" cy="1448834"/>
          </a:xfrm>
        </p:grpSpPr>
        <p:sp>
          <p:nvSpPr>
            <p:cNvPr id="181" name="ACR Env">
              <a:extLst>
                <a:ext uri="{FF2B5EF4-FFF2-40B4-BE49-F238E27FC236}">
                  <a16:creationId xmlns:a16="http://schemas.microsoft.com/office/drawing/2014/main" id="{63858358-1DDA-43F5-A7D1-8011ED79B667}"/>
                </a:ext>
              </a:extLst>
            </p:cNvPr>
            <p:cNvSpPr/>
            <p:nvPr/>
          </p:nvSpPr>
          <p:spPr>
            <a:xfrm>
              <a:off x="4554617" y="5232106"/>
              <a:ext cx="2448285" cy="144883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01">
                <a:defRPr/>
              </a:pPr>
              <a:r>
                <a:rPr lang="en-US" sz="1075" kern="0" dirty="0">
                  <a:solidFill>
                    <a:schemeClr val="bg1"/>
                  </a:solidFill>
                  <a:latin typeface="Calibri" panose="020F0502020204030204"/>
                </a:rPr>
                <a:t>Dev Registry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A142FB1-D94C-41C0-AAE0-E6311873213A}"/>
                </a:ext>
              </a:extLst>
            </p:cNvPr>
            <p:cNvSpPr/>
            <p:nvPr/>
          </p:nvSpPr>
          <p:spPr>
            <a:xfrm>
              <a:off x="5497220" y="6068432"/>
              <a:ext cx="1066517" cy="406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grpSp>
          <p:nvGrpSpPr>
            <p:cNvPr id="183" name="Container">
              <a:extLst>
                <a:ext uri="{FF2B5EF4-FFF2-40B4-BE49-F238E27FC236}">
                  <a16:creationId xmlns:a16="http://schemas.microsoft.com/office/drawing/2014/main" id="{C2EE4622-78AE-412A-9F11-975EBECEE3CF}"/>
                </a:ext>
              </a:extLst>
            </p:cNvPr>
            <p:cNvGrpSpPr/>
            <p:nvPr/>
          </p:nvGrpSpPr>
          <p:grpSpPr>
            <a:xfrm>
              <a:off x="4725678" y="5897328"/>
              <a:ext cx="275193" cy="183947"/>
              <a:chOff x="-2998296" y="4774637"/>
              <a:chExt cx="2042042" cy="1364963"/>
            </a:xfrm>
          </p:grpSpPr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512E264F-8B0D-406D-852D-D3C9B848B0AE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A94BDB72-985F-4A6D-A663-D3E26CFF2CA4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2B2B6231-AA94-4EA5-A926-B02E88E880B5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B9076008-488F-43E5-8B0A-2FCBD3A631B0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A2DAF86C-9CDE-4049-9E6F-C3C3E661ACC9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3E283CC9-8A72-457E-9E47-7A53A3666E30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B997F8B6-ED09-4916-B4B5-BCBAF343C351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1299A57-29B9-427D-9BD6-0D84FBCB7EF1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606F788A-2974-4821-809D-7E53E8DD7DA9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90" name="Duffle">
              <a:extLst>
                <a:ext uri="{FF2B5EF4-FFF2-40B4-BE49-F238E27FC236}">
                  <a16:creationId xmlns:a16="http://schemas.microsoft.com/office/drawing/2014/main" id="{326A4AA6-B518-436A-99C8-4764C492A6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84279" y="5860155"/>
              <a:ext cx="297295" cy="248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2" name="Container">
              <a:extLst>
                <a:ext uri="{FF2B5EF4-FFF2-40B4-BE49-F238E27FC236}">
                  <a16:creationId xmlns:a16="http://schemas.microsoft.com/office/drawing/2014/main" id="{B9AA3C76-A698-440D-A6C3-8007875EF5BB}"/>
                </a:ext>
              </a:extLst>
            </p:cNvPr>
            <p:cNvGrpSpPr/>
            <p:nvPr/>
          </p:nvGrpSpPr>
          <p:grpSpPr>
            <a:xfrm>
              <a:off x="4719881" y="5893670"/>
              <a:ext cx="275193" cy="183947"/>
              <a:chOff x="-2998296" y="4774637"/>
              <a:chExt cx="2042042" cy="1364963"/>
            </a:xfrm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0C62C0B4-51E2-47C3-9ED3-28A9816B26CC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4E4E4783-99ED-4A7E-BD02-4160C9021DBD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9DE7AEB-C34D-4488-AABE-CD741423B51B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C7E63956-34DA-4CBC-9E7D-C236C1E39378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35B50B44-F593-4784-B9AE-F8DE1B13CE0B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CA4A2951-8E1C-48A9-BC2F-42A8712A22AE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4AFF0CC-956A-41A5-A2BC-E56A5C568347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B47FD9E8-B54B-4000-9716-D69D8CE030F3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57A17A5-243E-422F-AC14-445D91FDF8FF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3" name="Container">
              <a:extLst>
                <a:ext uri="{FF2B5EF4-FFF2-40B4-BE49-F238E27FC236}">
                  <a16:creationId xmlns:a16="http://schemas.microsoft.com/office/drawing/2014/main" id="{CA30A9FB-8DC0-4EAF-AE8B-A634CF85DCEB}"/>
                </a:ext>
              </a:extLst>
            </p:cNvPr>
            <p:cNvGrpSpPr/>
            <p:nvPr/>
          </p:nvGrpSpPr>
          <p:grpSpPr>
            <a:xfrm>
              <a:off x="4726297" y="5904253"/>
              <a:ext cx="275193" cy="183947"/>
              <a:chOff x="-2998296" y="4774637"/>
              <a:chExt cx="2042042" cy="1364963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8C54C208-4984-48BB-9743-A096A8F0D7D2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92A809DE-B0AB-4309-B940-E014EE1DD597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CFF96355-F0D9-43D3-845E-17C20FA6EF8D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EE889A42-8019-4524-A497-0B7B603C3D6E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1125F989-D874-4B2D-ACBF-8160879579A5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A9146290-D5F9-498B-9B91-882B80350801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70AC194-A721-4F5C-9711-1534B1ADA931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B60C788B-6149-4D1C-84E8-8FC71FEA4C3B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BF4D1637-317F-4E74-9AE3-19300C203BCE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9" name="ACRTasks">
              <a:extLst>
                <a:ext uri="{FF2B5EF4-FFF2-40B4-BE49-F238E27FC236}">
                  <a16:creationId xmlns:a16="http://schemas.microsoft.com/office/drawing/2014/main" id="{3723FF57-2162-44D3-B5F0-6DD3291925D3}"/>
                </a:ext>
              </a:extLst>
            </p:cNvPr>
            <p:cNvGrpSpPr/>
            <p:nvPr/>
          </p:nvGrpSpPr>
          <p:grpSpPr>
            <a:xfrm>
              <a:off x="4567240" y="5610704"/>
              <a:ext cx="529889" cy="857844"/>
              <a:chOff x="4567240" y="3717646"/>
              <a:chExt cx="529889" cy="857844"/>
            </a:xfrm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CD66033-6B1D-4B8A-8130-88ED73DECCA6}"/>
                  </a:ext>
                </a:extLst>
              </p:cNvPr>
              <p:cNvSpPr/>
              <p:nvPr/>
            </p:nvSpPr>
            <p:spPr>
              <a:xfrm>
                <a:off x="4567240" y="4175380"/>
                <a:ext cx="52988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895848"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ACR</a:t>
                </a:r>
                <a:b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Tasks</a:t>
                </a:r>
              </a:p>
            </p:txBody>
          </p:sp>
          <p:pic>
            <p:nvPicPr>
              <p:cNvPr id="203" name="ACR Task">
                <a:extLst>
                  <a:ext uri="{FF2B5EF4-FFF2-40B4-BE49-F238E27FC236}">
                    <a16:creationId xmlns:a16="http://schemas.microsoft.com/office/drawing/2014/main" id="{8CBE1BFE-59AA-42C6-A691-09276890D4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04868" y="3717646"/>
                <a:ext cx="456610" cy="497937"/>
              </a:xfrm>
              <a:prstGeom prst="rect">
                <a:avLst/>
              </a:prstGeom>
            </p:spPr>
          </p:pic>
        </p:grpSp>
        <p:pic>
          <p:nvPicPr>
            <p:cNvPr id="200" name="ACR">
              <a:extLst>
                <a:ext uri="{FF2B5EF4-FFF2-40B4-BE49-F238E27FC236}">
                  <a16:creationId xmlns:a16="http://schemas.microsoft.com/office/drawing/2014/main" id="{267349B2-5279-44FE-B730-462F33DFC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6819" y="5685618"/>
              <a:ext cx="463488" cy="476152"/>
            </a:xfrm>
            <a:prstGeom prst="rect">
              <a:avLst/>
            </a:prstGeom>
          </p:spPr>
        </p:pic>
        <p:pic>
          <p:nvPicPr>
            <p:cNvPr id="201" name="Quarantine" descr="Related image">
              <a:extLst>
                <a:ext uri="{FF2B5EF4-FFF2-40B4-BE49-F238E27FC236}">
                  <a16:creationId xmlns:a16="http://schemas.microsoft.com/office/drawing/2014/main" id="{7D9BD179-1678-4D54-BEE5-DF6E652F25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rgbClr val="ED7D3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3371" y="5803802"/>
              <a:ext cx="318453" cy="318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8" name="Twistlock" descr="Related image">
            <a:extLst>
              <a:ext uri="{FF2B5EF4-FFF2-40B4-BE49-F238E27FC236}">
                <a16:creationId xmlns:a16="http://schemas.microsoft.com/office/drawing/2014/main" id="{E767A842-0404-4E86-A232-925AD2C4B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234" y="114558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Twistlock" descr="Related image">
            <a:extLst>
              <a:ext uri="{FF2B5EF4-FFF2-40B4-BE49-F238E27FC236}">
                <a16:creationId xmlns:a16="http://schemas.microsoft.com/office/drawing/2014/main" id="{2B87AC67-F266-44A1-851D-E9F5EC85A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073" y="4846720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261BB8ED-6E66-4CE5-AFD6-1DD387D5054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75" y="182520"/>
            <a:ext cx="990601" cy="990601"/>
          </a:xfrm>
          <a:prstGeom prst="rect">
            <a:avLst/>
          </a:prstGeom>
        </p:spPr>
      </p:pic>
      <p:sp>
        <p:nvSpPr>
          <p:cNvPr id="461" name="ACR Env">
            <a:extLst>
              <a:ext uri="{FF2B5EF4-FFF2-40B4-BE49-F238E27FC236}">
                <a16:creationId xmlns:a16="http://schemas.microsoft.com/office/drawing/2014/main" id="{05192387-F7D5-4C8B-84CD-3897871BD71E}"/>
              </a:ext>
            </a:extLst>
          </p:cNvPr>
          <p:cNvSpPr/>
          <p:nvPr/>
        </p:nvSpPr>
        <p:spPr>
          <a:xfrm>
            <a:off x="4554617" y="3339048"/>
            <a:ext cx="2448285" cy="1448834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01">
              <a:defRPr/>
            </a:pPr>
            <a:endParaRPr lang="en-US" sz="1075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91" name="-&gt;InnerLoop-&gt;Git">
            <a:extLst>
              <a:ext uri="{FF2B5EF4-FFF2-40B4-BE49-F238E27FC236}">
                <a16:creationId xmlns:a16="http://schemas.microsoft.com/office/drawing/2014/main" id="{91DDDA46-270C-47D0-A068-D4D80CE9A1A7}"/>
              </a:ext>
            </a:extLst>
          </p:cNvPr>
          <p:cNvSpPr/>
          <p:nvPr/>
        </p:nvSpPr>
        <p:spPr>
          <a:xfrm rot="16200000">
            <a:off x="-167623" y="3117091"/>
            <a:ext cx="2722694" cy="925219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89CBFF">
              <a:alpha val="50196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390">
              <a:defRPr/>
            </a:pPr>
            <a:endParaRPr lang="en-US" sz="1076" kern="0">
              <a:solidFill>
                <a:sysClr val="windowText" lastClr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-2843"/>
            <a:ext cx="10515600" cy="1325563"/>
          </a:xfrm>
        </p:spPr>
        <p:txBody>
          <a:bodyPr/>
          <a:lstStyle/>
          <a:p>
            <a:r>
              <a:rPr lang="en-US" dirty="0"/>
              <a:t>Security Boundaries</a:t>
            </a:r>
          </a:p>
        </p:txBody>
      </p: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2723" y="5306612"/>
            <a:ext cx="2189736" cy="141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defTabSz="895848">
              <a:defRPr/>
            </a:pPr>
            <a:endParaRPr lang="en-US" sz="1765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AB6DE45-BABC-4F25-8C06-FF4B0C2BD7A5}"/>
              </a:ext>
            </a:extLst>
          </p:cNvPr>
          <p:cNvSpPr/>
          <p:nvPr/>
        </p:nvSpPr>
        <p:spPr>
          <a:xfrm>
            <a:off x="5497220" y="4175374"/>
            <a:ext cx="1066517" cy="406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48">
              <a:defRPr/>
            </a:pPr>
            <a:r>
              <a:rPr lang="en-US" sz="10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Azure Container Registry</a:t>
            </a:r>
          </a:p>
        </p:txBody>
      </p:sp>
      <p:grpSp>
        <p:nvGrpSpPr>
          <p:cNvPr id="474" name="DockerHub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700939" y="3143584"/>
            <a:ext cx="873340" cy="792690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3"/>
              <a:ext cx="793570" cy="617876"/>
              <a:chOff x="8081204" y="5137617"/>
              <a:chExt cx="1358036" cy="1057369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/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80" name="SecurityCenter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509" y="3847788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" name="MCR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700397" y="3953320"/>
            <a:ext cx="871068" cy="764451"/>
            <a:chOff x="2649629" y="4156166"/>
            <a:chExt cx="871192" cy="76456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4560"/>
              <a:chOff x="2649629" y="4156161"/>
              <a:chExt cx="871192" cy="76455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1213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700" kern="0" dirty="0">
                    <a:solidFill>
                      <a:srgbClr val="FFFFFF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463" name="ACR">
            <a:extLst>
              <a:ext uri="{FF2B5EF4-FFF2-40B4-BE49-F238E27FC236}">
                <a16:creationId xmlns:a16="http://schemas.microsoft.com/office/drawing/2014/main" id="{666E99BF-0528-46A0-A2F6-02601132F1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6819" y="3792560"/>
            <a:ext cx="463488" cy="476152"/>
          </a:xfrm>
          <a:prstGeom prst="rect">
            <a:avLst/>
          </a:prstGeom>
        </p:spPr>
      </p:pic>
      <p:grpSp>
        <p:nvGrpSpPr>
          <p:cNvPr id="146" name="Config">
            <a:extLst>
              <a:ext uri="{FF2B5EF4-FFF2-40B4-BE49-F238E27FC236}">
                <a16:creationId xmlns:a16="http://schemas.microsoft.com/office/drawing/2014/main" id="{492FA3F2-EDCE-413B-90A0-488BF9BC609B}"/>
              </a:ext>
            </a:extLst>
          </p:cNvPr>
          <p:cNvGrpSpPr/>
          <p:nvPr/>
        </p:nvGrpSpPr>
        <p:grpSpPr>
          <a:xfrm>
            <a:off x="9129833" y="303913"/>
            <a:ext cx="686354" cy="835746"/>
            <a:chOff x="8536244" y="5186284"/>
            <a:chExt cx="973108" cy="1184916"/>
          </a:xfrm>
        </p:grpSpPr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B5B10EA3-6E8B-41C8-AB32-EFD4DB0B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536244" y="5186284"/>
              <a:ext cx="925357" cy="925357"/>
            </a:xfrm>
            <a:prstGeom prst="rect">
              <a:avLst/>
            </a:prstGeom>
          </p:spPr>
        </p:pic>
        <p:sp>
          <p:nvSpPr>
            <p:cNvPr id="148" name="Title 1">
              <a:extLst>
                <a:ext uri="{FF2B5EF4-FFF2-40B4-BE49-F238E27FC236}">
                  <a16:creationId xmlns:a16="http://schemas.microsoft.com/office/drawing/2014/main" id="{EA6A4289-DC40-4159-B5AC-F81172C506EB}"/>
                </a:ext>
              </a:extLst>
            </p:cNvPr>
            <p:cNvSpPr txBox="1">
              <a:spLocks/>
            </p:cNvSpPr>
            <p:nvPr/>
          </p:nvSpPr>
          <p:spPr>
            <a:xfrm>
              <a:off x="8546531" y="613859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Config</a:t>
              </a:r>
            </a:p>
          </p:txBody>
        </p:sp>
      </p:grpSp>
      <p:grpSp>
        <p:nvGrpSpPr>
          <p:cNvPr id="149" name="Secrets">
            <a:extLst>
              <a:ext uri="{FF2B5EF4-FFF2-40B4-BE49-F238E27FC236}">
                <a16:creationId xmlns:a16="http://schemas.microsoft.com/office/drawing/2014/main" id="{0735CF01-C415-4FC3-A781-96CCF8305696}"/>
              </a:ext>
            </a:extLst>
          </p:cNvPr>
          <p:cNvGrpSpPr/>
          <p:nvPr/>
        </p:nvGrpSpPr>
        <p:grpSpPr>
          <a:xfrm>
            <a:off x="8368971" y="343891"/>
            <a:ext cx="679098" cy="796355"/>
            <a:chOff x="7544001" y="5226853"/>
            <a:chExt cx="962821" cy="1129067"/>
          </a:xfrm>
        </p:grpSpPr>
        <p:pic>
          <p:nvPicPr>
            <p:cNvPr id="150" name="Picture 149" descr="A close up of a sign&#10;&#10;Description automatically generated">
              <a:extLst>
                <a:ext uri="{FF2B5EF4-FFF2-40B4-BE49-F238E27FC236}">
                  <a16:creationId xmlns:a16="http://schemas.microsoft.com/office/drawing/2014/main" id="{133FEB7D-1F8D-46BE-BEB6-61B703309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9362" y="5226853"/>
              <a:ext cx="772101" cy="772101"/>
            </a:xfrm>
            <a:prstGeom prst="rect">
              <a:avLst/>
            </a:prstGeom>
          </p:spPr>
        </p:pic>
        <p:sp>
          <p:nvSpPr>
            <p:cNvPr id="151" name="Title 1">
              <a:extLst>
                <a:ext uri="{FF2B5EF4-FFF2-40B4-BE49-F238E27FC236}">
                  <a16:creationId xmlns:a16="http://schemas.microsoft.com/office/drawing/2014/main" id="{9F8FEC1B-7B37-4598-A44A-9C9CE218E024}"/>
                </a:ext>
              </a:extLst>
            </p:cNvPr>
            <p:cNvSpPr txBox="1">
              <a:spLocks/>
            </p:cNvSpPr>
            <p:nvPr/>
          </p:nvSpPr>
          <p:spPr>
            <a:xfrm>
              <a:off x="7544001" y="612331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Secrets</a:t>
              </a:r>
            </a:p>
          </p:txBody>
        </p:sp>
      </p:grpSp>
      <p:grpSp>
        <p:nvGrpSpPr>
          <p:cNvPr id="152" name="Dev">
            <a:extLst>
              <a:ext uri="{FF2B5EF4-FFF2-40B4-BE49-F238E27FC236}">
                <a16:creationId xmlns:a16="http://schemas.microsoft.com/office/drawing/2014/main" id="{DD2E4FAB-3EA9-4ED3-8E1E-082127A1356A}"/>
              </a:ext>
            </a:extLst>
          </p:cNvPr>
          <p:cNvGrpSpPr/>
          <p:nvPr/>
        </p:nvGrpSpPr>
        <p:grpSpPr>
          <a:xfrm>
            <a:off x="9148594" y="2919641"/>
            <a:ext cx="2932979" cy="1424558"/>
            <a:chOff x="6059162" y="5235529"/>
            <a:chExt cx="2932979" cy="1424558"/>
          </a:xfrm>
        </p:grpSpPr>
        <p:sp>
          <p:nvSpPr>
            <p:cNvPr id="153" name="Environment">
              <a:extLst>
                <a:ext uri="{FF2B5EF4-FFF2-40B4-BE49-F238E27FC236}">
                  <a16:creationId xmlns:a16="http://schemas.microsoft.com/office/drawing/2014/main" id="{B72CC49F-1244-4652-83FF-C8BE622B859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Staging</a:t>
              </a:r>
            </a:p>
          </p:txBody>
        </p:sp>
        <p:pic>
          <p:nvPicPr>
            <p:cNvPr id="154" name="AKS">
              <a:extLst>
                <a:ext uri="{FF2B5EF4-FFF2-40B4-BE49-F238E27FC236}">
                  <a16:creationId xmlns:a16="http://schemas.microsoft.com/office/drawing/2014/main" id="{9FF4A7E5-F948-4E61-8C25-B5FB474FD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55" name="ACI" descr="Image result for azure container instances logo">
              <a:extLst>
                <a:ext uri="{FF2B5EF4-FFF2-40B4-BE49-F238E27FC236}">
                  <a16:creationId xmlns:a16="http://schemas.microsoft.com/office/drawing/2014/main" id="{91FE10F5-AE63-4207-8064-D9A6BD5ADA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AppService">
              <a:extLst>
                <a:ext uri="{FF2B5EF4-FFF2-40B4-BE49-F238E27FC236}">
                  <a16:creationId xmlns:a16="http://schemas.microsoft.com/office/drawing/2014/main" id="{7C9075D4-83BB-4CA0-BED9-18ACC6379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57" name="Functions">
              <a:extLst>
                <a:ext uri="{FF2B5EF4-FFF2-40B4-BE49-F238E27FC236}">
                  <a16:creationId xmlns:a16="http://schemas.microsoft.com/office/drawing/2014/main" id="{504DCAF4-3C37-4CB6-9453-1E492F2E1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IoT">
              <a:extLst>
                <a:ext uri="{FF2B5EF4-FFF2-40B4-BE49-F238E27FC236}">
                  <a16:creationId xmlns:a16="http://schemas.microsoft.com/office/drawing/2014/main" id="{74B8A0E2-4CAD-4F59-AF64-03DBBF869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Batch">
              <a:extLst>
                <a:ext uri="{FF2B5EF4-FFF2-40B4-BE49-F238E27FC236}">
                  <a16:creationId xmlns:a16="http://schemas.microsoft.com/office/drawing/2014/main" id="{EED5493C-F905-40A2-8066-FCA9BF03C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Dev">
            <a:extLst>
              <a:ext uri="{FF2B5EF4-FFF2-40B4-BE49-F238E27FC236}">
                <a16:creationId xmlns:a16="http://schemas.microsoft.com/office/drawing/2014/main" id="{E53AF6BF-BF6D-481E-B006-AAA547F4C0A4}"/>
              </a:ext>
            </a:extLst>
          </p:cNvPr>
          <p:cNvGrpSpPr/>
          <p:nvPr/>
        </p:nvGrpSpPr>
        <p:grpSpPr>
          <a:xfrm>
            <a:off x="9154311" y="1413025"/>
            <a:ext cx="2932979" cy="1424558"/>
            <a:chOff x="6059162" y="5235529"/>
            <a:chExt cx="2932979" cy="1424558"/>
          </a:xfrm>
        </p:grpSpPr>
        <p:sp>
          <p:nvSpPr>
            <p:cNvPr id="171" name="Environment">
              <a:extLst>
                <a:ext uri="{FF2B5EF4-FFF2-40B4-BE49-F238E27FC236}">
                  <a16:creationId xmlns:a16="http://schemas.microsoft.com/office/drawing/2014/main" id="{13E9F5EE-7895-47B1-8EE8-B9F940FD346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Prod</a:t>
              </a:r>
            </a:p>
          </p:txBody>
        </p:sp>
        <p:pic>
          <p:nvPicPr>
            <p:cNvPr id="172" name="AKS">
              <a:extLst>
                <a:ext uri="{FF2B5EF4-FFF2-40B4-BE49-F238E27FC236}">
                  <a16:creationId xmlns:a16="http://schemas.microsoft.com/office/drawing/2014/main" id="{CB1E3E8F-B4DE-43F1-A888-D9BF555B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73" name="ACI" descr="Image result for azure container instances logo">
              <a:extLst>
                <a:ext uri="{FF2B5EF4-FFF2-40B4-BE49-F238E27FC236}">
                  <a16:creationId xmlns:a16="http://schemas.microsoft.com/office/drawing/2014/main" id="{6EEE7822-E83F-43BD-9DF3-D6653369C5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AppService">
              <a:extLst>
                <a:ext uri="{FF2B5EF4-FFF2-40B4-BE49-F238E27FC236}">
                  <a16:creationId xmlns:a16="http://schemas.microsoft.com/office/drawing/2014/main" id="{294A9BD1-A7A2-43D6-A4A9-C406AAF3A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75" name="Functions">
              <a:extLst>
                <a:ext uri="{FF2B5EF4-FFF2-40B4-BE49-F238E27FC236}">
                  <a16:creationId xmlns:a16="http://schemas.microsoft.com/office/drawing/2014/main" id="{D522611B-B928-4456-BF49-5AF89EAFA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IoT">
              <a:extLst>
                <a:ext uri="{FF2B5EF4-FFF2-40B4-BE49-F238E27FC236}">
                  <a16:creationId xmlns:a16="http://schemas.microsoft.com/office/drawing/2014/main" id="{B12B0218-751F-4C4F-9063-6AF38637D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Batch">
              <a:extLst>
                <a:ext uri="{FF2B5EF4-FFF2-40B4-BE49-F238E27FC236}">
                  <a16:creationId xmlns:a16="http://schemas.microsoft.com/office/drawing/2014/main" id="{C0C17A15-C1C0-450D-B370-D4B44BFDA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DevSpaces">
            <a:extLst>
              <a:ext uri="{FF2B5EF4-FFF2-40B4-BE49-F238E27FC236}">
                <a16:creationId xmlns:a16="http://schemas.microsoft.com/office/drawing/2014/main" id="{DE621B97-2BBC-47F1-8B44-2EC6EAB828DD}"/>
              </a:ext>
            </a:extLst>
          </p:cNvPr>
          <p:cNvGrpSpPr/>
          <p:nvPr/>
        </p:nvGrpSpPr>
        <p:grpSpPr>
          <a:xfrm>
            <a:off x="3039451" y="5890423"/>
            <a:ext cx="1584780" cy="551143"/>
            <a:chOff x="4615528" y="5890423"/>
            <a:chExt cx="1584780" cy="55114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C4AE0ED-0348-4EA2-BFBD-61BA2CC799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528" y="5890423"/>
              <a:ext cx="551143" cy="551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2B51ADA-01CE-4176-AA59-80248DB027FC}"/>
                </a:ext>
              </a:extLst>
            </p:cNvPr>
            <p:cNvSpPr/>
            <p:nvPr/>
          </p:nvSpPr>
          <p:spPr>
            <a:xfrm>
              <a:off x="5041016" y="5902716"/>
              <a:ext cx="115929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</a:t>
              </a:r>
              <a:r>
                <a:rPr lang="en-US" sz="11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DevSpaces</a:t>
              </a:r>
              <a:endParaRPr lang="en-US" sz="1100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2" name="git-commit">
            <a:extLst>
              <a:ext uri="{FF2B5EF4-FFF2-40B4-BE49-F238E27FC236}">
                <a16:creationId xmlns:a16="http://schemas.microsoft.com/office/drawing/2014/main" id="{FEF0CE13-D2BF-4948-8D78-38A780617776}"/>
              </a:ext>
            </a:extLst>
          </p:cNvPr>
          <p:cNvSpPr/>
          <p:nvPr/>
        </p:nvSpPr>
        <p:spPr>
          <a:xfrm>
            <a:off x="79106" y="4045152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git commit</a:t>
            </a:r>
          </a:p>
        </p:txBody>
      </p:sp>
      <p:grpSp>
        <p:nvGrpSpPr>
          <p:cNvPr id="79" name="CD">
            <a:extLst>
              <a:ext uri="{FF2B5EF4-FFF2-40B4-BE49-F238E27FC236}">
                <a16:creationId xmlns:a16="http://schemas.microsoft.com/office/drawing/2014/main" id="{FBBEE295-D783-4269-9681-E9DF4CBA4D53}"/>
              </a:ext>
            </a:extLst>
          </p:cNvPr>
          <p:cNvGrpSpPr/>
          <p:nvPr/>
        </p:nvGrpSpPr>
        <p:grpSpPr>
          <a:xfrm>
            <a:off x="6681291" y="1225875"/>
            <a:ext cx="1453914" cy="1025383"/>
            <a:chOff x="6681291" y="1141919"/>
            <a:chExt cx="1453914" cy="1109340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6681291" y="1141919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6735586" y="1497860"/>
              <a:ext cx="1333675" cy="46961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</a:t>
              </a:r>
              <a:b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Deployments</a:t>
              </a:r>
              <a:endParaRPr lang="en-US" sz="1567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8" name="DevOpsPipelines">
              <a:extLst>
                <a:ext uri="{FF2B5EF4-FFF2-40B4-BE49-F238E27FC236}">
                  <a16:creationId xmlns:a16="http://schemas.microsoft.com/office/drawing/2014/main" id="{B49569F7-452F-4310-8C03-8A6582BD9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781472" y="1175274"/>
              <a:ext cx="298769" cy="298769"/>
            </a:xfrm>
            <a:prstGeom prst="rect">
              <a:avLst/>
            </a:prstGeom>
          </p:spPr>
        </p:pic>
      </p:grpSp>
      <p:pic>
        <p:nvPicPr>
          <p:cNvPr id="479" name="SecurityCenter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1471005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" name="SecurityCenter" descr="Image result for azure security center logo">
            <a:extLst>
              <a:ext uri="{FF2B5EF4-FFF2-40B4-BE49-F238E27FC236}">
                <a16:creationId xmlns:a16="http://schemas.microsoft.com/office/drawing/2014/main" id="{D5534895-F7F5-4702-B944-0EAA7FA0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2961770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Quarantine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71" y="3910744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Dev">
            <a:extLst>
              <a:ext uri="{FF2B5EF4-FFF2-40B4-BE49-F238E27FC236}">
                <a16:creationId xmlns:a16="http://schemas.microsoft.com/office/drawing/2014/main" id="{F86DEED7-1BAB-499F-BB1B-8CA74479A245}"/>
              </a:ext>
            </a:extLst>
          </p:cNvPr>
          <p:cNvGrpSpPr/>
          <p:nvPr/>
        </p:nvGrpSpPr>
        <p:grpSpPr>
          <a:xfrm>
            <a:off x="9148593" y="5090597"/>
            <a:ext cx="2932979" cy="1424558"/>
            <a:chOff x="6059162" y="5235529"/>
            <a:chExt cx="2932979" cy="1424558"/>
          </a:xfrm>
        </p:grpSpPr>
        <p:sp>
          <p:nvSpPr>
            <p:cNvPr id="164" name="Environment">
              <a:extLst>
                <a:ext uri="{FF2B5EF4-FFF2-40B4-BE49-F238E27FC236}">
                  <a16:creationId xmlns:a16="http://schemas.microsoft.com/office/drawing/2014/main" id="{80CC54DE-1629-42DA-82E0-0476136B4F0C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Dev</a:t>
              </a:r>
            </a:p>
          </p:txBody>
        </p:sp>
        <p:pic>
          <p:nvPicPr>
            <p:cNvPr id="165" name="AKS">
              <a:extLst>
                <a:ext uri="{FF2B5EF4-FFF2-40B4-BE49-F238E27FC236}">
                  <a16:creationId xmlns:a16="http://schemas.microsoft.com/office/drawing/2014/main" id="{337CF627-D5BE-4BBA-A407-C1E2E920F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66" name="ACI" descr="Image result for azure container instances logo">
              <a:extLst>
                <a:ext uri="{FF2B5EF4-FFF2-40B4-BE49-F238E27FC236}">
                  <a16:creationId xmlns:a16="http://schemas.microsoft.com/office/drawing/2014/main" id="{68A9F3DB-7154-4539-A27F-E9D01BD49F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AppService">
              <a:extLst>
                <a:ext uri="{FF2B5EF4-FFF2-40B4-BE49-F238E27FC236}">
                  <a16:creationId xmlns:a16="http://schemas.microsoft.com/office/drawing/2014/main" id="{7BE29DD8-60D2-4316-A797-6B309DA4C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68" name="Functions">
              <a:extLst>
                <a:ext uri="{FF2B5EF4-FFF2-40B4-BE49-F238E27FC236}">
                  <a16:creationId xmlns:a16="http://schemas.microsoft.com/office/drawing/2014/main" id="{426CFF85-919E-4857-BB0E-BF57E71A0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IoT">
              <a:extLst>
                <a:ext uri="{FF2B5EF4-FFF2-40B4-BE49-F238E27FC236}">
                  <a16:creationId xmlns:a16="http://schemas.microsoft.com/office/drawing/2014/main" id="{4C13C8D2-9A2D-4E82-9113-F24084FD6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Batch">
              <a:extLst>
                <a:ext uri="{FF2B5EF4-FFF2-40B4-BE49-F238E27FC236}">
                  <a16:creationId xmlns:a16="http://schemas.microsoft.com/office/drawing/2014/main" id="{0DAEA8D9-1297-41A8-BADA-15DAAC037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1" name="SecurityCenter" descr="Image result for azure security center logo">
            <a:extLst>
              <a:ext uri="{FF2B5EF4-FFF2-40B4-BE49-F238E27FC236}">
                <a16:creationId xmlns:a16="http://schemas.microsoft.com/office/drawing/2014/main" id="{5E426D84-944F-4DCE-9CC5-8501CDCCF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5132726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2" name="InnerLoop">
            <a:extLst>
              <a:ext uri="{FF2B5EF4-FFF2-40B4-BE49-F238E27FC236}">
                <a16:creationId xmlns:a16="http://schemas.microsoft.com/office/drawing/2014/main" id="{C1076CBC-4A3E-48F3-BF42-5701321D3E20}"/>
              </a:ext>
            </a:extLst>
          </p:cNvPr>
          <p:cNvGrpSpPr/>
          <p:nvPr/>
        </p:nvGrpSpPr>
        <p:grpSpPr>
          <a:xfrm>
            <a:off x="176438" y="4913935"/>
            <a:ext cx="2568481" cy="1778341"/>
            <a:chOff x="173917" y="4914564"/>
            <a:chExt cx="2569574" cy="1779099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367125B4-DE00-4BDD-9235-6D40BFD8F166}"/>
                </a:ext>
              </a:extLst>
            </p:cNvPr>
            <p:cNvGrpSpPr/>
            <p:nvPr/>
          </p:nvGrpSpPr>
          <p:grpSpPr>
            <a:xfrm>
              <a:off x="173917" y="4942033"/>
              <a:ext cx="2569574" cy="1751630"/>
              <a:chOff x="252964" y="4780912"/>
              <a:chExt cx="2621099" cy="1786754"/>
            </a:xfrm>
          </p:grpSpPr>
          <p:sp>
            <p:nvSpPr>
              <p:cNvPr id="425" name="Rounded Rectangle 11">
                <a:extLst>
                  <a:ext uri="{FF2B5EF4-FFF2-40B4-BE49-F238E27FC236}">
                    <a16:creationId xmlns:a16="http://schemas.microsoft.com/office/drawing/2014/main" id="{25434529-B527-4861-94C8-9B7CE6287403}"/>
                  </a:ext>
                </a:extLst>
              </p:cNvPr>
              <p:cNvSpPr/>
              <p:nvPr/>
            </p:nvSpPr>
            <p:spPr>
              <a:xfrm>
                <a:off x="300269" y="4780912"/>
                <a:ext cx="2573794" cy="1786754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74B7D0F-DAF7-4038-BF10-EB1E893528B7}"/>
                  </a:ext>
                </a:extLst>
              </p:cNvPr>
              <p:cNvGrpSpPr/>
              <p:nvPr/>
            </p:nvGrpSpPr>
            <p:grpSpPr>
              <a:xfrm>
                <a:off x="1756065" y="5902498"/>
                <a:ext cx="658373" cy="378242"/>
                <a:chOff x="2195243" y="5902498"/>
                <a:chExt cx="658373" cy="378242"/>
              </a:xfrm>
            </p:grpSpPr>
            <p:sp>
              <p:nvSpPr>
                <p:cNvPr id="438" name="Rectangle 30">
                  <a:extLst>
                    <a:ext uri="{FF2B5EF4-FFF2-40B4-BE49-F238E27FC236}">
                      <a16:creationId xmlns:a16="http://schemas.microsoft.com/office/drawing/2014/main" id="{405596C5-7195-4E1C-9925-912A0213F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989" y="5902498"/>
                  <a:ext cx="509916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9" name="Oval 31">
                  <a:extLst>
                    <a:ext uri="{FF2B5EF4-FFF2-40B4-BE49-F238E27FC236}">
                      <a16:creationId xmlns:a16="http://schemas.microsoft.com/office/drawing/2014/main" id="{0874789B-55C0-4204-9BCB-41E5B0625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4429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0" name="Rectangle 32">
                  <a:extLst>
                    <a:ext uri="{FF2B5EF4-FFF2-40B4-BE49-F238E27FC236}">
                      <a16:creationId xmlns:a16="http://schemas.microsoft.com/office/drawing/2014/main" id="{77A4B491-A5F2-4644-979C-935CE6D5B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062" y="5929607"/>
                  <a:ext cx="475061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1" name="Freeform 33">
                  <a:extLst>
                    <a:ext uri="{FF2B5EF4-FFF2-40B4-BE49-F238E27FC236}">
                      <a16:creationId xmlns:a16="http://schemas.microsoft.com/office/drawing/2014/main" id="{CF6CA24C-F594-46C8-8ABF-826691FD5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5243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7 w 449"/>
                    <a:gd name="T5" fmla="*/ 18 h 18"/>
                    <a:gd name="T6" fmla="*/ 433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8" y="18"/>
                        <a:pt x="17" y="18"/>
                      </a:cubicBezTo>
                      <a:cubicBezTo>
                        <a:pt x="433" y="18"/>
                        <a:pt x="433" y="18"/>
                        <a:pt x="433" y="18"/>
                      </a:cubicBezTo>
                      <a:cubicBezTo>
                        <a:pt x="442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2" name="Freeform 38">
                  <a:extLst>
                    <a:ext uri="{FF2B5EF4-FFF2-40B4-BE49-F238E27FC236}">
                      <a16:creationId xmlns:a16="http://schemas.microsoft.com/office/drawing/2014/main" id="{3DC52C5F-5424-46B9-88AE-42975EC03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0519" y="6016100"/>
                  <a:ext cx="171693" cy="153621"/>
                </a:xfrm>
                <a:custGeom>
                  <a:avLst/>
                  <a:gdLst>
                    <a:gd name="T0" fmla="*/ 99 w 117"/>
                    <a:gd name="T1" fmla="*/ 40 h 105"/>
                    <a:gd name="T2" fmla="*/ 114 w 117"/>
                    <a:gd name="T3" fmla="*/ 14 h 105"/>
                    <a:gd name="T4" fmla="*/ 89 w 117"/>
                    <a:gd name="T5" fmla="*/ 1 h 105"/>
                    <a:gd name="T6" fmla="*/ 63 w 117"/>
                    <a:gd name="T7" fmla="*/ 7 h 105"/>
                    <a:gd name="T8" fmla="*/ 40 w 117"/>
                    <a:gd name="T9" fmla="*/ 1 h 105"/>
                    <a:gd name="T10" fmla="*/ 12 w 117"/>
                    <a:gd name="T11" fmla="*/ 18 h 105"/>
                    <a:gd name="T12" fmla="*/ 20 w 117"/>
                    <a:gd name="T13" fmla="*/ 87 h 105"/>
                    <a:gd name="T14" fmla="*/ 42 w 117"/>
                    <a:gd name="T15" fmla="*/ 105 h 105"/>
                    <a:gd name="T16" fmla="*/ 64 w 117"/>
                    <a:gd name="T17" fmla="*/ 99 h 105"/>
                    <a:gd name="T18" fmla="*/ 87 w 117"/>
                    <a:gd name="T19" fmla="*/ 104 h 105"/>
                    <a:gd name="T20" fmla="*/ 108 w 117"/>
                    <a:gd name="T21" fmla="*/ 88 h 105"/>
                    <a:gd name="T22" fmla="*/ 117 w 117"/>
                    <a:gd name="T23" fmla="*/ 68 h 105"/>
                    <a:gd name="T24" fmla="*/ 99 w 117"/>
                    <a:gd name="T25" fmla="*/ 4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05">
                      <a:moveTo>
                        <a:pt x="99" y="40"/>
                      </a:moveTo>
                      <a:cubicBezTo>
                        <a:pt x="99" y="23"/>
                        <a:pt x="113" y="15"/>
                        <a:pt x="114" y="14"/>
                      </a:cubicBezTo>
                      <a:cubicBezTo>
                        <a:pt x="106" y="3"/>
                        <a:pt x="93" y="1"/>
                        <a:pt x="89" y="1"/>
                      </a:cubicBezTo>
                      <a:cubicBezTo>
                        <a:pt x="78" y="0"/>
                        <a:pt x="68" y="7"/>
                        <a:pt x="63" y="7"/>
                      </a:cubicBezTo>
                      <a:cubicBezTo>
                        <a:pt x="57" y="7"/>
                        <a:pt x="49" y="1"/>
                        <a:pt x="40" y="1"/>
                      </a:cubicBezTo>
                      <a:cubicBezTo>
                        <a:pt x="28" y="1"/>
                        <a:pt x="18" y="8"/>
                        <a:pt x="12" y="18"/>
                      </a:cubicBezTo>
                      <a:cubicBezTo>
                        <a:pt x="0" y="39"/>
                        <a:pt x="9" y="70"/>
                        <a:pt x="20" y="87"/>
                      </a:cubicBezTo>
                      <a:cubicBezTo>
                        <a:pt x="26" y="96"/>
                        <a:pt x="33" y="105"/>
                        <a:pt x="42" y="105"/>
                      </a:cubicBezTo>
                      <a:cubicBezTo>
                        <a:pt x="51" y="104"/>
                        <a:pt x="54" y="99"/>
                        <a:pt x="64" y="99"/>
                      </a:cubicBezTo>
                      <a:cubicBezTo>
                        <a:pt x="75" y="99"/>
                        <a:pt x="78" y="105"/>
                        <a:pt x="87" y="104"/>
                      </a:cubicBezTo>
                      <a:cubicBezTo>
                        <a:pt x="96" y="104"/>
                        <a:pt x="102" y="96"/>
                        <a:pt x="108" y="88"/>
                      </a:cubicBezTo>
                      <a:cubicBezTo>
                        <a:pt x="115" y="78"/>
                        <a:pt x="117" y="69"/>
                        <a:pt x="117" y="68"/>
                      </a:cubicBezTo>
                      <a:cubicBezTo>
                        <a:pt x="117" y="68"/>
                        <a:pt x="99" y="61"/>
                        <a:pt x="99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3" name="Freeform 39">
                  <a:extLst>
                    <a:ext uri="{FF2B5EF4-FFF2-40B4-BE49-F238E27FC236}">
                      <a16:creationId xmlns:a16="http://schemas.microsoft.com/office/drawing/2014/main" id="{1A48F4D9-8A57-47AC-9092-31C55729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0884" y="5968335"/>
                  <a:ext cx="42600" cy="47765"/>
                </a:xfrm>
                <a:custGeom>
                  <a:avLst/>
                  <a:gdLst>
                    <a:gd name="T0" fmla="*/ 21 w 29"/>
                    <a:gd name="T1" fmla="*/ 22 h 32"/>
                    <a:gd name="T2" fmla="*/ 28 w 29"/>
                    <a:gd name="T3" fmla="*/ 0 h 32"/>
                    <a:gd name="T4" fmla="*/ 8 w 29"/>
                    <a:gd name="T5" fmla="*/ 10 h 32"/>
                    <a:gd name="T6" fmla="*/ 1 w 29"/>
                    <a:gd name="T7" fmla="*/ 31 h 32"/>
                    <a:gd name="T8" fmla="*/ 21 w 29"/>
                    <a:gd name="T9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1" y="22"/>
                      </a:moveTo>
                      <a:cubicBezTo>
                        <a:pt x="26" y="16"/>
                        <a:pt x="29" y="8"/>
                        <a:pt x="28" y="0"/>
                      </a:cubicBezTo>
                      <a:cubicBezTo>
                        <a:pt x="21" y="0"/>
                        <a:pt x="13" y="4"/>
                        <a:pt x="8" y="10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8" y="32"/>
                        <a:pt x="16" y="27"/>
                        <a:pt x="21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909608E9-7886-4794-A75E-824B855BD18B}"/>
                  </a:ext>
                </a:extLst>
              </p:cNvPr>
              <p:cNvGrpSpPr/>
              <p:nvPr/>
            </p:nvGrpSpPr>
            <p:grpSpPr>
              <a:xfrm>
                <a:off x="606413" y="5902498"/>
                <a:ext cx="658373" cy="378242"/>
                <a:chOff x="1392286" y="5902498"/>
                <a:chExt cx="658373" cy="378242"/>
              </a:xfrm>
            </p:grpSpPr>
            <p:sp>
              <p:nvSpPr>
                <p:cNvPr id="430" name="Rectangle 34">
                  <a:extLst>
                    <a:ext uri="{FF2B5EF4-FFF2-40B4-BE49-F238E27FC236}">
                      <a16:creationId xmlns:a16="http://schemas.microsoft.com/office/drawing/2014/main" id="{42769254-4BE7-4ED4-B906-0ACFE0542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9742" y="5902498"/>
                  <a:ext cx="511207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1" name="Oval 35">
                  <a:extLst>
                    <a:ext uri="{FF2B5EF4-FFF2-40B4-BE49-F238E27FC236}">
                      <a16:creationId xmlns:a16="http://schemas.microsoft.com/office/drawing/2014/main" id="{D3691325-86B2-4D07-BFF0-B243DEE6A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1472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2" name="Rectangle 36">
                  <a:extLst>
                    <a:ext uri="{FF2B5EF4-FFF2-40B4-BE49-F238E27FC236}">
                      <a16:creationId xmlns:a16="http://schemas.microsoft.com/office/drawing/2014/main" id="{CD45FF50-3410-456F-BA14-F3DB27E4B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7815" y="5929607"/>
                  <a:ext cx="476352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3" name="Freeform 37">
                  <a:extLst>
                    <a:ext uri="{FF2B5EF4-FFF2-40B4-BE49-F238E27FC236}">
                      <a16:creationId xmlns:a16="http://schemas.microsoft.com/office/drawing/2014/main" id="{69B2D367-825F-4F17-ACA8-3F9D646CD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2286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4" name="Freeform 40">
                  <a:extLst>
                    <a:ext uri="{FF2B5EF4-FFF2-40B4-BE49-F238E27FC236}">
                      <a16:creationId xmlns:a16="http://schemas.microsoft.com/office/drawing/2014/main" id="{29D0DEC2-E5DA-4772-BAE8-14E9512FB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5988990"/>
                  <a:ext cx="98110" cy="86493"/>
                </a:xfrm>
                <a:custGeom>
                  <a:avLst/>
                  <a:gdLst>
                    <a:gd name="T0" fmla="*/ 0 w 76"/>
                    <a:gd name="T1" fmla="*/ 67 h 67"/>
                    <a:gd name="T2" fmla="*/ 76 w 76"/>
                    <a:gd name="T3" fmla="*/ 67 h 67"/>
                    <a:gd name="T4" fmla="*/ 76 w 76"/>
                    <a:gd name="T5" fmla="*/ 0 h 67"/>
                    <a:gd name="T6" fmla="*/ 0 w 76"/>
                    <a:gd name="T7" fmla="*/ 11 h 67"/>
                    <a:gd name="T8" fmla="*/ 0 w 7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7">
                      <a:moveTo>
                        <a:pt x="0" y="67"/>
                      </a:moveTo>
                      <a:lnTo>
                        <a:pt x="76" y="67"/>
                      </a:lnTo>
                      <a:lnTo>
                        <a:pt x="76" y="0"/>
                      </a:lnTo>
                      <a:lnTo>
                        <a:pt x="0" y="11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5" name="Freeform 41">
                  <a:extLst>
                    <a:ext uri="{FF2B5EF4-FFF2-40B4-BE49-F238E27FC236}">
                      <a16:creationId xmlns:a16="http://schemas.microsoft.com/office/drawing/2014/main" id="{D50F5727-7F87-4E0D-AFEB-5FC978683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03191"/>
                  <a:ext cx="73582" cy="72292"/>
                </a:xfrm>
                <a:custGeom>
                  <a:avLst/>
                  <a:gdLst>
                    <a:gd name="T0" fmla="*/ 57 w 57"/>
                    <a:gd name="T1" fmla="*/ 56 h 56"/>
                    <a:gd name="T2" fmla="*/ 57 w 57"/>
                    <a:gd name="T3" fmla="*/ 0 h 56"/>
                    <a:gd name="T4" fmla="*/ 0 w 57"/>
                    <a:gd name="T5" fmla="*/ 8 h 56"/>
                    <a:gd name="T6" fmla="*/ 0 w 57"/>
                    <a:gd name="T7" fmla="*/ 56 h 56"/>
                    <a:gd name="T8" fmla="*/ 57 w 57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6">
                      <a:moveTo>
                        <a:pt x="57" y="56"/>
                      </a:moveTo>
                      <a:lnTo>
                        <a:pt x="57" y="0"/>
                      </a:lnTo>
                      <a:lnTo>
                        <a:pt x="0" y="8"/>
                      </a:lnTo>
                      <a:lnTo>
                        <a:pt x="0" y="56"/>
                      </a:lnTo>
                      <a:lnTo>
                        <a:pt x="57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6" name="Freeform 42">
                  <a:extLst>
                    <a:ext uri="{FF2B5EF4-FFF2-40B4-BE49-F238E27FC236}">
                      <a16:creationId xmlns:a16="http://schemas.microsoft.com/office/drawing/2014/main" id="{CCB18705-0B60-4350-BF2B-9A638B56D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78064"/>
                  <a:ext cx="73582" cy="73583"/>
                </a:xfrm>
                <a:custGeom>
                  <a:avLst/>
                  <a:gdLst>
                    <a:gd name="T0" fmla="*/ 57 w 57"/>
                    <a:gd name="T1" fmla="*/ 0 h 57"/>
                    <a:gd name="T2" fmla="*/ 0 w 57"/>
                    <a:gd name="T3" fmla="*/ 0 h 57"/>
                    <a:gd name="T4" fmla="*/ 0 w 57"/>
                    <a:gd name="T5" fmla="*/ 49 h 57"/>
                    <a:gd name="T6" fmla="*/ 57 w 57"/>
                    <a:gd name="T7" fmla="*/ 57 h 57"/>
                    <a:gd name="T8" fmla="*/ 57 w 57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7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57" y="57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7" name="Freeform 43">
                  <a:extLst>
                    <a:ext uri="{FF2B5EF4-FFF2-40B4-BE49-F238E27FC236}">
                      <a16:creationId xmlns:a16="http://schemas.microsoft.com/office/drawing/2014/main" id="{6976B09C-DFBF-432B-8FE8-DB81A450F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6078064"/>
                  <a:ext cx="98110" cy="8778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7 h 68"/>
                    <a:gd name="T4" fmla="*/ 76 w 76"/>
                    <a:gd name="T5" fmla="*/ 68 h 68"/>
                    <a:gd name="T6" fmla="*/ 76 w 76"/>
                    <a:gd name="T7" fmla="*/ 0 h 68"/>
                    <a:gd name="T8" fmla="*/ 0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lnTo>
                        <a:pt x="0" y="57"/>
                      </a:lnTo>
                      <a:lnTo>
                        <a:pt x="76" y="68"/>
                      </a:lnTo>
                      <a:lnTo>
                        <a:pt x="7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D42FAE1D-3332-421F-8B41-F6AFC62DCD9C}"/>
                  </a:ext>
                </a:extLst>
              </p:cNvPr>
              <p:cNvSpPr txBox="1"/>
              <p:nvPr/>
            </p:nvSpPr>
            <p:spPr>
              <a:xfrm>
                <a:off x="252964" y="4876684"/>
                <a:ext cx="967141" cy="390626"/>
              </a:xfrm>
              <a:prstGeom prst="rect">
                <a:avLst/>
              </a:prstGeom>
            </p:spPr>
            <p:txBody>
              <a:bodyPr vert="horz" wrap="square" lIns="89555" tIns="89555" rIns="89555" bIns="89555" rtlCol="0" anchor="t">
                <a:noAutofit/>
              </a:bodyPr>
              <a:lstStyle/>
              <a:p>
                <a:pPr marL="228473" indent="-228473" algn="ctr" defTabSz="878201">
                  <a:defRPr/>
                </a:pPr>
                <a:endParaRPr lang="en-US" sz="1961" b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29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B7B88471-6367-4628-B743-08F6C8081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1362028" y="6201582"/>
                <a:ext cx="293484" cy="27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3DEBE045-E0A2-47BC-9311-13E72C7BB96B}"/>
                </a:ext>
              </a:extLst>
            </p:cNvPr>
            <p:cNvSpPr/>
            <p:nvPr/>
          </p:nvSpPr>
          <p:spPr>
            <a:xfrm>
              <a:off x="207764" y="4914564"/>
              <a:ext cx="1097365" cy="292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5848">
                <a:defRPr/>
              </a:pPr>
              <a:r>
                <a:rPr lang="en-US" sz="1271" i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Inner-Loop</a:t>
              </a:r>
            </a:p>
          </p:txBody>
        </p:sp>
      </p:grpSp>
      <p:grpSp>
        <p:nvGrpSpPr>
          <p:cNvPr id="450" name="RunCodeValidate">
            <a:extLst>
              <a:ext uri="{FF2B5EF4-FFF2-40B4-BE49-F238E27FC236}">
                <a16:creationId xmlns:a16="http://schemas.microsoft.com/office/drawing/2014/main" id="{B7CAE449-32B1-49F3-9A20-8329361474CA}"/>
              </a:ext>
            </a:extLst>
          </p:cNvPr>
          <p:cNvGrpSpPr/>
          <p:nvPr/>
        </p:nvGrpSpPr>
        <p:grpSpPr>
          <a:xfrm>
            <a:off x="808993" y="5267568"/>
            <a:ext cx="1293633" cy="878656"/>
            <a:chOff x="1883426" y="5104140"/>
            <a:chExt cx="1320136" cy="896657"/>
          </a:xfrm>
        </p:grpSpPr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E90922A-247A-42B4-A972-AE4D108E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F74ED06-23BA-4839-AC54-44835D9FD686}"/>
                </a:ext>
              </a:extLst>
            </p:cNvPr>
            <p:cNvSpPr/>
            <p:nvPr/>
          </p:nvSpPr>
          <p:spPr>
            <a:xfrm>
              <a:off x="1883426" y="5483572"/>
              <a:ext cx="24047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AF5D07FE-1A7B-4FE0-8709-31D9067ED4E0}"/>
                </a:ext>
              </a:extLst>
            </p:cNvPr>
            <p:cNvSpPr/>
            <p:nvPr/>
          </p:nvSpPr>
          <p:spPr>
            <a:xfrm>
              <a:off x="2379447" y="5104140"/>
              <a:ext cx="183214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6DB2DA2-15C1-4FB2-AF4D-715EB7CFB0CA}"/>
                </a:ext>
              </a:extLst>
            </p:cNvPr>
            <p:cNvSpPr/>
            <p:nvPr/>
          </p:nvSpPr>
          <p:spPr>
            <a:xfrm>
              <a:off x="2817502" y="5483572"/>
              <a:ext cx="38606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C4839E7-E838-483D-8079-6FA4EB5640E1}"/>
                </a:ext>
              </a:extLst>
            </p:cNvPr>
            <p:cNvSpPr/>
            <p:nvPr/>
          </p:nvSpPr>
          <p:spPr>
            <a:xfrm>
              <a:off x="2308916" y="5862142"/>
              <a:ext cx="302632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58926AB-1BC5-4FF9-8C81-A1D5E48DFEDC}"/>
              </a:ext>
            </a:extLst>
          </p:cNvPr>
          <p:cNvGrpSpPr/>
          <p:nvPr/>
        </p:nvGrpSpPr>
        <p:grpSpPr>
          <a:xfrm>
            <a:off x="517824" y="1225875"/>
            <a:ext cx="1453914" cy="1031016"/>
            <a:chOff x="608671" y="1461030"/>
            <a:chExt cx="1483698" cy="1478514"/>
          </a:xfrm>
        </p:grpSpPr>
        <p:sp>
          <p:nvSpPr>
            <p:cNvPr id="103" name="Rounded Rectangle 11">
              <a:extLst>
                <a:ext uri="{FF2B5EF4-FFF2-40B4-BE49-F238E27FC236}">
                  <a16:creationId xmlns:a16="http://schemas.microsoft.com/office/drawing/2014/main" id="{418DBFFB-0F01-405A-A0DA-56DA5E34E995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C65179E-710B-483F-B1DB-9AF0E2AA1956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6" name="Repos">
              <a:extLst>
                <a:ext uri="{FF2B5EF4-FFF2-40B4-BE49-F238E27FC236}">
                  <a16:creationId xmlns:a16="http://schemas.microsoft.com/office/drawing/2014/main" id="{973CB316-FE7A-49E7-8C62-B72AC082E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  <p:grpSp>
        <p:nvGrpSpPr>
          <p:cNvPr id="78" name="CI">
            <a:extLst>
              <a:ext uri="{FF2B5EF4-FFF2-40B4-BE49-F238E27FC236}">
                <a16:creationId xmlns:a16="http://schemas.microsoft.com/office/drawing/2014/main" id="{D2F3631C-FD41-49A0-8C1C-55D61AA12159}"/>
              </a:ext>
            </a:extLst>
          </p:cNvPr>
          <p:cNvGrpSpPr/>
          <p:nvPr/>
        </p:nvGrpSpPr>
        <p:grpSpPr>
          <a:xfrm>
            <a:off x="4555354" y="1231508"/>
            <a:ext cx="1453914" cy="1025383"/>
            <a:chOff x="4555354" y="1147552"/>
            <a:chExt cx="1453914" cy="1109340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4555354" y="1147552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4602483" y="1397398"/>
              <a:ext cx="1359657" cy="674676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CI</a:t>
              </a:r>
            </a:p>
            <a:p>
              <a:pPr algn="ctr" defTabSz="87820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Build, Unit &amp; Integration Testing</a:t>
              </a:r>
            </a:p>
          </p:txBody>
        </p:sp>
        <p:pic>
          <p:nvPicPr>
            <p:cNvPr id="402" name="DevOpsPipelines">
              <a:extLst>
                <a:ext uri="{FF2B5EF4-FFF2-40B4-BE49-F238E27FC236}">
                  <a16:creationId xmlns:a16="http://schemas.microsoft.com/office/drawing/2014/main" id="{1CEDE86E-90F2-4270-A64F-25C4CE07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639632" y="1186062"/>
              <a:ext cx="298769" cy="298769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2EFB8F2-09E6-476B-A509-C6A692BE0EDB}"/>
              </a:ext>
            </a:extLst>
          </p:cNvPr>
          <p:cNvSpPr/>
          <p:nvPr/>
        </p:nvSpPr>
        <p:spPr>
          <a:xfrm>
            <a:off x="5160978" y="3378260"/>
            <a:ext cx="1415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Staging/Prod Registry</a:t>
            </a:r>
            <a:endParaRPr lang="en-US" dirty="0"/>
          </a:p>
        </p:txBody>
      </p:sp>
      <p:sp>
        <p:nvSpPr>
          <p:cNvPr id="449" name="InnerLoopBoundary">
            <a:extLst>
              <a:ext uri="{FF2B5EF4-FFF2-40B4-BE49-F238E27FC236}">
                <a16:creationId xmlns:a16="http://schemas.microsoft.com/office/drawing/2014/main" id="{5A56555D-F6EB-4453-B3E6-10A91472D1DE}"/>
              </a:ext>
            </a:extLst>
          </p:cNvPr>
          <p:cNvSpPr/>
          <p:nvPr/>
        </p:nvSpPr>
        <p:spPr>
          <a:xfrm>
            <a:off x="171450" y="4924018"/>
            <a:ext cx="11953875" cy="1805291"/>
          </a:xfrm>
          <a:custGeom>
            <a:avLst/>
            <a:gdLst>
              <a:gd name="connsiteX0" fmla="*/ 3978940 w 11953875"/>
              <a:gd name="connsiteY0" fmla="*/ 0 h 3467243"/>
              <a:gd name="connsiteX1" fmla="*/ 7337363 w 11953875"/>
              <a:gd name="connsiteY1" fmla="*/ 0 h 3467243"/>
              <a:gd name="connsiteX2" fmla="*/ 7337363 w 11953875"/>
              <a:gd name="connsiteY2" fmla="*/ 1525816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3978940 w 11953875"/>
              <a:gd name="connsiteY7" fmla="*/ 1525816 h 3467243"/>
              <a:gd name="connsiteX0" fmla="*/ 3978940 w 11953875"/>
              <a:gd name="connsiteY0" fmla="*/ 0 h 3467243"/>
              <a:gd name="connsiteX1" fmla="*/ 7337363 w 11953875"/>
              <a:gd name="connsiteY1" fmla="*/ 1525816 h 3467243"/>
              <a:gd name="connsiteX2" fmla="*/ 11953875 w 11953875"/>
              <a:gd name="connsiteY2" fmla="*/ 1525816 h 3467243"/>
              <a:gd name="connsiteX3" fmla="*/ 11953875 w 11953875"/>
              <a:gd name="connsiteY3" fmla="*/ 3467243 h 3467243"/>
              <a:gd name="connsiteX4" fmla="*/ 0 w 11953875"/>
              <a:gd name="connsiteY4" fmla="*/ 3467243 h 3467243"/>
              <a:gd name="connsiteX5" fmla="*/ 0 w 11953875"/>
              <a:gd name="connsiteY5" fmla="*/ 1525816 h 3467243"/>
              <a:gd name="connsiteX6" fmla="*/ 3978940 w 11953875"/>
              <a:gd name="connsiteY6" fmla="*/ 1525816 h 3467243"/>
              <a:gd name="connsiteX7" fmla="*/ 3978940 w 11953875"/>
              <a:gd name="connsiteY7" fmla="*/ 0 h 3467243"/>
              <a:gd name="connsiteX0" fmla="*/ 3978940 w 11953875"/>
              <a:gd name="connsiteY0" fmla="*/ 0 h 1941427"/>
              <a:gd name="connsiteX1" fmla="*/ 7337363 w 11953875"/>
              <a:gd name="connsiteY1" fmla="*/ 0 h 1941427"/>
              <a:gd name="connsiteX2" fmla="*/ 11953875 w 11953875"/>
              <a:gd name="connsiteY2" fmla="*/ 0 h 1941427"/>
              <a:gd name="connsiteX3" fmla="*/ 11953875 w 11953875"/>
              <a:gd name="connsiteY3" fmla="*/ 1941427 h 1941427"/>
              <a:gd name="connsiteX4" fmla="*/ 0 w 11953875"/>
              <a:gd name="connsiteY4" fmla="*/ 1941427 h 1941427"/>
              <a:gd name="connsiteX5" fmla="*/ 0 w 11953875"/>
              <a:gd name="connsiteY5" fmla="*/ 0 h 1941427"/>
              <a:gd name="connsiteX6" fmla="*/ 3978940 w 11953875"/>
              <a:gd name="connsiteY6" fmla="*/ 0 h 194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53875" h="1941427">
                <a:moveTo>
                  <a:pt x="3978940" y="0"/>
                </a:moveTo>
                <a:lnTo>
                  <a:pt x="7337363" y="0"/>
                </a:lnTo>
                <a:lnTo>
                  <a:pt x="11953875" y="0"/>
                </a:lnTo>
                <a:lnTo>
                  <a:pt x="11953875" y="1941427"/>
                </a:lnTo>
                <a:lnTo>
                  <a:pt x="0" y="1941427"/>
                </a:lnTo>
                <a:lnTo>
                  <a:pt x="0" y="0"/>
                </a:lnTo>
                <a:lnTo>
                  <a:pt x="3978940" y="0"/>
                </a:lnTo>
                <a:close/>
              </a:path>
            </a:pathLst>
          </a:custGeom>
          <a:noFill/>
          <a:ln w="57150">
            <a:solidFill>
              <a:srgbClr val="0F78D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076693586">
                  <a:custGeom>
                    <a:avLst/>
                    <a:gdLst>
                      <a:gd name="connsiteX0" fmla="*/ 3978940 w 11953875"/>
                      <a:gd name="connsiteY0" fmla="*/ 0 h 3467243"/>
                      <a:gd name="connsiteX1" fmla="*/ 4572261 w 11953875"/>
                      <a:gd name="connsiteY1" fmla="*/ 0 h 3467243"/>
                      <a:gd name="connsiteX2" fmla="*/ 5131999 w 11953875"/>
                      <a:gd name="connsiteY2" fmla="*/ 0 h 3467243"/>
                      <a:gd name="connsiteX3" fmla="*/ 5725320 w 11953875"/>
                      <a:gd name="connsiteY3" fmla="*/ 0 h 3467243"/>
                      <a:gd name="connsiteX4" fmla="*/ 6285057 w 11953875"/>
                      <a:gd name="connsiteY4" fmla="*/ 0 h 3467243"/>
                      <a:gd name="connsiteX5" fmla="*/ 6844794 w 11953875"/>
                      <a:gd name="connsiteY5" fmla="*/ 0 h 3467243"/>
                      <a:gd name="connsiteX6" fmla="*/ 7337363 w 11953875"/>
                      <a:gd name="connsiteY6" fmla="*/ 0 h 3467243"/>
                      <a:gd name="connsiteX7" fmla="*/ 7337363 w 11953875"/>
                      <a:gd name="connsiteY7" fmla="*/ 493347 h 3467243"/>
                      <a:gd name="connsiteX8" fmla="*/ 7337363 w 11953875"/>
                      <a:gd name="connsiteY8" fmla="*/ 1001953 h 3467243"/>
                      <a:gd name="connsiteX9" fmla="*/ 7337363 w 11953875"/>
                      <a:gd name="connsiteY9" fmla="*/ 1525816 h 3467243"/>
                      <a:gd name="connsiteX10" fmla="*/ 7868262 w 11953875"/>
                      <a:gd name="connsiteY10" fmla="*/ 1525816 h 3467243"/>
                      <a:gd name="connsiteX11" fmla="*/ 8352996 w 11953875"/>
                      <a:gd name="connsiteY11" fmla="*/ 1525816 h 3467243"/>
                      <a:gd name="connsiteX12" fmla="*/ 9022390 w 11953875"/>
                      <a:gd name="connsiteY12" fmla="*/ 1525816 h 3467243"/>
                      <a:gd name="connsiteX13" fmla="*/ 9599454 w 11953875"/>
                      <a:gd name="connsiteY13" fmla="*/ 1525816 h 3467243"/>
                      <a:gd name="connsiteX14" fmla="*/ 10084188 w 11953875"/>
                      <a:gd name="connsiteY14" fmla="*/ 1525816 h 3467243"/>
                      <a:gd name="connsiteX15" fmla="*/ 10707417 w 11953875"/>
                      <a:gd name="connsiteY15" fmla="*/ 1525816 h 3467243"/>
                      <a:gd name="connsiteX16" fmla="*/ 11238316 w 11953875"/>
                      <a:gd name="connsiteY16" fmla="*/ 1525816 h 3467243"/>
                      <a:gd name="connsiteX17" fmla="*/ 11953875 w 11953875"/>
                      <a:gd name="connsiteY17" fmla="*/ 1525816 h 3467243"/>
                      <a:gd name="connsiteX18" fmla="*/ 11953875 w 11953875"/>
                      <a:gd name="connsiteY18" fmla="*/ 1952930 h 3467243"/>
                      <a:gd name="connsiteX19" fmla="*/ 11953875 w 11953875"/>
                      <a:gd name="connsiteY19" fmla="*/ 2418872 h 3467243"/>
                      <a:gd name="connsiteX20" fmla="*/ 11953875 w 11953875"/>
                      <a:gd name="connsiteY20" fmla="*/ 2865401 h 3467243"/>
                      <a:gd name="connsiteX21" fmla="*/ 11953875 w 11953875"/>
                      <a:gd name="connsiteY21" fmla="*/ 3467243 h 3467243"/>
                      <a:gd name="connsiteX22" fmla="*/ 11117104 w 11953875"/>
                      <a:gd name="connsiteY22" fmla="*/ 3467243 h 3467243"/>
                      <a:gd name="connsiteX23" fmla="*/ 10519410 w 11953875"/>
                      <a:gd name="connsiteY23" fmla="*/ 3467243 h 3467243"/>
                      <a:gd name="connsiteX24" fmla="*/ 10280333 w 11953875"/>
                      <a:gd name="connsiteY24" fmla="*/ 3467243 h 3467243"/>
                      <a:gd name="connsiteX25" fmla="*/ 9443561 w 11953875"/>
                      <a:gd name="connsiteY25" fmla="*/ 3467243 h 3467243"/>
                      <a:gd name="connsiteX26" fmla="*/ 9084945 w 11953875"/>
                      <a:gd name="connsiteY26" fmla="*/ 3467243 h 3467243"/>
                      <a:gd name="connsiteX27" fmla="*/ 8845868 w 11953875"/>
                      <a:gd name="connsiteY27" fmla="*/ 3467243 h 3467243"/>
                      <a:gd name="connsiteX28" fmla="*/ 8606790 w 11953875"/>
                      <a:gd name="connsiteY28" fmla="*/ 3467243 h 3467243"/>
                      <a:gd name="connsiteX29" fmla="*/ 7770019 w 11953875"/>
                      <a:gd name="connsiteY29" fmla="*/ 3467243 h 3467243"/>
                      <a:gd name="connsiteX30" fmla="*/ 7291864 w 11953875"/>
                      <a:gd name="connsiteY30" fmla="*/ 3467243 h 3467243"/>
                      <a:gd name="connsiteX31" fmla="*/ 6574631 w 11953875"/>
                      <a:gd name="connsiteY31" fmla="*/ 3467243 h 3467243"/>
                      <a:gd name="connsiteX32" fmla="*/ 6335554 w 11953875"/>
                      <a:gd name="connsiteY32" fmla="*/ 3467243 h 3467243"/>
                      <a:gd name="connsiteX33" fmla="*/ 5498783 w 11953875"/>
                      <a:gd name="connsiteY33" fmla="*/ 3467243 h 3467243"/>
                      <a:gd name="connsiteX34" fmla="*/ 4901089 w 11953875"/>
                      <a:gd name="connsiteY34" fmla="*/ 3467243 h 3467243"/>
                      <a:gd name="connsiteX35" fmla="*/ 4662011 w 11953875"/>
                      <a:gd name="connsiteY35" fmla="*/ 3467243 h 3467243"/>
                      <a:gd name="connsiteX36" fmla="*/ 3944779 w 11953875"/>
                      <a:gd name="connsiteY36" fmla="*/ 3467243 h 3467243"/>
                      <a:gd name="connsiteX37" fmla="*/ 3466624 w 11953875"/>
                      <a:gd name="connsiteY37" fmla="*/ 3467243 h 3467243"/>
                      <a:gd name="connsiteX38" fmla="*/ 2749391 w 11953875"/>
                      <a:gd name="connsiteY38" fmla="*/ 3467243 h 3467243"/>
                      <a:gd name="connsiteX39" fmla="*/ 2510314 w 11953875"/>
                      <a:gd name="connsiteY39" fmla="*/ 3467243 h 3467243"/>
                      <a:gd name="connsiteX40" fmla="*/ 2271236 w 11953875"/>
                      <a:gd name="connsiteY40" fmla="*/ 3467243 h 3467243"/>
                      <a:gd name="connsiteX41" fmla="*/ 1554004 w 11953875"/>
                      <a:gd name="connsiteY41" fmla="*/ 3467243 h 3467243"/>
                      <a:gd name="connsiteX42" fmla="*/ 1195387 w 11953875"/>
                      <a:gd name="connsiteY42" fmla="*/ 3467243 h 3467243"/>
                      <a:gd name="connsiteX43" fmla="*/ 0 w 11953875"/>
                      <a:gd name="connsiteY43" fmla="*/ 3467243 h 3467243"/>
                      <a:gd name="connsiteX44" fmla="*/ 0 w 11953875"/>
                      <a:gd name="connsiteY44" fmla="*/ 2962472 h 3467243"/>
                      <a:gd name="connsiteX45" fmla="*/ 0 w 11953875"/>
                      <a:gd name="connsiteY45" fmla="*/ 2477115 h 3467243"/>
                      <a:gd name="connsiteX46" fmla="*/ 0 w 11953875"/>
                      <a:gd name="connsiteY46" fmla="*/ 2050001 h 3467243"/>
                      <a:gd name="connsiteX47" fmla="*/ 0 w 11953875"/>
                      <a:gd name="connsiteY47" fmla="*/ 1525816 h 3467243"/>
                      <a:gd name="connsiteX48" fmla="*/ 449052 w 11953875"/>
                      <a:gd name="connsiteY48" fmla="*/ 1525816 h 3467243"/>
                      <a:gd name="connsiteX49" fmla="*/ 898104 w 11953875"/>
                      <a:gd name="connsiteY49" fmla="*/ 1525816 h 3467243"/>
                      <a:gd name="connsiteX50" fmla="*/ 1506313 w 11953875"/>
                      <a:gd name="connsiteY50" fmla="*/ 1525816 h 3467243"/>
                      <a:gd name="connsiteX51" fmla="*/ 2034944 w 11953875"/>
                      <a:gd name="connsiteY51" fmla="*/ 1525816 h 3467243"/>
                      <a:gd name="connsiteX52" fmla="*/ 2682942 w 11953875"/>
                      <a:gd name="connsiteY52" fmla="*/ 1525816 h 3467243"/>
                      <a:gd name="connsiteX53" fmla="*/ 3131994 w 11953875"/>
                      <a:gd name="connsiteY53" fmla="*/ 1525816 h 3467243"/>
                      <a:gd name="connsiteX54" fmla="*/ 3978940 w 11953875"/>
                      <a:gd name="connsiteY54" fmla="*/ 1525816 h 3467243"/>
                      <a:gd name="connsiteX55" fmla="*/ 3978940 w 11953875"/>
                      <a:gd name="connsiteY55" fmla="*/ 1001953 h 3467243"/>
                      <a:gd name="connsiteX56" fmla="*/ 3978940 w 11953875"/>
                      <a:gd name="connsiteY56" fmla="*/ 462831 h 3467243"/>
                      <a:gd name="connsiteX57" fmla="*/ 3978940 w 11953875"/>
                      <a:gd name="connsiteY57" fmla="*/ 0 h 34672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11953875" h="3467243" extrusionOk="0">
                        <a:moveTo>
                          <a:pt x="3978940" y="0"/>
                        </a:moveTo>
                        <a:cubicBezTo>
                          <a:pt x="4236683" y="-60162"/>
                          <a:pt x="4331392" y="48387"/>
                          <a:pt x="4572261" y="0"/>
                        </a:cubicBezTo>
                        <a:cubicBezTo>
                          <a:pt x="4813130" y="-48387"/>
                          <a:pt x="4890342" y="42987"/>
                          <a:pt x="5131999" y="0"/>
                        </a:cubicBezTo>
                        <a:cubicBezTo>
                          <a:pt x="5373656" y="-42987"/>
                          <a:pt x="5533207" y="69042"/>
                          <a:pt x="5725320" y="0"/>
                        </a:cubicBezTo>
                        <a:cubicBezTo>
                          <a:pt x="5917433" y="-69042"/>
                          <a:pt x="6032016" y="8489"/>
                          <a:pt x="6285057" y="0"/>
                        </a:cubicBezTo>
                        <a:cubicBezTo>
                          <a:pt x="6538098" y="-8489"/>
                          <a:pt x="6573098" y="43197"/>
                          <a:pt x="6844794" y="0"/>
                        </a:cubicBezTo>
                        <a:cubicBezTo>
                          <a:pt x="7116490" y="-43197"/>
                          <a:pt x="7174135" y="35914"/>
                          <a:pt x="7337363" y="0"/>
                        </a:cubicBezTo>
                        <a:cubicBezTo>
                          <a:pt x="7353327" y="126172"/>
                          <a:pt x="7319285" y="303807"/>
                          <a:pt x="7337363" y="493347"/>
                        </a:cubicBezTo>
                        <a:cubicBezTo>
                          <a:pt x="7355441" y="682887"/>
                          <a:pt x="7283453" y="756606"/>
                          <a:pt x="7337363" y="1001953"/>
                        </a:cubicBezTo>
                        <a:cubicBezTo>
                          <a:pt x="7391273" y="1247300"/>
                          <a:pt x="7290723" y="1351129"/>
                          <a:pt x="7337363" y="1525816"/>
                        </a:cubicBezTo>
                        <a:cubicBezTo>
                          <a:pt x="7600096" y="1478935"/>
                          <a:pt x="7724792" y="1564437"/>
                          <a:pt x="7868262" y="1525816"/>
                        </a:cubicBezTo>
                        <a:cubicBezTo>
                          <a:pt x="8011732" y="1487195"/>
                          <a:pt x="8188503" y="1526773"/>
                          <a:pt x="8352996" y="1525816"/>
                        </a:cubicBezTo>
                        <a:cubicBezTo>
                          <a:pt x="8517489" y="1524859"/>
                          <a:pt x="8766421" y="1580649"/>
                          <a:pt x="9022390" y="1525816"/>
                        </a:cubicBezTo>
                        <a:cubicBezTo>
                          <a:pt x="9278359" y="1470983"/>
                          <a:pt x="9456866" y="1571807"/>
                          <a:pt x="9599454" y="1525816"/>
                        </a:cubicBezTo>
                        <a:cubicBezTo>
                          <a:pt x="9742042" y="1479825"/>
                          <a:pt x="9848471" y="1580421"/>
                          <a:pt x="10084188" y="1525816"/>
                        </a:cubicBezTo>
                        <a:cubicBezTo>
                          <a:pt x="10319905" y="1471211"/>
                          <a:pt x="10564699" y="1547903"/>
                          <a:pt x="10707417" y="1525816"/>
                        </a:cubicBezTo>
                        <a:cubicBezTo>
                          <a:pt x="10850135" y="1503729"/>
                          <a:pt x="11021505" y="1547698"/>
                          <a:pt x="11238316" y="1525816"/>
                        </a:cubicBezTo>
                        <a:cubicBezTo>
                          <a:pt x="11455127" y="1503934"/>
                          <a:pt x="11757253" y="1570177"/>
                          <a:pt x="11953875" y="1525816"/>
                        </a:cubicBezTo>
                        <a:cubicBezTo>
                          <a:pt x="12001209" y="1651778"/>
                          <a:pt x="11941347" y="1754606"/>
                          <a:pt x="11953875" y="1952930"/>
                        </a:cubicBezTo>
                        <a:cubicBezTo>
                          <a:pt x="11966403" y="2151254"/>
                          <a:pt x="11931929" y="2301229"/>
                          <a:pt x="11953875" y="2418872"/>
                        </a:cubicBezTo>
                        <a:cubicBezTo>
                          <a:pt x="11975821" y="2536515"/>
                          <a:pt x="11905374" y="2708902"/>
                          <a:pt x="11953875" y="2865401"/>
                        </a:cubicBezTo>
                        <a:cubicBezTo>
                          <a:pt x="12002376" y="3021900"/>
                          <a:pt x="11937935" y="3288011"/>
                          <a:pt x="11953875" y="3467243"/>
                        </a:cubicBezTo>
                        <a:cubicBezTo>
                          <a:pt x="11749004" y="3481755"/>
                          <a:pt x="11319485" y="3408833"/>
                          <a:pt x="11117104" y="3467243"/>
                        </a:cubicBezTo>
                        <a:cubicBezTo>
                          <a:pt x="10914723" y="3525653"/>
                          <a:pt x="10720636" y="3453440"/>
                          <a:pt x="10519410" y="3467243"/>
                        </a:cubicBezTo>
                        <a:cubicBezTo>
                          <a:pt x="10318184" y="3481046"/>
                          <a:pt x="10384495" y="3453036"/>
                          <a:pt x="10280333" y="3467243"/>
                        </a:cubicBezTo>
                        <a:cubicBezTo>
                          <a:pt x="10176171" y="3481450"/>
                          <a:pt x="9693218" y="3461173"/>
                          <a:pt x="9443561" y="3467243"/>
                        </a:cubicBezTo>
                        <a:cubicBezTo>
                          <a:pt x="9193904" y="3473313"/>
                          <a:pt x="9261991" y="3440063"/>
                          <a:pt x="9084945" y="3467243"/>
                        </a:cubicBezTo>
                        <a:cubicBezTo>
                          <a:pt x="8907899" y="3494423"/>
                          <a:pt x="8926687" y="3455003"/>
                          <a:pt x="8845868" y="3467243"/>
                        </a:cubicBezTo>
                        <a:cubicBezTo>
                          <a:pt x="8765049" y="3479483"/>
                          <a:pt x="8720816" y="3453879"/>
                          <a:pt x="8606790" y="3467243"/>
                        </a:cubicBezTo>
                        <a:cubicBezTo>
                          <a:pt x="8492764" y="3480607"/>
                          <a:pt x="8019138" y="3467194"/>
                          <a:pt x="7770019" y="3467243"/>
                        </a:cubicBezTo>
                        <a:cubicBezTo>
                          <a:pt x="7520900" y="3467292"/>
                          <a:pt x="7519780" y="3432299"/>
                          <a:pt x="7291864" y="3467243"/>
                        </a:cubicBezTo>
                        <a:cubicBezTo>
                          <a:pt x="7063949" y="3502187"/>
                          <a:pt x="6770811" y="3417207"/>
                          <a:pt x="6574631" y="3467243"/>
                        </a:cubicBezTo>
                        <a:cubicBezTo>
                          <a:pt x="6378451" y="3517279"/>
                          <a:pt x="6406037" y="3454905"/>
                          <a:pt x="6335554" y="3467243"/>
                        </a:cubicBezTo>
                        <a:cubicBezTo>
                          <a:pt x="6265071" y="3479581"/>
                          <a:pt x="5743816" y="3462730"/>
                          <a:pt x="5498783" y="3467243"/>
                        </a:cubicBezTo>
                        <a:cubicBezTo>
                          <a:pt x="5253750" y="3471756"/>
                          <a:pt x="5172022" y="3445884"/>
                          <a:pt x="4901089" y="3467243"/>
                        </a:cubicBezTo>
                        <a:cubicBezTo>
                          <a:pt x="4630156" y="3488602"/>
                          <a:pt x="4759554" y="3444958"/>
                          <a:pt x="4662011" y="3467243"/>
                        </a:cubicBezTo>
                        <a:cubicBezTo>
                          <a:pt x="4564468" y="3489528"/>
                          <a:pt x="4241292" y="3450647"/>
                          <a:pt x="3944779" y="3467243"/>
                        </a:cubicBezTo>
                        <a:cubicBezTo>
                          <a:pt x="3648266" y="3483839"/>
                          <a:pt x="3601759" y="3449206"/>
                          <a:pt x="3466624" y="3467243"/>
                        </a:cubicBezTo>
                        <a:cubicBezTo>
                          <a:pt x="3331489" y="3485280"/>
                          <a:pt x="2967857" y="3426898"/>
                          <a:pt x="2749391" y="3467243"/>
                        </a:cubicBezTo>
                        <a:cubicBezTo>
                          <a:pt x="2530925" y="3507588"/>
                          <a:pt x="2576662" y="3459100"/>
                          <a:pt x="2510314" y="3467243"/>
                        </a:cubicBezTo>
                        <a:cubicBezTo>
                          <a:pt x="2443966" y="3475386"/>
                          <a:pt x="2328454" y="3444491"/>
                          <a:pt x="2271236" y="3467243"/>
                        </a:cubicBezTo>
                        <a:cubicBezTo>
                          <a:pt x="2214018" y="3489995"/>
                          <a:pt x="1874681" y="3405289"/>
                          <a:pt x="1554004" y="3467243"/>
                        </a:cubicBezTo>
                        <a:cubicBezTo>
                          <a:pt x="1233327" y="3529197"/>
                          <a:pt x="1335445" y="3444019"/>
                          <a:pt x="1195387" y="3467243"/>
                        </a:cubicBezTo>
                        <a:cubicBezTo>
                          <a:pt x="1055329" y="3490467"/>
                          <a:pt x="545344" y="3379477"/>
                          <a:pt x="0" y="3467243"/>
                        </a:cubicBezTo>
                        <a:cubicBezTo>
                          <a:pt x="-42814" y="3260741"/>
                          <a:pt x="57728" y="3081328"/>
                          <a:pt x="0" y="2962472"/>
                        </a:cubicBezTo>
                        <a:cubicBezTo>
                          <a:pt x="-57728" y="2843616"/>
                          <a:pt x="13158" y="2637076"/>
                          <a:pt x="0" y="2477115"/>
                        </a:cubicBezTo>
                        <a:cubicBezTo>
                          <a:pt x="-13158" y="2317154"/>
                          <a:pt x="47990" y="2228595"/>
                          <a:pt x="0" y="2050001"/>
                        </a:cubicBezTo>
                        <a:cubicBezTo>
                          <a:pt x="-47990" y="1871407"/>
                          <a:pt x="59863" y="1774706"/>
                          <a:pt x="0" y="1525816"/>
                        </a:cubicBezTo>
                        <a:cubicBezTo>
                          <a:pt x="110580" y="1519113"/>
                          <a:pt x="336814" y="1574411"/>
                          <a:pt x="449052" y="1525816"/>
                        </a:cubicBezTo>
                        <a:cubicBezTo>
                          <a:pt x="561290" y="1477221"/>
                          <a:pt x="771406" y="1555430"/>
                          <a:pt x="898104" y="1525816"/>
                        </a:cubicBezTo>
                        <a:cubicBezTo>
                          <a:pt x="1024802" y="1496202"/>
                          <a:pt x="1351580" y="1555978"/>
                          <a:pt x="1506313" y="1525816"/>
                        </a:cubicBezTo>
                        <a:cubicBezTo>
                          <a:pt x="1661046" y="1495654"/>
                          <a:pt x="1888346" y="1534127"/>
                          <a:pt x="2034944" y="1525816"/>
                        </a:cubicBezTo>
                        <a:cubicBezTo>
                          <a:pt x="2181542" y="1517505"/>
                          <a:pt x="2547058" y="1552288"/>
                          <a:pt x="2682942" y="1525816"/>
                        </a:cubicBezTo>
                        <a:cubicBezTo>
                          <a:pt x="2818826" y="1499344"/>
                          <a:pt x="2975244" y="1570734"/>
                          <a:pt x="3131994" y="1525816"/>
                        </a:cubicBezTo>
                        <a:cubicBezTo>
                          <a:pt x="3288744" y="1480898"/>
                          <a:pt x="3597466" y="1556795"/>
                          <a:pt x="3978940" y="1525816"/>
                        </a:cubicBezTo>
                        <a:cubicBezTo>
                          <a:pt x="3926684" y="1385145"/>
                          <a:pt x="4007700" y="1185546"/>
                          <a:pt x="3978940" y="1001953"/>
                        </a:cubicBezTo>
                        <a:cubicBezTo>
                          <a:pt x="3950180" y="818360"/>
                          <a:pt x="4031727" y="707005"/>
                          <a:pt x="3978940" y="462831"/>
                        </a:cubicBezTo>
                        <a:cubicBezTo>
                          <a:pt x="3926153" y="218657"/>
                          <a:pt x="4019441" y="121963"/>
                          <a:pt x="397894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ACRTasks">
            <a:extLst>
              <a:ext uri="{FF2B5EF4-FFF2-40B4-BE49-F238E27FC236}">
                <a16:creationId xmlns:a16="http://schemas.microsoft.com/office/drawing/2014/main" id="{2E66AD0A-5D5B-429C-B8CF-236D07AE98A8}"/>
              </a:ext>
            </a:extLst>
          </p:cNvPr>
          <p:cNvGrpSpPr/>
          <p:nvPr/>
        </p:nvGrpSpPr>
        <p:grpSpPr>
          <a:xfrm>
            <a:off x="4567240" y="3717646"/>
            <a:ext cx="529889" cy="857844"/>
            <a:chOff x="4567240" y="3717646"/>
            <a:chExt cx="529889" cy="857844"/>
          </a:xfrm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4567240" y="4175380"/>
              <a:ext cx="5298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b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Tasks</a:t>
              </a:r>
            </a:p>
          </p:txBody>
        </p:sp>
        <p:pic>
          <p:nvPicPr>
            <p:cNvPr id="100" name="ACR Task">
              <a:extLst>
                <a:ext uri="{FF2B5EF4-FFF2-40B4-BE49-F238E27FC236}">
                  <a16:creationId xmlns:a16="http://schemas.microsoft.com/office/drawing/2014/main" id="{BE8D4BE8-6D3E-4E92-8C04-26435204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04868" y="3717646"/>
              <a:ext cx="456610" cy="497937"/>
            </a:xfrm>
            <a:prstGeom prst="rect">
              <a:avLst/>
            </a:prstGeom>
          </p:spPr>
        </p:pic>
      </p:grpSp>
      <p:grpSp>
        <p:nvGrpSpPr>
          <p:cNvPr id="291" name="VNet">
            <a:extLst>
              <a:ext uri="{FF2B5EF4-FFF2-40B4-BE49-F238E27FC236}">
                <a16:creationId xmlns:a16="http://schemas.microsoft.com/office/drawing/2014/main" id="{0CD4F19E-8FB0-405B-A453-453C16D38AC6}"/>
              </a:ext>
            </a:extLst>
          </p:cNvPr>
          <p:cNvGrpSpPr/>
          <p:nvPr/>
        </p:nvGrpSpPr>
        <p:grpSpPr>
          <a:xfrm>
            <a:off x="7625189" y="88731"/>
            <a:ext cx="476984" cy="273496"/>
            <a:chOff x="7206054" y="2552301"/>
            <a:chExt cx="476984" cy="273496"/>
          </a:xfrm>
          <a:solidFill>
            <a:srgbClr val="0F78D4"/>
          </a:solidFill>
        </p:grpSpPr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1A93B2F9-E878-4BC5-A8FE-189949690238}"/>
                </a:ext>
              </a:extLst>
            </p:cNvPr>
            <p:cNvSpPr/>
            <p:nvPr/>
          </p:nvSpPr>
          <p:spPr>
            <a:xfrm>
              <a:off x="7532415" y="2552301"/>
              <a:ext cx="150623" cy="273496"/>
            </a:xfrm>
            <a:custGeom>
              <a:avLst/>
              <a:gdLst>
                <a:gd name="connsiteX0" fmla="*/ 147399 w 150623"/>
                <a:gd name="connsiteY0" fmla="*/ 143589 h 273496"/>
                <a:gd name="connsiteX1" fmla="*/ 147399 w 150623"/>
                <a:gd name="connsiteY1" fmla="*/ 126444 h 273496"/>
                <a:gd name="connsiteX2" fmla="*/ 124539 w 150623"/>
                <a:gd name="connsiteY2" fmla="*/ 103584 h 273496"/>
                <a:gd name="connsiteX3" fmla="*/ 21669 w 150623"/>
                <a:gd name="connsiteY3" fmla="*/ 3572 h 273496"/>
                <a:gd name="connsiteX4" fmla="*/ 5477 w 150623"/>
                <a:gd name="connsiteY4" fmla="*/ 3572 h 273496"/>
                <a:gd name="connsiteX5" fmla="*/ 5477 w 150623"/>
                <a:gd name="connsiteY5" fmla="*/ 3572 h 273496"/>
                <a:gd name="connsiteX6" fmla="*/ 5477 w 150623"/>
                <a:gd name="connsiteY6" fmla="*/ 20717 h 273496"/>
                <a:gd name="connsiteX7" fmla="*/ 113109 w 150623"/>
                <a:gd name="connsiteY7" fmla="*/ 126444 h 273496"/>
                <a:gd name="connsiteX8" fmla="*/ 113109 w 150623"/>
                <a:gd name="connsiteY8" fmla="*/ 143589 h 273496"/>
                <a:gd name="connsiteX9" fmla="*/ 3572 w 150623"/>
                <a:gd name="connsiteY9" fmla="*/ 253127 h 273496"/>
                <a:gd name="connsiteX10" fmla="*/ 3572 w 150623"/>
                <a:gd name="connsiteY10" fmla="*/ 270272 h 273496"/>
                <a:gd name="connsiteX11" fmla="*/ 3572 w 150623"/>
                <a:gd name="connsiteY11" fmla="*/ 270272 h 273496"/>
                <a:gd name="connsiteX12" fmla="*/ 19764 w 150623"/>
                <a:gd name="connsiteY12" fmla="*/ 270272 h 273496"/>
                <a:gd name="connsiteX13" fmla="*/ 121682 w 150623"/>
                <a:gd name="connsiteY13" fmla="*/ 169307 h 273496"/>
                <a:gd name="connsiteX14" fmla="*/ 122634 w 150623"/>
                <a:gd name="connsiteY14" fmla="*/ 168354 h 273496"/>
                <a:gd name="connsiteX15" fmla="*/ 147399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147399" y="143589"/>
                  </a:moveTo>
                  <a:cubicBezTo>
                    <a:pt x="152162" y="138827"/>
                    <a:pt x="151209" y="131207"/>
                    <a:pt x="147399" y="126444"/>
                  </a:cubicBezTo>
                  <a:lnTo>
                    <a:pt x="124539" y="103584"/>
                  </a:lnTo>
                  <a:lnTo>
                    <a:pt x="21669" y="3572"/>
                  </a:lnTo>
                  <a:cubicBezTo>
                    <a:pt x="16907" y="-1191"/>
                    <a:pt x="10239" y="-1191"/>
                    <a:pt x="5477" y="3572"/>
                  </a:cubicBezTo>
                  <a:lnTo>
                    <a:pt x="5477" y="3572"/>
                  </a:lnTo>
                  <a:cubicBezTo>
                    <a:pt x="714" y="8334"/>
                    <a:pt x="-238" y="15954"/>
                    <a:pt x="5477" y="20717"/>
                  </a:cubicBezTo>
                  <a:lnTo>
                    <a:pt x="113109" y="126444"/>
                  </a:lnTo>
                  <a:cubicBezTo>
                    <a:pt x="117872" y="131207"/>
                    <a:pt x="117872" y="138827"/>
                    <a:pt x="113109" y="143589"/>
                  </a:cubicBezTo>
                  <a:lnTo>
                    <a:pt x="3572" y="253127"/>
                  </a:lnTo>
                  <a:cubicBezTo>
                    <a:pt x="-1191" y="257889"/>
                    <a:pt x="-1191" y="265509"/>
                    <a:pt x="3572" y="270272"/>
                  </a:cubicBezTo>
                  <a:lnTo>
                    <a:pt x="3572" y="270272"/>
                  </a:lnTo>
                  <a:cubicBezTo>
                    <a:pt x="8334" y="275034"/>
                    <a:pt x="15954" y="274082"/>
                    <a:pt x="19764" y="270272"/>
                  </a:cubicBezTo>
                  <a:lnTo>
                    <a:pt x="121682" y="169307"/>
                  </a:lnTo>
                  <a:cubicBezTo>
                    <a:pt x="121682" y="169307"/>
                    <a:pt x="121682" y="169307"/>
                    <a:pt x="122634" y="168354"/>
                  </a:cubicBezTo>
                  <a:lnTo>
                    <a:pt x="147399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ED891FF-5A09-4CBB-977F-502D927692AA}"/>
                </a:ext>
              </a:extLst>
            </p:cNvPr>
            <p:cNvSpPr/>
            <p:nvPr/>
          </p:nvSpPr>
          <p:spPr>
            <a:xfrm>
              <a:off x="7206054" y="2552301"/>
              <a:ext cx="150623" cy="273496"/>
            </a:xfrm>
            <a:custGeom>
              <a:avLst/>
              <a:gdLst>
                <a:gd name="connsiteX0" fmla="*/ 3225 w 150623"/>
                <a:gd name="connsiteY0" fmla="*/ 143589 h 273496"/>
                <a:gd name="connsiteX1" fmla="*/ 3225 w 150623"/>
                <a:gd name="connsiteY1" fmla="*/ 126444 h 273496"/>
                <a:gd name="connsiteX2" fmla="*/ 26085 w 150623"/>
                <a:gd name="connsiteY2" fmla="*/ 103584 h 273496"/>
                <a:gd name="connsiteX3" fmla="*/ 128955 w 150623"/>
                <a:gd name="connsiteY3" fmla="*/ 3572 h 273496"/>
                <a:gd name="connsiteX4" fmla="*/ 145147 w 150623"/>
                <a:gd name="connsiteY4" fmla="*/ 3572 h 273496"/>
                <a:gd name="connsiteX5" fmla="*/ 145147 w 150623"/>
                <a:gd name="connsiteY5" fmla="*/ 3572 h 273496"/>
                <a:gd name="connsiteX6" fmla="*/ 145147 w 150623"/>
                <a:gd name="connsiteY6" fmla="*/ 20717 h 273496"/>
                <a:gd name="connsiteX7" fmla="*/ 39420 w 150623"/>
                <a:gd name="connsiteY7" fmla="*/ 126444 h 273496"/>
                <a:gd name="connsiteX8" fmla="*/ 39420 w 150623"/>
                <a:gd name="connsiteY8" fmla="*/ 143589 h 273496"/>
                <a:gd name="connsiteX9" fmla="*/ 147052 w 150623"/>
                <a:gd name="connsiteY9" fmla="*/ 253127 h 273496"/>
                <a:gd name="connsiteX10" fmla="*/ 147052 w 150623"/>
                <a:gd name="connsiteY10" fmla="*/ 270272 h 273496"/>
                <a:gd name="connsiteX11" fmla="*/ 147052 w 150623"/>
                <a:gd name="connsiteY11" fmla="*/ 270272 h 273496"/>
                <a:gd name="connsiteX12" fmla="*/ 130860 w 150623"/>
                <a:gd name="connsiteY12" fmla="*/ 270272 h 273496"/>
                <a:gd name="connsiteX13" fmla="*/ 27037 w 150623"/>
                <a:gd name="connsiteY13" fmla="*/ 170259 h 273496"/>
                <a:gd name="connsiteX14" fmla="*/ 26085 w 150623"/>
                <a:gd name="connsiteY14" fmla="*/ 169307 h 273496"/>
                <a:gd name="connsiteX15" fmla="*/ 3225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3225" y="143589"/>
                  </a:moveTo>
                  <a:cubicBezTo>
                    <a:pt x="-1538" y="138827"/>
                    <a:pt x="-585" y="131207"/>
                    <a:pt x="3225" y="126444"/>
                  </a:cubicBezTo>
                  <a:lnTo>
                    <a:pt x="26085" y="103584"/>
                  </a:lnTo>
                  <a:lnTo>
                    <a:pt x="128955" y="3572"/>
                  </a:lnTo>
                  <a:cubicBezTo>
                    <a:pt x="133717" y="-1191"/>
                    <a:pt x="140385" y="-1191"/>
                    <a:pt x="145147" y="3572"/>
                  </a:cubicBezTo>
                  <a:lnTo>
                    <a:pt x="145147" y="3572"/>
                  </a:lnTo>
                  <a:cubicBezTo>
                    <a:pt x="149910" y="8334"/>
                    <a:pt x="150862" y="15954"/>
                    <a:pt x="145147" y="20717"/>
                  </a:cubicBezTo>
                  <a:lnTo>
                    <a:pt x="39420" y="126444"/>
                  </a:lnTo>
                  <a:cubicBezTo>
                    <a:pt x="34657" y="131207"/>
                    <a:pt x="34657" y="138827"/>
                    <a:pt x="39420" y="143589"/>
                  </a:cubicBezTo>
                  <a:lnTo>
                    <a:pt x="147052" y="253127"/>
                  </a:lnTo>
                  <a:cubicBezTo>
                    <a:pt x="151815" y="257889"/>
                    <a:pt x="151815" y="265509"/>
                    <a:pt x="147052" y="270272"/>
                  </a:cubicBezTo>
                  <a:lnTo>
                    <a:pt x="147052" y="270272"/>
                  </a:lnTo>
                  <a:cubicBezTo>
                    <a:pt x="142290" y="275034"/>
                    <a:pt x="134670" y="274082"/>
                    <a:pt x="130860" y="270272"/>
                  </a:cubicBezTo>
                  <a:lnTo>
                    <a:pt x="27037" y="170259"/>
                  </a:lnTo>
                  <a:cubicBezTo>
                    <a:pt x="27037" y="170259"/>
                    <a:pt x="27037" y="170259"/>
                    <a:pt x="26085" y="169307"/>
                  </a:cubicBezTo>
                  <a:lnTo>
                    <a:pt x="3225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F9E610A-231D-47C3-A4A2-2F3452C8F23F}"/>
                </a:ext>
              </a:extLst>
            </p:cNvPr>
            <p:cNvSpPr/>
            <p:nvPr/>
          </p:nvSpPr>
          <p:spPr>
            <a:xfrm>
              <a:off x="7510269" y="2655885"/>
              <a:ext cx="62864" cy="62865"/>
            </a:xfrm>
            <a:custGeom>
              <a:avLst/>
              <a:gdLst>
                <a:gd name="connsiteX0" fmla="*/ 62865 w 62864"/>
                <a:gd name="connsiteY0" fmla="*/ 31432 h 62865"/>
                <a:gd name="connsiteX1" fmla="*/ 31433 w 62864"/>
                <a:gd name="connsiteY1" fmla="*/ 62865 h 62865"/>
                <a:gd name="connsiteX2" fmla="*/ 0 w 62864"/>
                <a:gd name="connsiteY2" fmla="*/ 31432 h 62865"/>
                <a:gd name="connsiteX3" fmla="*/ 31433 w 62864"/>
                <a:gd name="connsiteY3" fmla="*/ 0 h 62865"/>
                <a:gd name="connsiteX4" fmla="*/ 62865 w 62864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720AAEC-B5A7-4BF3-A4E7-BAC7168E6BDD}"/>
                </a:ext>
              </a:extLst>
            </p:cNvPr>
            <p:cNvSpPr/>
            <p:nvPr/>
          </p:nvSpPr>
          <p:spPr>
            <a:xfrm>
              <a:off x="7412162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E42CB8CF-0314-459B-BB20-62C971648CC9}"/>
                </a:ext>
              </a:extLst>
            </p:cNvPr>
            <p:cNvSpPr/>
            <p:nvPr/>
          </p:nvSpPr>
          <p:spPr>
            <a:xfrm>
              <a:off x="7315959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3" name="StagProdVNet">
            <a:extLst>
              <a:ext uri="{FF2B5EF4-FFF2-40B4-BE49-F238E27FC236}">
                <a16:creationId xmlns:a16="http://schemas.microsoft.com/office/drawing/2014/main" id="{ECD008AC-4089-4C9A-91B5-622325796391}"/>
              </a:ext>
            </a:extLst>
          </p:cNvPr>
          <p:cNvSpPr/>
          <p:nvPr/>
        </p:nvSpPr>
        <p:spPr>
          <a:xfrm>
            <a:off x="4362165" y="202696"/>
            <a:ext cx="7763160" cy="4663850"/>
          </a:xfrm>
          <a:custGeom>
            <a:avLst/>
            <a:gdLst>
              <a:gd name="connsiteX0" fmla="*/ 3840728 w 7763160"/>
              <a:gd name="connsiteY0" fmla="*/ 0 h 4663850"/>
              <a:gd name="connsiteX1" fmla="*/ 5146340 w 7763160"/>
              <a:gd name="connsiteY1" fmla="*/ 0 h 4663850"/>
              <a:gd name="connsiteX2" fmla="*/ 6248341 w 7763160"/>
              <a:gd name="connsiteY2" fmla="*/ 0 h 4663850"/>
              <a:gd name="connsiteX3" fmla="*/ 7763160 w 7763160"/>
              <a:gd name="connsiteY3" fmla="*/ 0 h 4663850"/>
              <a:gd name="connsiteX4" fmla="*/ 7763160 w 7763160"/>
              <a:gd name="connsiteY4" fmla="*/ 943712 h 4663850"/>
              <a:gd name="connsiteX5" fmla="*/ 7763160 w 7763160"/>
              <a:gd name="connsiteY5" fmla="*/ 1199730 h 4663850"/>
              <a:gd name="connsiteX6" fmla="*/ 7763160 w 7763160"/>
              <a:gd name="connsiteY6" fmla="*/ 4663850 h 4663850"/>
              <a:gd name="connsiteX7" fmla="*/ 0 w 7763160"/>
              <a:gd name="connsiteY7" fmla="*/ 4663850 h 4663850"/>
              <a:gd name="connsiteX8" fmla="*/ 0 w 7763160"/>
              <a:gd name="connsiteY8" fmla="*/ 943712 h 4663850"/>
              <a:gd name="connsiteX9" fmla="*/ 2584028 w 7763160"/>
              <a:gd name="connsiteY9" fmla="*/ 943712 h 4663850"/>
              <a:gd name="connsiteX10" fmla="*/ 3840728 w 7763160"/>
              <a:gd name="connsiteY10" fmla="*/ 943712 h 46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63160" h="4663850">
                <a:moveTo>
                  <a:pt x="3840728" y="0"/>
                </a:moveTo>
                <a:lnTo>
                  <a:pt x="5146340" y="0"/>
                </a:lnTo>
                <a:lnTo>
                  <a:pt x="6248341" y="0"/>
                </a:lnTo>
                <a:lnTo>
                  <a:pt x="7763160" y="0"/>
                </a:lnTo>
                <a:lnTo>
                  <a:pt x="7763160" y="943712"/>
                </a:lnTo>
                <a:lnTo>
                  <a:pt x="7763160" y="1199730"/>
                </a:lnTo>
                <a:lnTo>
                  <a:pt x="7763160" y="4663850"/>
                </a:lnTo>
                <a:lnTo>
                  <a:pt x="0" y="4663850"/>
                </a:lnTo>
                <a:lnTo>
                  <a:pt x="0" y="943712"/>
                </a:lnTo>
                <a:lnTo>
                  <a:pt x="2584028" y="943712"/>
                </a:lnTo>
                <a:lnTo>
                  <a:pt x="3840728" y="943712"/>
                </a:lnTo>
                <a:close/>
              </a:path>
            </a:pathLst>
          </a:custGeom>
          <a:noFill/>
          <a:ln w="76200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971039853">
                  <ask:type>
                    <ask:lineSketchFreehand/>
                  </ask:type>
                </ask:lineSketchStyleProps>
              </a:ext>
            </a:extLst>
          </a:ln>
          <a:effectLst>
            <a:glow rad="50800">
              <a:srgbClr val="C00000">
                <a:alpha val="4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05" name="ACR-Import">
            <a:extLst>
              <a:ext uri="{FF2B5EF4-FFF2-40B4-BE49-F238E27FC236}">
                <a16:creationId xmlns:a16="http://schemas.microsoft.com/office/drawing/2014/main" id="{D968B8B1-D110-4B40-9428-8CA00D7B13E8}"/>
              </a:ext>
            </a:extLst>
          </p:cNvPr>
          <p:cNvCxnSpPr>
            <a:cxnSpLocks/>
          </p:cNvCxnSpPr>
          <p:nvPr/>
        </p:nvCxnSpPr>
        <p:spPr>
          <a:xfrm flipH="1" flipV="1">
            <a:off x="6030479" y="4541376"/>
            <a:ext cx="9253" cy="1107990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184" name="ACR-FWRule">
            <a:extLst>
              <a:ext uri="{FF2B5EF4-FFF2-40B4-BE49-F238E27FC236}">
                <a16:creationId xmlns:a16="http://schemas.microsoft.com/office/drawing/2014/main" id="{7D70F15F-496E-4844-8072-CE1363CB6956}"/>
              </a:ext>
            </a:extLst>
          </p:cNvPr>
          <p:cNvGrpSpPr/>
          <p:nvPr/>
        </p:nvGrpSpPr>
        <p:grpSpPr>
          <a:xfrm rot="16200000">
            <a:off x="5926299" y="4721337"/>
            <a:ext cx="181297" cy="379937"/>
            <a:chOff x="6705600" y="4772085"/>
            <a:chExt cx="381001" cy="798448"/>
          </a:xfrm>
        </p:grpSpPr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222A0DC-E474-4D18-BA05-23B8EDC1510C}"/>
                </a:ext>
              </a:extLst>
            </p:cNvPr>
            <p:cNvSpPr/>
            <p:nvPr/>
          </p:nvSpPr>
          <p:spPr>
            <a:xfrm>
              <a:off x="6781801" y="4772086"/>
              <a:ext cx="304800" cy="798447"/>
            </a:xfrm>
            <a:custGeom>
              <a:avLst/>
              <a:gdLst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7678 w 248207"/>
                <a:gd name="connsiteY5" fmla="*/ 59743 h 535668"/>
                <a:gd name="connsiteX6" fmla="*/ 12943 w 248207"/>
                <a:gd name="connsiteY6" fmla="*/ 80392 h 535668"/>
                <a:gd name="connsiteX7" fmla="*/ 870 w 248207"/>
                <a:gd name="connsiteY7" fmla="*/ 268969 h 535668"/>
                <a:gd name="connsiteX8" fmla="*/ 4109 w 248207"/>
                <a:gd name="connsiteY8" fmla="*/ 372771 h 535668"/>
                <a:gd name="connsiteX9" fmla="*/ 10966 w 248207"/>
                <a:gd name="connsiteY9" fmla="*/ 438573 h 535668"/>
                <a:gd name="connsiteX10" fmla="*/ 3504 w 248207"/>
                <a:gd name="connsiteY10" fmla="*/ 372087 h 535668"/>
                <a:gd name="connsiteX11" fmla="*/ 0 w 248207"/>
                <a:gd name="connsiteY11" fmla="*/ 267834 h 535668"/>
                <a:gd name="connsiteX12" fmla="*/ 13059 w 248207"/>
                <a:gd name="connsiteY12" fmla="*/ 78447 h 535668"/>
                <a:gd name="connsiteX13" fmla="*/ 26999 w 248207"/>
                <a:gd name="connsiteY13" fmla="*/ 21990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34087 w 248207"/>
                <a:gd name="connsiteY16" fmla="*/ 12734 h 535668"/>
                <a:gd name="connsiteX17" fmla="*/ 26999 w 248207"/>
                <a:gd name="connsiteY17" fmla="*/ 21990 h 535668"/>
                <a:gd name="connsiteX18" fmla="*/ 27232 w 248207"/>
                <a:gd name="connsiteY18" fmla="*/ 21048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4587 w 248207"/>
                <a:gd name="connsiteY29" fmla="*/ 0 h 535668"/>
                <a:gd name="connsiteX30" fmla="*/ 46458 w 248207"/>
                <a:gd name="connsiteY30" fmla="*/ 2269 h 535668"/>
                <a:gd name="connsiteX31" fmla="*/ 42716 w 248207"/>
                <a:gd name="connsiteY31" fmla="*/ 2269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34087 w 248207"/>
                <a:gd name="connsiteY19" fmla="*/ 12734 h 535668"/>
                <a:gd name="connsiteX20" fmla="*/ 26999 w 248207"/>
                <a:gd name="connsiteY20" fmla="*/ 21990 h 535668"/>
                <a:gd name="connsiteX21" fmla="*/ 34087 w 248207"/>
                <a:gd name="connsiteY21" fmla="*/ 12734 h 535668"/>
                <a:gd name="connsiteX22" fmla="*/ 46458 w 248207"/>
                <a:gd name="connsiteY22" fmla="*/ 2269 h 535668"/>
                <a:gd name="connsiteX23" fmla="*/ 206976 w 248207"/>
                <a:gd name="connsiteY23" fmla="*/ 2269 h 535668"/>
                <a:gd name="connsiteX24" fmla="*/ 248207 w 248207"/>
                <a:gd name="connsiteY24" fmla="*/ 268969 h 535668"/>
                <a:gd name="connsiteX25" fmla="*/ 206976 w 248207"/>
                <a:gd name="connsiteY25" fmla="*/ 535668 h 535668"/>
                <a:gd name="connsiteX26" fmla="*/ 44587 w 248207"/>
                <a:gd name="connsiteY26" fmla="*/ 535668 h 535668"/>
                <a:gd name="connsiteX27" fmla="*/ 89174 w 248207"/>
                <a:gd name="connsiteY27" fmla="*/ 267834 h 535668"/>
                <a:gd name="connsiteX28" fmla="*/ 61943 w 248207"/>
                <a:gd name="connsiteY28" fmla="*/ 21048 h 535668"/>
                <a:gd name="connsiteX29" fmla="*/ 46458 w 248207"/>
                <a:gd name="connsiteY29" fmla="*/ 2269 h 535668"/>
                <a:gd name="connsiteX30" fmla="*/ 42101 w 248207"/>
                <a:gd name="connsiteY30" fmla="*/ 2269 h 535668"/>
                <a:gd name="connsiteX31" fmla="*/ 42716 w 248207"/>
                <a:gd name="connsiteY31" fmla="*/ 2269 h 535668"/>
                <a:gd name="connsiteX32" fmla="*/ 34087 w 248207"/>
                <a:gd name="connsiteY32" fmla="*/ 12734 h 535668"/>
                <a:gd name="connsiteX33" fmla="*/ 42101 w 248207"/>
                <a:gd name="connsiteY33" fmla="*/ 2269 h 535668"/>
                <a:gd name="connsiteX34" fmla="*/ 44587 w 248207"/>
                <a:gd name="connsiteY34" fmla="*/ 0 h 535668"/>
                <a:gd name="connsiteX35" fmla="*/ 46458 w 248207"/>
                <a:gd name="connsiteY35" fmla="*/ 2269 h 535668"/>
                <a:gd name="connsiteX36" fmla="*/ 42716 w 248207"/>
                <a:gd name="connsiteY36" fmla="*/ 2269 h 535668"/>
                <a:gd name="connsiteX37" fmla="*/ 44587 w 248207"/>
                <a:gd name="connsiteY37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6458 w 248207"/>
                <a:gd name="connsiteY26" fmla="*/ 2269 h 535668"/>
                <a:gd name="connsiteX27" fmla="*/ 42101 w 248207"/>
                <a:gd name="connsiteY27" fmla="*/ 2269 h 535668"/>
                <a:gd name="connsiteX28" fmla="*/ 42716 w 248207"/>
                <a:gd name="connsiteY28" fmla="*/ 2269 h 535668"/>
                <a:gd name="connsiteX29" fmla="*/ 34087 w 248207"/>
                <a:gd name="connsiteY29" fmla="*/ 12734 h 535668"/>
                <a:gd name="connsiteX30" fmla="*/ 42101 w 248207"/>
                <a:gd name="connsiteY30" fmla="*/ 2269 h 535668"/>
                <a:gd name="connsiteX31" fmla="*/ 44587 w 248207"/>
                <a:gd name="connsiteY31" fmla="*/ 0 h 535668"/>
                <a:gd name="connsiteX32" fmla="*/ 46458 w 248207"/>
                <a:gd name="connsiteY32" fmla="*/ 2269 h 535668"/>
                <a:gd name="connsiteX33" fmla="*/ 42716 w 248207"/>
                <a:gd name="connsiteY33" fmla="*/ 2269 h 535668"/>
                <a:gd name="connsiteX34" fmla="*/ 44587 w 248207"/>
                <a:gd name="connsiteY34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46458 w 248207"/>
                <a:gd name="connsiteY18" fmla="*/ 2269 h 535668"/>
                <a:gd name="connsiteX19" fmla="*/ 206976 w 248207"/>
                <a:gd name="connsiteY19" fmla="*/ 2269 h 535668"/>
                <a:gd name="connsiteX20" fmla="*/ 248207 w 248207"/>
                <a:gd name="connsiteY20" fmla="*/ 268969 h 535668"/>
                <a:gd name="connsiteX21" fmla="*/ 206976 w 248207"/>
                <a:gd name="connsiteY21" fmla="*/ 535668 h 535668"/>
                <a:gd name="connsiteX22" fmla="*/ 44587 w 248207"/>
                <a:gd name="connsiteY22" fmla="*/ 535668 h 535668"/>
                <a:gd name="connsiteX23" fmla="*/ 89174 w 248207"/>
                <a:gd name="connsiteY23" fmla="*/ 267834 h 535668"/>
                <a:gd name="connsiteX24" fmla="*/ 61943 w 248207"/>
                <a:gd name="connsiteY24" fmla="*/ 21048 h 535668"/>
                <a:gd name="connsiteX25" fmla="*/ 46458 w 248207"/>
                <a:gd name="connsiteY25" fmla="*/ 2269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2101 w 248207"/>
                <a:gd name="connsiteY29" fmla="*/ 2269 h 535668"/>
                <a:gd name="connsiteX30" fmla="*/ 44587 w 248207"/>
                <a:gd name="connsiteY30" fmla="*/ 0 h 535668"/>
                <a:gd name="connsiteX31" fmla="*/ 46458 w 248207"/>
                <a:gd name="connsiteY31" fmla="*/ 2269 h 535668"/>
                <a:gd name="connsiteX32" fmla="*/ 42716 w 248207"/>
                <a:gd name="connsiteY32" fmla="*/ 2269 h 535668"/>
                <a:gd name="connsiteX33" fmla="*/ 44587 w 248207"/>
                <a:gd name="connsiteY33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46458 w 248207"/>
                <a:gd name="connsiteY15" fmla="*/ 2269 h 535668"/>
                <a:gd name="connsiteX16" fmla="*/ 206976 w 248207"/>
                <a:gd name="connsiteY16" fmla="*/ 2269 h 535668"/>
                <a:gd name="connsiteX17" fmla="*/ 248207 w 248207"/>
                <a:gd name="connsiteY17" fmla="*/ 268969 h 535668"/>
                <a:gd name="connsiteX18" fmla="*/ 206976 w 248207"/>
                <a:gd name="connsiteY18" fmla="*/ 535668 h 535668"/>
                <a:gd name="connsiteX19" fmla="*/ 44587 w 248207"/>
                <a:gd name="connsiteY19" fmla="*/ 535668 h 535668"/>
                <a:gd name="connsiteX20" fmla="*/ 89174 w 248207"/>
                <a:gd name="connsiteY20" fmla="*/ 267834 h 535668"/>
                <a:gd name="connsiteX21" fmla="*/ 61943 w 248207"/>
                <a:gd name="connsiteY21" fmla="*/ 21048 h 535668"/>
                <a:gd name="connsiteX22" fmla="*/ 46458 w 248207"/>
                <a:gd name="connsiteY22" fmla="*/ 2269 h 535668"/>
                <a:gd name="connsiteX23" fmla="*/ 42101 w 248207"/>
                <a:gd name="connsiteY23" fmla="*/ 2269 h 535668"/>
                <a:gd name="connsiteX24" fmla="*/ 42716 w 248207"/>
                <a:gd name="connsiteY24" fmla="*/ 2269 h 535668"/>
                <a:gd name="connsiteX25" fmla="*/ 34087 w 248207"/>
                <a:gd name="connsiteY25" fmla="*/ 12734 h 535668"/>
                <a:gd name="connsiteX26" fmla="*/ 42101 w 248207"/>
                <a:gd name="connsiteY26" fmla="*/ 2269 h 535668"/>
                <a:gd name="connsiteX27" fmla="*/ 44587 w 248207"/>
                <a:gd name="connsiteY27" fmla="*/ 0 h 535668"/>
                <a:gd name="connsiteX28" fmla="*/ 46458 w 248207"/>
                <a:gd name="connsiteY28" fmla="*/ 2269 h 535668"/>
                <a:gd name="connsiteX29" fmla="*/ 42716 w 248207"/>
                <a:gd name="connsiteY29" fmla="*/ 2269 h 535668"/>
                <a:gd name="connsiteX30" fmla="*/ 44587 w 248207"/>
                <a:gd name="connsiteY30" fmla="*/ 0 h 535668"/>
                <a:gd name="connsiteX0" fmla="*/ 10096 w 247337"/>
                <a:gd name="connsiteY0" fmla="*/ 438573 h 535668"/>
                <a:gd name="connsiteX1" fmla="*/ 12189 w 247337"/>
                <a:gd name="connsiteY1" fmla="*/ 457222 h 535668"/>
                <a:gd name="connsiteX2" fmla="*/ 43717 w 247337"/>
                <a:gd name="connsiteY2" fmla="*/ 535668 h 535668"/>
                <a:gd name="connsiteX3" fmla="*/ 41231 w 247337"/>
                <a:gd name="connsiteY3" fmla="*/ 535668 h 535668"/>
                <a:gd name="connsiteX4" fmla="*/ 12073 w 247337"/>
                <a:gd name="connsiteY4" fmla="*/ 457545 h 535668"/>
                <a:gd name="connsiteX5" fmla="*/ 10096 w 247337"/>
                <a:gd name="connsiteY5" fmla="*/ 438573 h 535668"/>
                <a:gd name="connsiteX6" fmla="*/ 16808 w 247337"/>
                <a:gd name="connsiteY6" fmla="*/ 59743 h 535668"/>
                <a:gd name="connsiteX7" fmla="*/ 12073 w 247337"/>
                <a:gd name="connsiteY7" fmla="*/ 80392 h 535668"/>
                <a:gd name="connsiteX8" fmla="*/ 0 w 247337"/>
                <a:gd name="connsiteY8" fmla="*/ 268969 h 535668"/>
                <a:gd name="connsiteX9" fmla="*/ 3239 w 247337"/>
                <a:gd name="connsiteY9" fmla="*/ 372771 h 535668"/>
                <a:gd name="connsiteX10" fmla="*/ 10096 w 247337"/>
                <a:gd name="connsiteY10" fmla="*/ 438573 h 535668"/>
                <a:gd name="connsiteX11" fmla="*/ 2634 w 247337"/>
                <a:gd name="connsiteY11" fmla="*/ 372087 h 535668"/>
                <a:gd name="connsiteX12" fmla="*/ 12189 w 247337"/>
                <a:gd name="connsiteY12" fmla="*/ 78447 h 535668"/>
                <a:gd name="connsiteX13" fmla="*/ 16808 w 247337"/>
                <a:gd name="connsiteY13" fmla="*/ 59743 h 535668"/>
                <a:gd name="connsiteX14" fmla="*/ 45588 w 247337"/>
                <a:gd name="connsiteY14" fmla="*/ 2269 h 535668"/>
                <a:gd name="connsiteX15" fmla="*/ 206106 w 247337"/>
                <a:gd name="connsiteY15" fmla="*/ 2269 h 535668"/>
                <a:gd name="connsiteX16" fmla="*/ 247337 w 247337"/>
                <a:gd name="connsiteY16" fmla="*/ 268969 h 535668"/>
                <a:gd name="connsiteX17" fmla="*/ 206106 w 247337"/>
                <a:gd name="connsiteY17" fmla="*/ 535668 h 535668"/>
                <a:gd name="connsiteX18" fmla="*/ 43717 w 247337"/>
                <a:gd name="connsiteY18" fmla="*/ 535668 h 535668"/>
                <a:gd name="connsiteX19" fmla="*/ 88304 w 247337"/>
                <a:gd name="connsiteY19" fmla="*/ 267834 h 535668"/>
                <a:gd name="connsiteX20" fmla="*/ 61073 w 247337"/>
                <a:gd name="connsiteY20" fmla="*/ 21048 h 535668"/>
                <a:gd name="connsiteX21" fmla="*/ 45588 w 247337"/>
                <a:gd name="connsiteY21" fmla="*/ 2269 h 535668"/>
                <a:gd name="connsiteX22" fmla="*/ 41231 w 247337"/>
                <a:gd name="connsiteY22" fmla="*/ 2269 h 535668"/>
                <a:gd name="connsiteX23" fmla="*/ 41846 w 247337"/>
                <a:gd name="connsiteY23" fmla="*/ 2269 h 535668"/>
                <a:gd name="connsiteX24" fmla="*/ 33217 w 247337"/>
                <a:gd name="connsiteY24" fmla="*/ 12734 h 535668"/>
                <a:gd name="connsiteX25" fmla="*/ 41231 w 247337"/>
                <a:gd name="connsiteY25" fmla="*/ 2269 h 535668"/>
                <a:gd name="connsiteX26" fmla="*/ 43717 w 247337"/>
                <a:gd name="connsiteY26" fmla="*/ 0 h 535668"/>
                <a:gd name="connsiteX27" fmla="*/ 45588 w 247337"/>
                <a:gd name="connsiteY27" fmla="*/ 2269 h 535668"/>
                <a:gd name="connsiteX28" fmla="*/ 41846 w 247337"/>
                <a:gd name="connsiteY28" fmla="*/ 2269 h 535668"/>
                <a:gd name="connsiteX29" fmla="*/ 43717 w 247337"/>
                <a:gd name="connsiteY29" fmla="*/ 0 h 535668"/>
                <a:gd name="connsiteX0" fmla="*/ 7462 w 244703"/>
                <a:gd name="connsiteY0" fmla="*/ 438573 h 535668"/>
                <a:gd name="connsiteX1" fmla="*/ 9555 w 244703"/>
                <a:gd name="connsiteY1" fmla="*/ 457222 h 535668"/>
                <a:gd name="connsiteX2" fmla="*/ 41083 w 244703"/>
                <a:gd name="connsiteY2" fmla="*/ 535668 h 535668"/>
                <a:gd name="connsiteX3" fmla="*/ 38597 w 244703"/>
                <a:gd name="connsiteY3" fmla="*/ 535668 h 535668"/>
                <a:gd name="connsiteX4" fmla="*/ 9439 w 244703"/>
                <a:gd name="connsiteY4" fmla="*/ 457545 h 535668"/>
                <a:gd name="connsiteX5" fmla="*/ 7462 w 244703"/>
                <a:gd name="connsiteY5" fmla="*/ 438573 h 535668"/>
                <a:gd name="connsiteX6" fmla="*/ 14174 w 244703"/>
                <a:gd name="connsiteY6" fmla="*/ 59743 h 535668"/>
                <a:gd name="connsiteX7" fmla="*/ 9439 w 244703"/>
                <a:gd name="connsiteY7" fmla="*/ 80392 h 535668"/>
                <a:gd name="connsiteX8" fmla="*/ 605 w 244703"/>
                <a:gd name="connsiteY8" fmla="*/ 372771 h 535668"/>
                <a:gd name="connsiteX9" fmla="*/ 7462 w 244703"/>
                <a:gd name="connsiteY9" fmla="*/ 438573 h 535668"/>
                <a:gd name="connsiteX10" fmla="*/ 0 w 244703"/>
                <a:gd name="connsiteY10" fmla="*/ 372087 h 535668"/>
                <a:gd name="connsiteX11" fmla="*/ 9555 w 244703"/>
                <a:gd name="connsiteY11" fmla="*/ 78447 h 535668"/>
                <a:gd name="connsiteX12" fmla="*/ 14174 w 244703"/>
                <a:gd name="connsiteY12" fmla="*/ 59743 h 535668"/>
                <a:gd name="connsiteX13" fmla="*/ 42954 w 244703"/>
                <a:gd name="connsiteY13" fmla="*/ 2269 h 535668"/>
                <a:gd name="connsiteX14" fmla="*/ 203472 w 244703"/>
                <a:gd name="connsiteY14" fmla="*/ 2269 h 535668"/>
                <a:gd name="connsiteX15" fmla="*/ 244703 w 244703"/>
                <a:gd name="connsiteY15" fmla="*/ 268969 h 535668"/>
                <a:gd name="connsiteX16" fmla="*/ 203472 w 244703"/>
                <a:gd name="connsiteY16" fmla="*/ 535668 h 535668"/>
                <a:gd name="connsiteX17" fmla="*/ 41083 w 244703"/>
                <a:gd name="connsiteY17" fmla="*/ 535668 h 535668"/>
                <a:gd name="connsiteX18" fmla="*/ 85670 w 244703"/>
                <a:gd name="connsiteY18" fmla="*/ 267834 h 535668"/>
                <a:gd name="connsiteX19" fmla="*/ 58439 w 244703"/>
                <a:gd name="connsiteY19" fmla="*/ 21048 h 535668"/>
                <a:gd name="connsiteX20" fmla="*/ 42954 w 244703"/>
                <a:gd name="connsiteY20" fmla="*/ 2269 h 535668"/>
                <a:gd name="connsiteX21" fmla="*/ 38597 w 244703"/>
                <a:gd name="connsiteY21" fmla="*/ 2269 h 535668"/>
                <a:gd name="connsiteX22" fmla="*/ 39212 w 244703"/>
                <a:gd name="connsiteY22" fmla="*/ 2269 h 535668"/>
                <a:gd name="connsiteX23" fmla="*/ 30583 w 244703"/>
                <a:gd name="connsiteY23" fmla="*/ 12734 h 535668"/>
                <a:gd name="connsiteX24" fmla="*/ 38597 w 244703"/>
                <a:gd name="connsiteY24" fmla="*/ 2269 h 535668"/>
                <a:gd name="connsiteX25" fmla="*/ 41083 w 244703"/>
                <a:gd name="connsiteY25" fmla="*/ 0 h 535668"/>
                <a:gd name="connsiteX26" fmla="*/ 42954 w 244703"/>
                <a:gd name="connsiteY26" fmla="*/ 2269 h 535668"/>
                <a:gd name="connsiteX27" fmla="*/ 39212 w 244703"/>
                <a:gd name="connsiteY27" fmla="*/ 2269 h 535668"/>
                <a:gd name="connsiteX28" fmla="*/ 41083 w 244703"/>
                <a:gd name="connsiteY28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13569 w 244098"/>
                <a:gd name="connsiteY6" fmla="*/ 5974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13569 w 244098"/>
                <a:gd name="connsiteY11" fmla="*/ 59743 h 535668"/>
                <a:gd name="connsiteX12" fmla="*/ 42349 w 244098"/>
                <a:gd name="connsiteY12" fmla="*/ 2269 h 535668"/>
                <a:gd name="connsiteX13" fmla="*/ 202867 w 244098"/>
                <a:gd name="connsiteY13" fmla="*/ 2269 h 535668"/>
                <a:gd name="connsiteX14" fmla="*/ 244098 w 244098"/>
                <a:gd name="connsiteY14" fmla="*/ 268969 h 535668"/>
                <a:gd name="connsiteX15" fmla="*/ 202867 w 244098"/>
                <a:gd name="connsiteY15" fmla="*/ 535668 h 535668"/>
                <a:gd name="connsiteX16" fmla="*/ 40478 w 244098"/>
                <a:gd name="connsiteY16" fmla="*/ 535668 h 535668"/>
                <a:gd name="connsiteX17" fmla="*/ 85065 w 244098"/>
                <a:gd name="connsiteY17" fmla="*/ 267834 h 535668"/>
                <a:gd name="connsiteX18" fmla="*/ 57834 w 244098"/>
                <a:gd name="connsiteY18" fmla="*/ 21048 h 535668"/>
                <a:gd name="connsiteX19" fmla="*/ 42349 w 244098"/>
                <a:gd name="connsiteY19" fmla="*/ 2269 h 535668"/>
                <a:gd name="connsiteX20" fmla="*/ 37992 w 244098"/>
                <a:gd name="connsiteY20" fmla="*/ 2269 h 535668"/>
                <a:gd name="connsiteX21" fmla="*/ 38607 w 244098"/>
                <a:gd name="connsiteY21" fmla="*/ 2269 h 535668"/>
                <a:gd name="connsiteX22" fmla="*/ 29978 w 244098"/>
                <a:gd name="connsiteY22" fmla="*/ 12734 h 535668"/>
                <a:gd name="connsiteX23" fmla="*/ 37992 w 244098"/>
                <a:gd name="connsiteY23" fmla="*/ 2269 h 535668"/>
                <a:gd name="connsiteX24" fmla="*/ 40478 w 244098"/>
                <a:gd name="connsiteY24" fmla="*/ 0 h 535668"/>
                <a:gd name="connsiteX25" fmla="*/ 42349 w 244098"/>
                <a:gd name="connsiteY25" fmla="*/ 2269 h 535668"/>
                <a:gd name="connsiteX26" fmla="*/ 38607 w 244098"/>
                <a:gd name="connsiteY26" fmla="*/ 2269 h 535668"/>
                <a:gd name="connsiteX27" fmla="*/ 40478 w 244098"/>
                <a:gd name="connsiteY27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8950 w 244098"/>
                <a:gd name="connsiteY6" fmla="*/ 78447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42349 w 244098"/>
                <a:gd name="connsiteY11" fmla="*/ 2269 h 535668"/>
                <a:gd name="connsiteX12" fmla="*/ 202867 w 244098"/>
                <a:gd name="connsiteY12" fmla="*/ 2269 h 535668"/>
                <a:gd name="connsiteX13" fmla="*/ 244098 w 244098"/>
                <a:gd name="connsiteY13" fmla="*/ 268969 h 535668"/>
                <a:gd name="connsiteX14" fmla="*/ 202867 w 244098"/>
                <a:gd name="connsiteY14" fmla="*/ 535668 h 535668"/>
                <a:gd name="connsiteX15" fmla="*/ 40478 w 244098"/>
                <a:gd name="connsiteY15" fmla="*/ 535668 h 535668"/>
                <a:gd name="connsiteX16" fmla="*/ 85065 w 244098"/>
                <a:gd name="connsiteY16" fmla="*/ 267834 h 535668"/>
                <a:gd name="connsiteX17" fmla="*/ 57834 w 244098"/>
                <a:gd name="connsiteY17" fmla="*/ 21048 h 535668"/>
                <a:gd name="connsiteX18" fmla="*/ 42349 w 244098"/>
                <a:gd name="connsiteY18" fmla="*/ 2269 h 535668"/>
                <a:gd name="connsiteX19" fmla="*/ 37992 w 244098"/>
                <a:gd name="connsiteY19" fmla="*/ 2269 h 535668"/>
                <a:gd name="connsiteX20" fmla="*/ 38607 w 244098"/>
                <a:gd name="connsiteY20" fmla="*/ 2269 h 535668"/>
                <a:gd name="connsiteX21" fmla="*/ 29978 w 244098"/>
                <a:gd name="connsiteY21" fmla="*/ 12734 h 535668"/>
                <a:gd name="connsiteX22" fmla="*/ 37992 w 244098"/>
                <a:gd name="connsiteY22" fmla="*/ 2269 h 535668"/>
                <a:gd name="connsiteX23" fmla="*/ 40478 w 244098"/>
                <a:gd name="connsiteY23" fmla="*/ 0 h 535668"/>
                <a:gd name="connsiteX24" fmla="*/ 42349 w 244098"/>
                <a:gd name="connsiteY24" fmla="*/ 2269 h 535668"/>
                <a:gd name="connsiteX25" fmla="*/ 38607 w 244098"/>
                <a:gd name="connsiteY25" fmla="*/ 2269 h 535668"/>
                <a:gd name="connsiteX26" fmla="*/ 40478 w 244098"/>
                <a:gd name="connsiteY26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42349 w 244098"/>
                <a:gd name="connsiteY10" fmla="*/ 2269 h 535668"/>
                <a:gd name="connsiteX11" fmla="*/ 202867 w 244098"/>
                <a:gd name="connsiteY11" fmla="*/ 2269 h 535668"/>
                <a:gd name="connsiteX12" fmla="*/ 244098 w 244098"/>
                <a:gd name="connsiteY12" fmla="*/ 268969 h 535668"/>
                <a:gd name="connsiteX13" fmla="*/ 202867 w 244098"/>
                <a:gd name="connsiteY13" fmla="*/ 535668 h 535668"/>
                <a:gd name="connsiteX14" fmla="*/ 40478 w 244098"/>
                <a:gd name="connsiteY14" fmla="*/ 535668 h 535668"/>
                <a:gd name="connsiteX15" fmla="*/ 85065 w 244098"/>
                <a:gd name="connsiteY15" fmla="*/ 267834 h 535668"/>
                <a:gd name="connsiteX16" fmla="*/ 57834 w 244098"/>
                <a:gd name="connsiteY16" fmla="*/ 21048 h 535668"/>
                <a:gd name="connsiteX17" fmla="*/ 42349 w 244098"/>
                <a:gd name="connsiteY17" fmla="*/ 2269 h 535668"/>
                <a:gd name="connsiteX18" fmla="*/ 37992 w 244098"/>
                <a:gd name="connsiteY18" fmla="*/ 2269 h 535668"/>
                <a:gd name="connsiteX19" fmla="*/ 38607 w 244098"/>
                <a:gd name="connsiteY19" fmla="*/ 2269 h 535668"/>
                <a:gd name="connsiteX20" fmla="*/ 29978 w 244098"/>
                <a:gd name="connsiteY20" fmla="*/ 12734 h 535668"/>
                <a:gd name="connsiteX21" fmla="*/ 37992 w 244098"/>
                <a:gd name="connsiteY21" fmla="*/ 2269 h 535668"/>
                <a:gd name="connsiteX22" fmla="*/ 40478 w 244098"/>
                <a:gd name="connsiteY22" fmla="*/ 0 h 535668"/>
                <a:gd name="connsiteX23" fmla="*/ 42349 w 244098"/>
                <a:gd name="connsiteY23" fmla="*/ 2269 h 535668"/>
                <a:gd name="connsiteX24" fmla="*/ 38607 w 244098"/>
                <a:gd name="connsiteY24" fmla="*/ 2269 h 535668"/>
                <a:gd name="connsiteX25" fmla="*/ 40478 w 244098"/>
                <a:gd name="connsiteY25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29978 w 244098"/>
                <a:gd name="connsiteY19" fmla="*/ 12734 h 535668"/>
                <a:gd name="connsiteX20" fmla="*/ 37992 w 244098"/>
                <a:gd name="connsiteY20" fmla="*/ 2269 h 535668"/>
                <a:gd name="connsiteX21" fmla="*/ 40478 w 244098"/>
                <a:gd name="connsiteY21" fmla="*/ 0 h 535668"/>
                <a:gd name="connsiteX22" fmla="*/ 42349 w 244098"/>
                <a:gd name="connsiteY22" fmla="*/ 2269 h 535668"/>
                <a:gd name="connsiteX23" fmla="*/ 38607 w 244098"/>
                <a:gd name="connsiteY23" fmla="*/ 2269 h 535668"/>
                <a:gd name="connsiteX24" fmla="*/ 40478 w 244098"/>
                <a:gd name="connsiteY24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37992 w 244098"/>
                <a:gd name="connsiteY19" fmla="*/ 2269 h 535668"/>
                <a:gd name="connsiteX20" fmla="*/ 40478 w 244098"/>
                <a:gd name="connsiteY20" fmla="*/ 0 h 535668"/>
                <a:gd name="connsiteX21" fmla="*/ 42349 w 244098"/>
                <a:gd name="connsiteY21" fmla="*/ 2269 h 535668"/>
                <a:gd name="connsiteX22" fmla="*/ 38607 w 244098"/>
                <a:gd name="connsiteY22" fmla="*/ 2269 h 535668"/>
                <a:gd name="connsiteX23" fmla="*/ 40478 w 244098"/>
                <a:gd name="connsiteY23" fmla="*/ 0 h 535668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20" fmla="*/ 38607 w 244098"/>
                <a:gd name="connsiteY20" fmla="*/ 0 h 533399"/>
                <a:gd name="connsiteX21" fmla="*/ 42349 w 244098"/>
                <a:gd name="connsiteY21" fmla="*/ 0 h 533399"/>
                <a:gd name="connsiteX22" fmla="*/ 38607 w 244098"/>
                <a:gd name="connsiteY22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0" fmla="*/ 0 w 237241"/>
                <a:gd name="connsiteY0" fmla="*/ 436304 h 533399"/>
                <a:gd name="connsiteX1" fmla="*/ 2093 w 237241"/>
                <a:gd name="connsiteY1" fmla="*/ 454953 h 533399"/>
                <a:gd name="connsiteX2" fmla="*/ 33621 w 237241"/>
                <a:gd name="connsiteY2" fmla="*/ 533399 h 533399"/>
                <a:gd name="connsiteX3" fmla="*/ 31135 w 237241"/>
                <a:gd name="connsiteY3" fmla="*/ 533399 h 533399"/>
                <a:gd name="connsiteX4" fmla="*/ 1977 w 237241"/>
                <a:gd name="connsiteY4" fmla="*/ 455276 h 533399"/>
                <a:gd name="connsiteX5" fmla="*/ 0 w 237241"/>
                <a:gd name="connsiteY5" fmla="*/ 436304 h 533399"/>
                <a:gd name="connsiteX6" fmla="*/ 35492 w 237241"/>
                <a:gd name="connsiteY6" fmla="*/ 0 h 533399"/>
                <a:gd name="connsiteX7" fmla="*/ 196010 w 237241"/>
                <a:gd name="connsiteY7" fmla="*/ 0 h 533399"/>
                <a:gd name="connsiteX8" fmla="*/ 237241 w 237241"/>
                <a:gd name="connsiteY8" fmla="*/ 266700 h 533399"/>
                <a:gd name="connsiteX9" fmla="*/ 196010 w 237241"/>
                <a:gd name="connsiteY9" fmla="*/ 533399 h 533399"/>
                <a:gd name="connsiteX10" fmla="*/ 33621 w 237241"/>
                <a:gd name="connsiteY10" fmla="*/ 533399 h 533399"/>
                <a:gd name="connsiteX11" fmla="*/ 78208 w 237241"/>
                <a:gd name="connsiteY11" fmla="*/ 265565 h 533399"/>
                <a:gd name="connsiteX12" fmla="*/ 50977 w 237241"/>
                <a:gd name="connsiteY12" fmla="*/ 18779 h 533399"/>
                <a:gd name="connsiteX13" fmla="*/ 35492 w 237241"/>
                <a:gd name="connsiteY13" fmla="*/ 0 h 533399"/>
                <a:gd name="connsiteX0" fmla="*/ 0 w 235264"/>
                <a:gd name="connsiteY0" fmla="*/ 455276 h 533399"/>
                <a:gd name="connsiteX1" fmla="*/ 116 w 235264"/>
                <a:gd name="connsiteY1" fmla="*/ 454953 h 533399"/>
                <a:gd name="connsiteX2" fmla="*/ 31644 w 235264"/>
                <a:gd name="connsiteY2" fmla="*/ 533399 h 533399"/>
                <a:gd name="connsiteX3" fmla="*/ 29158 w 235264"/>
                <a:gd name="connsiteY3" fmla="*/ 533399 h 533399"/>
                <a:gd name="connsiteX4" fmla="*/ 0 w 235264"/>
                <a:gd name="connsiteY4" fmla="*/ 455276 h 533399"/>
                <a:gd name="connsiteX5" fmla="*/ 33515 w 235264"/>
                <a:gd name="connsiteY5" fmla="*/ 0 h 533399"/>
                <a:gd name="connsiteX6" fmla="*/ 194033 w 235264"/>
                <a:gd name="connsiteY6" fmla="*/ 0 h 533399"/>
                <a:gd name="connsiteX7" fmla="*/ 235264 w 235264"/>
                <a:gd name="connsiteY7" fmla="*/ 266700 h 533399"/>
                <a:gd name="connsiteX8" fmla="*/ 194033 w 235264"/>
                <a:gd name="connsiteY8" fmla="*/ 533399 h 533399"/>
                <a:gd name="connsiteX9" fmla="*/ 31644 w 235264"/>
                <a:gd name="connsiteY9" fmla="*/ 533399 h 533399"/>
                <a:gd name="connsiteX10" fmla="*/ 76231 w 235264"/>
                <a:gd name="connsiteY10" fmla="*/ 265565 h 533399"/>
                <a:gd name="connsiteX11" fmla="*/ 49000 w 235264"/>
                <a:gd name="connsiteY11" fmla="*/ 18779 h 533399"/>
                <a:gd name="connsiteX12" fmla="*/ 33515 w 235264"/>
                <a:gd name="connsiteY12" fmla="*/ 0 h 533399"/>
                <a:gd name="connsiteX0" fmla="*/ 29048 w 235154"/>
                <a:gd name="connsiteY0" fmla="*/ 533399 h 533399"/>
                <a:gd name="connsiteX1" fmla="*/ 6 w 235154"/>
                <a:gd name="connsiteY1" fmla="*/ 454953 h 533399"/>
                <a:gd name="connsiteX2" fmla="*/ 31534 w 235154"/>
                <a:gd name="connsiteY2" fmla="*/ 533399 h 533399"/>
                <a:gd name="connsiteX3" fmla="*/ 29048 w 235154"/>
                <a:gd name="connsiteY3" fmla="*/ 533399 h 533399"/>
                <a:gd name="connsiteX4" fmla="*/ 33405 w 235154"/>
                <a:gd name="connsiteY4" fmla="*/ 0 h 533399"/>
                <a:gd name="connsiteX5" fmla="*/ 193923 w 235154"/>
                <a:gd name="connsiteY5" fmla="*/ 0 h 533399"/>
                <a:gd name="connsiteX6" fmla="*/ 235154 w 235154"/>
                <a:gd name="connsiteY6" fmla="*/ 266700 h 533399"/>
                <a:gd name="connsiteX7" fmla="*/ 193923 w 235154"/>
                <a:gd name="connsiteY7" fmla="*/ 533399 h 533399"/>
                <a:gd name="connsiteX8" fmla="*/ 31534 w 235154"/>
                <a:gd name="connsiteY8" fmla="*/ 533399 h 533399"/>
                <a:gd name="connsiteX9" fmla="*/ 76121 w 235154"/>
                <a:gd name="connsiteY9" fmla="*/ 265565 h 533399"/>
                <a:gd name="connsiteX10" fmla="*/ 48890 w 235154"/>
                <a:gd name="connsiteY10" fmla="*/ 18779 h 533399"/>
                <a:gd name="connsiteX11" fmla="*/ 33405 w 235154"/>
                <a:gd name="connsiteY11" fmla="*/ 0 h 533399"/>
                <a:gd name="connsiteX0" fmla="*/ 0 w 206106"/>
                <a:gd name="connsiteY0" fmla="*/ 533399 h 533399"/>
                <a:gd name="connsiteX1" fmla="*/ 2486 w 206106"/>
                <a:gd name="connsiteY1" fmla="*/ 533399 h 533399"/>
                <a:gd name="connsiteX2" fmla="*/ 0 w 206106"/>
                <a:gd name="connsiteY2" fmla="*/ 533399 h 533399"/>
                <a:gd name="connsiteX3" fmla="*/ 4357 w 206106"/>
                <a:gd name="connsiteY3" fmla="*/ 0 h 533399"/>
                <a:gd name="connsiteX4" fmla="*/ 164875 w 206106"/>
                <a:gd name="connsiteY4" fmla="*/ 0 h 533399"/>
                <a:gd name="connsiteX5" fmla="*/ 206106 w 206106"/>
                <a:gd name="connsiteY5" fmla="*/ 266700 h 533399"/>
                <a:gd name="connsiteX6" fmla="*/ 164875 w 206106"/>
                <a:gd name="connsiteY6" fmla="*/ 533399 h 533399"/>
                <a:gd name="connsiteX7" fmla="*/ 2486 w 206106"/>
                <a:gd name="connsiteY7" fmla="*/ 533399 h 533399"/>
                <a:gd name="connsiteX8" fmla="*/ 47073 w 206106"/>
                <a:gd name="connsiteY8" fmla="*/ 265565 h 533399"/>
                <a:gd name="connsiteX9" fmla="*/ 19842 w 206106"/>
                <a:gd name="connsiteY9" fmla="*/ 18779 h 533399"/>
                <a:gd name="connsiteX10" fmla="*/ 4357 w 206106"/>
                <a:gd name="connsiteY10" fmla="*/ 0 h 533399"/>
                <a:gd name="connsiteX0" fmla="*/ 0 w 214703"/>
                <a:gd name="connsiteY0" fmla="*/ 514325 h 533399"/>
                <a:gd name="connsiteX1" fmla="*/ 11083 w 214703"/>
                <a:gd name="connsiteY1" fmla="*/ 533399 h 533399"/>
                <a:gd name="connsiteX2" fmla="*/ 0 w 214703"/>
                <a:gd name="connsiteY2" fmla="*/ 514325 h 533399"/>
                <a:gd name="connsiteX3" fmla="*/ 12954 w 214703"/>
                <a:gd name="connsiteY3" fmla="*/ 0 h 533399"/>
                <a:gd name="connsiteX4" fmla="*/ 173472 w 214703"/>
                <a:gd name="connsiteY4" fmla="*/ 0 h 533399"/>
                <a:gd name="connsiteX5" fmla="*/ 214703 w 214703"/>
                <a:gd name="connsiteY5" fmla="*/ 266700 h 533399"/>
                <a:gd name="connsiteX6" fmla="*/ 173472 w 214703"/>
                <a:gd name="connsiteY6" fmla="*/ 533399 h 533399"/>
                <a:gd name="connsiteX7" fmla="*/ 11083 w 214703"/>
                <a:gd name="connsiteY7" fmla="*/ 533399 h 533399"/>
                <a:gd name="connsiteX8" fmla="*/ 55670 w 214703"/>
                <a:gd name="connsiteY8" fmla="*/ 265565 h 533399"/>
                <a:gd name="connsiteX9" fmla="*/ 28439 w 214703"/>
                <a:gd name="connsiteY9" fmla="*/ 18779 h 533399"/>
                <a:gd name="connsiteX10" fmla="*/ 12954 w 214703"/>
                <a:gd name="connsiteY10" fmla="*/ 0 h 533399"/>
                <a:gd name="connsiteX0" fmla="*/ 1871 w 203620"/>
                <a:gd name="connsiteY0" fmla="*/ 0 h 533399"/>
                <a:gd name="connsiteX1" fmla="*/ 162389 w 203620"/>
                <a:gd name="connsiteY1" fmla="*/ 0 h 533399"/>
                <a:gd name="connsiteX2" fmla="*/ 203620 w 203620"/>
                <a:gd name="connsiteY2" fmla="*/ 266700 h 533399"/>
                <a:gd name="connsiteX3" fmla="*/ 162389 w 203620"/>
                <a:gd name="connsiteY3" fmla="*/ 533399 h 533399"/>
                <a:gd name="connsiteX4" fmla="*/ 0 w 203620"/>
                <a:gd name="connsiteY4" fmla="*/ 533399 h 533399"/>
                <a:gd name="connsiteX5" fmla="*/ 44587 w 203620"/>
                <a:gd name="connsiteY5" fmla="*/ 265565 h 533399"/>
                <a:gd name="connsiteX6" fmla="*/ 17356 w 203620"/>
                <a:gd name="connsiteY6" fmla="*/ 18779 h 533399"/>
                <a:gd name="connsiteX7" fmla="*/ 1871 w 203620"/>
                <a:gd name="connsiteY7" fmla="*/ 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620" h="533399">
                  <a:moveTo>
                    <a:pt x="1871" y="0"/>
                  </a:moveTo>
                  <a:lnTo>
                    <a:pt x="162389" y="0"/>
                  </a:lnTo>
                  <a:cubicBezTo>
                    <a:pt x="185169" y="0"/>
                    <a:pt x="203620" y="119428"/>
                    <a:pt x="203620" y="266700"/>
                  </a:cubicBezTo>
                  <a:cubicBezTo>
                    <a:pt x="203620" y="413971"/>
                    <a:pt x="185169" y="533399"/>
                    <a:pt x="162389" y="533399"/>
                  </a:cubicBezTo>
                  <a:lnTo>
                    <a:pt x="0" y="533399"/>
                  </a:lnTo>
                  <a:cubicBezTo>
                    <a:pt x="24625" y="533399"/>
                    <a:pt x="44587" y="413486"/>
                    <a:pt x="44587" y="265565"/>
                  </a:cubicBezTo>
                  <a:cubicBezTo>
                    <a:pt x="44587" y="154625"/>
                    <a:pt x="33359" y="59438"/>
                    <a:pt x="17356" y="18779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32EE70ED-F0D2-4516-ABA7-6DA164BF1F46}"/>
                </a:ext>
              </a:extLst>
            </p:cNvPr>
            <p:cNvSpPr/>
            <p:nvPr/>
          </p:nvSpPr>
          <p:spPr>
            <a:xfrm>
              <a:off x="6705600" y="4772085"/>
              <a:ext cx="134779" cy="7984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8" name="MCR-Import">
            <a:extLst>
              <a:ext uri="{FF2B5EF4-FFF2-40B4-BE49-F238E27FC236}">
                <a16:creationId xmlns:a16="http://schemas.microsoft.com/office/drawing/2014/main" id="{118A8140-849F-45F5-895C-E2F048D01EAA}"/>
              </a:ext>
            </a:extLst>
          </p:cNvPr>
          <p:cNvCxnSpPr>
            <a:cxnSpLocks/>
            <a:stCxn id="504" idx="3"/>
          </p:cNvCxnSpPr>
          <p:nvPr/>
        </p:nvCxnSpPr>
        <p:spPr>
          <a:xfrm flipV="1">
            <a:off x="3571465" y="4323923"/>
            <a:ext cx="1050756" cy="4679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309" name="MCR-Import">
            <a:extLst>
              <a:ext uri="{FF2B5EF4-FFF2-40B4-BE49-F238E27FC236}">
                <a16:creationId xmlns:a16="http://schemas.microsoft.com/office/drawing/2014/main" id="{D7F6E05B-14C4-44BA-A344-EAF01F08922E}"/>
              </a:ext>
            </a:extLst>
          </p:cNvPr>
          <p:cNvCxnSpPr>
            <a:cxnSpLocks/>
            <a:stCxn id="505" idx="2"/>
          </p:cNvCxnSpPr>
          <p:nvPr/>
        </p:nvCxnSpPr>
        <p:spPr>
          <a:xfrm rot="16200000" flipH="1">
            <a:off x="3942333" y="3914716"/>
            <a:ext cx="963806" cy="2569916"/>
          </a:xfrm>
          <a:prstGeom prst="curvedConnector2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394" name="SecurityCenter" descr="Image result for azure security center logo">
            <a:extLst>
              <a:ext uri="{FF2B5EF4-FFF2-40B4-BE49-F238E27FC236}">
                <a16:creationId xmlns:a16="http://schemas.microsoft.com/office/drawing/2014/main" id="{5E6B2B8A-1EE6-48B6-98E7-CA82AF157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862" y="3848240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7" name="MCR-FWRule">
            <a:extLst>
              <a:ext uri="{FF2B5EF4-FFF2-40B4-BE49-F238E27FC236}">
                <a16:creationId xmlns:a16="http://schemas.microsoft.com/office/drawing/2014/main" id="{C71B668F-0970-4E2C-9C6A-002789AA1857}"/>
              </a:ext>
            </a:extLst>
          </p:cNvPr>
          <p:cNvGrpSpPr/>
          <p:nvPr/>
        </p:nvGrpSpPr>
        <p:grpSpPr>
          <a:xfrm>
            <a:off x="4242695" y="4124093"/>
            <a:ext cx="181297" cy="379937"/>
            <a:chOff x="6705600" y="4772085"/>
            <a:chExt cx="381001" cy="798448"/>
          </a:xfrm>
        </p:grpSpPr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8091591-676D-49EA-89E0-0D921A9C9803}"/>
                </a:ext>
              </a:extLst>
            </p:cNvPr>
            <p:cNvSpPr/>
            <p:nvPr/>
          </p:nvSpPr>
          <p:spPr>
            <a:xfrm>
              <a:off x="6781801" y="4772086"/>
              <a:ext cx="304800" cy="798447"/>
            </a:xfrm>
            <a:custGeom>
              <a:avLst/>
              <a:gdLst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7678 w 248207"/>
                <a:gd name="connsiteY5" fmla="*/ 59743 h 535668"/>
                <a:gd name="connsiteX6" fmla="*/ 12943 w 248207"/>
                <a:gd name="connsiteY6" fmla="*/ 80392 h 535668"/>
                <a:gd name="connsiteX7" fmla="*/ 870 w 248207"/>
                <a:gd name="connsiteY7" fmla="*/ 268969 h 535668"/>
                <a:gd name="connsiteX8" fmla="*/ 4109 w 248207"/>
                <a:gd name="connsiteY8" fmla="*/ 372771 h 535668"/>
                <a:gd name="connsiteX9" fmla="*/ 10966 w 248207"/>
                <a:gd name="connsiteY9" fmla="*/ 438573 h 535668"/>
                <a:gd name="connsiteX10" fmla="*/ 3504 w 248207"/>
                <a:gd name="connsiteY10" fmla="*/ 372087 h 535668"/>
                <a:gd name="connsiteX11" fmla="*/ 0 w 248207"/>
                <a:gd name="connsiteY11" fmla="*/ 267834 h 535668"/>
                <a:gd name="connsiteX12" fmla="*/ 13059 w 248207"/>
                <a:gd name="connsiteY12" fmla="*/ 78447 h 535668"/>
                <a:gd name="connsiteX13" fmla="*/ 26999 w 248207"/>
                <a:gd name="connsiteY13" fmla="*/ 21990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34087 w 248207"/>
                <a:gd name="connsiteY16" fmla="*/ 12734 h 535668"/>
                <a:gd name="connsiteX17" fmla="*/ 26999 w 248207"/>
                <a:gd name="connsiteY17" fmla="*/ 21990 h 535668"/>
                <a:gd name="connsiteX18" fmla="*/ 27232 w 248207"/>
                <a:gd name="connsiteY18" fmla="*/ 21048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4587 w 248207"/>
                <a:gd name="connsiteY29" fmla="*/ 0 h 535668"/>
                <a:gd name="connsiteX30" fmla="*/ 46458 w 248207"/>
                <a:gd name="connsiteY30" fmla="*/ 2269 h 535668"/>
                <a:gd name="connsiteX31" fmla="*/ 42716 w 248207"/>
                <a:gd name="connsiteY31" fmla="*/ 2269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34087 w 248207"/>
                <a:gd name="connsiteY19" fmla="*/ 12734 h 535668"/>
                <a:gd name="connsiteX20" fmla="*/ 26999 w 248207"/>
                <a:gd name="connsiteY20" fmla="*/ 21990 h 535668"/>
                <a:gd name="connsiteX21" fmla="*/ 34087 w 248207"/>
                <a:gd name="connsiteY21" fmla="*/ 12734 h 535668"/>
                <a:gd name="connsiteX22" fmla="*/ 46458 w 248207"/>
                <a:gd name="connsiteY22" fmla="*/ 2269 h 535668"/>
                <a:gd name="connsiteX23" fmla="*/ 206976 w 248207"/>
                <a:gd name="connsiteY23" fmla="*/ 2269 h 535668"/>
                <a:gd name="connsiteX24" fmla="*/ 248207 w 248207"/>
                <a:gd name="connsiteY24" fmla="*/ 268969 h 535668"/>
                <a:gd name="connsiteX25" fmla="*/ 206976 w 248207"/>
                <a:gd name="connsiteY25" fmla="*/ 535668 h 535668"/>
                <a:gd name="connsiteX26" fmla="*/ 44587 w 248207"/>
                <a:gd name="connsiteY26" fmla="*/ 535668 h 535668"/>
                <a:gd name="connsiteX27" fmla="*/ 89174 w 248207"/>
                <a:gd name="connsiteY27" fmla="*/ 267834 h 535668"/>
                <a:gd name="connsiteX28" fmla="*/ 61943 w 248207"/>
                <a:gd name="connsiteY28" fmla="*/ 21048 h 535668"/>
                <a:gd name="connsiteX29" fmla="*/ 46458 w 248207"/>
                <a:gd name="connsiteY29" fmla="*/ 2269 h 535668"/>
                <a:gd name="connsiteX30" fmla="*/ 42101 w 248207"/>
                <a:gd name="connsiteY30" fmla="*/ 2269 h 535668"/>
                <a:gd name="connsiteX31" fmla="*/ 42716 w 248207"/>
                <a:gd name="connsiteY31" fmla="*/ 2269 h 535668"/>
                <a:gd name="connsiteX32" fmla="*/ 34087 w 248207"/>
                <a:gd name="connsiteY32" fmla="*/ 12734 h 535668"/>
                <a:gd name="connsiteX33" fmla="*/ 42101 w 248207"/>
                <a:gd name="connsiteY33" fmla="*/ 2269 h 535668"/>
                <a:gd name="connsiteX34" fmla="*/ 44587 w 248207"/>
                <a:gd name="connsiteY34" fmla="*/ 0 h 535668"/>
                <a:gd name="connsiteX35" fmla="*/ 46458 w 248207"/>
                <a:gd name="connsiteY35" fmla="*/ 2269 h 535668"/>
                <a:gd name="connsiteX36" fmla="*/ 42716 w 248207"/>
                <a:gd name="connsiteY36" fmla="*/ 2269 h 535668"/>
                <a:gd name="connsiteX37" fmla="*/ 44587 w 248207"/>
                <a:gd name="connsiteY37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6458 w 248207"/>
                <a:gd name="connsiteY26" fmla="*/ 2269 h 535668"/>
                <a:gd name="connsiteX27" fmla="*/ 42101 w 248207"/>
                <a:gd name="connsiteY27" fmla="*/ 2269 h 535668"/>
                <a:gd name="connsiteX28" fmla="*/ 42716 w 248207"/>
                <a:gd name="connsiteY28" fmla="*/ 2269 h 535668"/>
                <a:gd name="connsiteX29" fmla="*/ 34087 w 248207"/>
                <a:gd name="connsiteY29" fmla="*/ 12734 h 535668"/>
                <a:gd name="connsiteX30" fmla="*/ 42101 w 248207"/>
                <a:gd name="connsiteY30" fmla="*/ 2269 h 535668"/>
                <a:gd name="connsiteX31" fmla="*/ 44587 w 248207"/>
                <a:gd name="connsiteY31" fmla="*/ 0 h 535668"/>
                <a:gd name="connsiteX32" fmla="*/ 46458 w 248207"/>
                <a:gd name="connsiteY32" fmla="*/ 2269 h 535668"/>
                <a:gd name="connsiteX33" fmla="*/ 42716 w 248207"/>
                <a:gd name="connsiteY33" fmla="*/ 2269 h 535668"/>
                <a:gd name="connsiteX34" fmla="*/ 44587 w 248207"/>
                <a:gd name="connsiteY34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46458 w 248207"/>
                <a:gd name="connsiteY18" fmla="*/ 2269 h 535668"/>
                <a:gd name="connsiteX19" fmla="*/ 206976 w 248207"/>
                <a:gd name="connsiteY19" fmla="*/ 2269 h 535668"/>
                <a:gd name="connsiteX20" fmla="*/ 248207 w 248207"/>
                <a:gd name="connsiteY20" fmla="*/ 268969 h 535668"/>
                <a:gd name="connsiteX21" fmla="*/ 206976 w 248207"/>
                <a:gd name="connsiteY21" fmla="*/ 535668 h 535668"/>
                <a:gd name="connsiteX22" fmla="*/ 44587 w 248207"/>
                <a:gd name="connsiteY22" fmla="*/ 535668 h 535668"/>
                <a:gd name="connsiteX23" fmla="*/ 89174 w 248207"/>
                <a:gd name="connsiteY23" fmla="*/ 267834 h 535668"/>
                <a:gd name="connsiteX24" fmla="*/ 61943 w 248207"/>
                <a:gd name="connsiteY24" fmla="*/ 21048 h 535668"/>
                <a:gd name="connsiteX25" fmla="*/ 46458 w 248207"/>
                <a:gd name="connsiteY25" fmla="*/ 2269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2101 w 248207"/>
                <a:gd name="connsiteY29" fmla="*/ 2269 h 535668"/>
                <a:gd name="connsiteX30" fmla="*/ 44587 w 248207"/>
                <a:gd name="connsiteY30" fmla="*/ 0 h 535668"/>
                <a:gd name="connsiteX31" fmla="*/ 46458 w 248207"/>
                <a:gd name="connsiteY31" fmla="*/ 2269 h 535668"/>
                <a:gd name="connsiteX32" fmla="*/ 42716 w 248207"/>
                <a:gd name="connsiteY32" fmla="*/ 2269 h 535668"/>
                <a:gd name="connsiteX33" fmla="*/ 44587 w 248207"/>
                <a:gd name="connsiteY33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46458 w 248207"/>
                <a:gd name="connsiteY15" fmla="*/ 2269 h 535668"/>
                <a:gd name="connsiteX16" fmla="*/ 206976 w 248207"/>
                <a:gd name="connsiteY16" fmla="*/ 2269 h 535668"/>
                <a:gd name="connsiteX17" fmla="*/ 248207 w 248207"/>
                <a:gd name="connsiteY17" fmla="*/ 268969 h 535668"/>
                <a:gd name="connsiteX18" fmla="*/ 206976 w 248207"/>
                <a:gd name="connsiteY18" fmla="*/ 535668 h 535668"/>
                <a:gd name="connsiteX19" fmla="*/ 44587 w 248207"/>
                <a:gd name="connsiteY19" fmla="*/ 535668 h 535668"/>
                <a:gd name="connsiteX20" fmla="*/ 89174 w 248207"/>
                <a:gd name="connsiteY20" fmla="*/ 267834 h 535668"/>
                <a:gd name="connsiteX21" fmla="*/ 61943 w 248207"/>
                <a:gd name="connsiteY21" fmla="*/ 21048 h 535668"/>
                <a:gd name="connsiteX22" fmla="*/ 46458 w 248207"/>
                <a:gd name="connsiteY22" fmla="*/ 2269 h 535668"/>
                <a:gd name="connsiteX23" fmla="*/ 42101 w 248207"/>
                <a:gd name="connsiteY23" fmla="*/ 2269 h 535668"/>
                <a:gd name="connsiteX24" fmla="*/ 42716 w 248207"/>
                <a:gd name="connsiteY24" fmla="*/ 2269 h 535668"/>
                <a:gd name="connsiteX25" fmla="*/ 34087 w 248207"/>
                <a:gd name="connsiteY25" fmla="*/ 12734 h 535668"/>
                <a:gd name="connsiteX26" fmla="*/ 42101 w 248207"/>
                <a:gd name="connsiteY26" fmla="*/ 2269 h 535668"/>
                <a:gd name="connsiteX27" fmla="*/ 44587 w 248207"/>
                <a:gd name="connsiteY27" fmla="*/ 0 h 535668"/>
                <a:gd name="connsiteX28" fmla="*/ 46458 w 248207"/>
                <a:gd name="connsiteY28" fmla="*/ 2269 h 535668"/>
                <a:gd name="connsiteX29" fmla="*/ 42716 w 248207"/>
                <a:gd name="connsiteY29" fmla="*/ 2269 h 535668"/>
                <a:gd name="connsiteX30" fmla="*/ 44587 w 248207"/>
                <a:gd name="connsiteY30" fmla="*/ 0 h 535668"/>
                <a:gd name="connsiteX0" fmla="*/ 10096 w 247337"/>
                <a:gd name="connsiteY0" fmla="*/ 438573 h 535668"/>
                <a:gd name="connsiteX1" fmla="*/ 12189 w 247337"/>
                <a:gd name="connsiteY1" fmla="*/ 457222 h 535668"/>
                <a:gd name="connsiteX2" fmla="*/ 43717 w 247337"/>
                <a:gd name="connsiteY2" fmla="*/ 535668 h 535668"/>
                <a:gd name="connsiteX3" fmla="*/ 41231 w 247337"/>
                <a:gd name="connsiteY3" fmla="*/ 535668 h 535668"/>
                <a:gd name="connsiteX4" fmla="*/ 12073 w 247337"/>
                <a:gd name="connsiteY4" fmla="*/ 457545 h 535668"/>
                <a:gd name="connsiteX5" fmla="*/ 10096 w 247337"/>
                <a:gd name="connsiteY5" fmla="*/ 438573 h 535668"/>
                <a:gd name="connsiteX6" fmla="*/ 16808 w 247337"/>
                <a:gd name="connsiteY6" fmla="*/ 59743 h 535668"/>
                <a:gd name="connsiteX7" fmla="*/ 12073 w 247337"/>
                <a:gd name="connsiteY7" fmla="*/ 80392 h 535668"/>
                <a:gd name="connsiteX8" fmla="*/ 0 w 247337"/>
                <a:gd name="connsiteY8" fmla="*/ 268969 h 535668"/>
                <a:gd name="connsiteX9" fmla="*/ 3239 w 247337"/>
                <a:gd name="connsiteY9" fmla="*/ 372771 h 535668"/>
                <a:gd name="connsiteX10" fmla="*/ 10096 w 247337"/>
                <a:gd name="connsiteY10" fmla="*/ 438573 h 535668"/>
                <a:gd name="connsiteX11" fmla="*/ 2634 w 247337"/>
                <a:gd name="connsiteY11" fmla="*/ 372087 h 535668"/>
                <a:gd name="connsiteX12" fmla="*/ 12189 w 247337"/>
                <a:gd name="connsiteY12" fmla="*/ 78447 h 535668"/>
                <a:gd name="connsiteX13" fmla="*/ 16808 w 247337"/>
                <a:gd name="connsiteY13" fmla="*/ 59743 h 535668"/>
                <a:gd name="connsiteX14" fmla="*/ 45588 w 247337"/>
                <a:gd name="connsiteY14" fmla="*/ 2269 h 535668"/>
                <a:gd name="connsiteX15" fmla="*/ 206106 w 247337"/>
                <a:gd name="connsiteY15" fmla="*/ 2269 h 535668"/>
                <a:gd name="connsiteX16" fmla="*/ 247337 w 247337"/>
                <a:gd name="connsiteY16" fmla="*/ 268969 h 535668"/>
                <a:gd name="connsiteX17" fmla="*/ 206106 w 247337"/>
                <a:gd name="connsiteY17" fmla="*/ 535668 h 535668"/>
                <a:gd name="connsiteX18" fmla="*/ 43717 w 247337"/>
                <a:gd name="connsiteY18" fmla="*/ 535668 h 535668"/>
                <a:gd name="connsiteX19" fmla="*/ 88304 w 247337"/>
                <a:gd name="connsiteY19" fmla="*/ 267834 h 535668"/>
                <a:gd name="connsiteX20" fmla="*/ 61073 w 247337"/>
                <a:gd name="connsiteY20" fmla="*/ 21048 h 535668"/>
                <a:gd name="connsiteX21" fmla="*/ 45588 w 247337"/>
                <a:gd name="connsiteY21" fmla="*/ 2269 h 535668"/>
                <a:gd name="connsiteX22" fmla="*/ 41231 w 247337"/>
                <a:gd name="connsiteY22" fmla="*/ 2269 h 535668"/>
                <a:gd name="connsiteX23" fmla="*/ 41846 w 247337"/>
                <a:gd name="connsiteY23" fmla="*/ 2269 h 535668"/>
                <a:gd name="connsiteX24" fmla="*/ 33217 w 247337"/>
                <a:gd name="connsiteY24" fmla="*/ 12734 h 535668"/>
                <a:gd name="connsiteX25" fmla="*/ 41231 w 247337"/>
                <a:gd name="connsiteY25" fmla="*/ 2269 h 535668"/>
                <a:gd name="connsiteX26" fmla="*/ 43717 w 247337"/>
                <a:gd name="connsiteY26" fmla="*/ 0 h 535668"/>
                <a:gd name="connsiteX27" fmla="*/ 45588 w 247337"/>
                <a:gd name="connsiteY27" fmla="*/ 2269 h 535668"/>
                <a:gd name="connsiteX28" fmla="*/ 41846 w 247337"/>
                <a:gd name="connsiteY28" fmla="*/ 2269 h 535668"/>
                <a:gd name="connsiteX29" fmla="*/ 43717 w 247337"/>
                <a:gd name="connsiteY29" fmla="*/ 0 h 535668"/>
                <a:gd name="connsiteX0" fmla="*/ 7462 w 244703"/>
                <a:gd name="connsiteY0" fmla="*/ 438573 h 535668"/>
                <a:gd name="connsiteX1" fmla="*/ 9555 w 244703"/>
                <a:gd name="connsiteY1" fmla="*/ 457222 h 535668"/>
                <a:gd name="connsiteX2" fmla="*/ 41083 w 244703"/>
                <a:gd name="connsiteY2" fmla="*/ 535668 h 535668"/>
                <a:gd name="connsiteX3" fmla="*/ 38597 w 244703"/>
                <a:gd name="connsiteY3" fmla="*/ 535668 h 535668"/>
                <a:gd name="connsiteX4" fmla="*/ 9439 w 244703"/>
                <a:gd name="connsiteY4" fmla="*/ 457545 h 535668"/>
                <a:gd name="connsiteX5" fmla="*/ 7462 w 244703"/>
                <a:gd name="connsiteY5" fmla="*/ 438573 h 535668"/>
                <a:gd name="connsiteX6" fmla="*/ 14174 w 244703"/>
                <a:gd name="connsiteY6" fmla="*/ 59743 h 535668"/>
                <a:gd name="connsiteX7" fmla="*/ 9439 w 244703"/>
                <a:gd name="connsiteY7" fmla="*/ 80392 h 535668"/>
                <a:gd name="connsiteX8" fmla="*/ 605 w 244703"/>
                <a:gd name="connsiteY8" fmla="*/ 372771 h 535668"/>
                <a:gd name="connsiteX9" fmla="*/ 7462 w 244703"/>
                <a:gd name="connsiteY9" fmla="*/ 438573 h 535668"/>
                <a:gd name="connsiteX10" fmla="*/ 0 w 244703"/>
                <a:gd name="connsiteY10" fmla="*/ 372087 h 535668"/>
                <a:gd name="connsiteX11" fmla="*/ 9555 w 244703"/>
                <a:gd name="connsiteY11" fmla="*/ 78447 h 535668"/>
                <a:gd name="connsiteX12" fmla="*/ 14174 w 244703"/>
                <a:gd name="connsiteY12" fmla="*/ 59743 h 535668"/>
                <a:gd name="connsiteX13" fmla="*/ 42954 w 244703"/>
                <a:gd name="connsiteY13" fmla="*/ 2269 h 535668"/>
                <a:gd name="connsiteX14" fmla="*/ 203472 w 244703"/>
                <a:gd name="connsiteY14" fmla="*/ 2269 h 535668"/>
                <a:gd name="connsiteX15" fmla="*/ 244703 w 244703"/>
                <a:gd name="connsiteY15" fmla="*/ 268969 h 535668"/>
                <a:gd name="connsiteX16" fmla="*/ 203472 w 244703"/>
                <a:gd name="connsiteY16" fmla="*/ 535668 h 535668"/>
                <a:gd name="connsiteX17" fmla="*/ 41083 w 244703"/>
                <a:gd name="connsiteY17" fmla="*/ 535668 h 535668"/>
                <a:gd name="connsiteX18" fmla="*/ 85670 w 244703"/>
                <a:gd name="connsiteY18" fmla="*/ 267834 h 535668"/>
                <a:gd name="connsiteX19" fmla="*/ 58439 w 244703"/>
                <a:gd name="connsiteY19" fmla="*/ 21048 h 535668"/>
                <a:gd name="connsiteX20" fmla="*/ 42954 w 244703"/>
                <a:gd name="connsiteY20" fmla="*/ 2269 h 535668"/>
                <a:gd name="connsiteX21" fmla="*/ 38597 w 244703"/>
                <a:gd name="connsiteY21" fmla="*/ 2269 h 535668"/>
                <a:gd name="connsiteX22" fmla="*/ 39212 w 244703"/>
                <a:gd name="connsiteY22" fmla="*/ 2269 h 535668"/>
                <a:gd name="connsiteX23" fmla="*/ 30583 w 244703"/>
                <a:gd name="connsiteY23" fmla="*/ 12734 h 535668"/>
                <a:gd name="connsiteX24" fmla="*/ 38597 w 244703"/>
                <a:gd name="connsiteY24" fmla="*/ 2269 h 535668"/>
                <a:gd name="connsiteX25" fmla="*/ 41083 w 244703"/>
                <a:gd name="connsiteY25" fmla="*/ 0 h 535668"/>
                <a:gd name="connsiteX26" fmla="*/ 42954 w 244703"/>
                <a:gd name="connsiteY26" fmla="*/ 2269 h 535668"/>
                <a:gd name="connsiteX27" fmla="*/ 39212 w 244703"/>
                <a:gd name="connsiteY27" fmla="*/ 2269 h 535668"/>
                <a:gd name="connsiteX28" fmla="*/ 41083 w 244703"/>
                <a:gd name="connsiteY28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13569 w 244098"/>
                <a:gd name="connsiteY6" fmla="*/ 5974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13569 w 244098"/>
                <a:gd name="connsiteY11" fmla="*/ 59743 h 535668"/>
                <a:gd name="connsiteX12" fmla="*/ 42349 w 244098"/>
                <a:gd name="connsiteY12" fmla="*/ 2269 h 535668"/>
                <a:gd name="connsiteX13" fmla="*/ 202867 w 244098"/>
                <a:gd name="connsiteY13" fmla="*/ 2269 h 535668"/>
                <a:gd name="connsiteX14" fmla="*/ 244098 w 244098"/>
                <a:gd name="connsiteY14" fmla="*/ 268969 h 535668"/>
                <a:gd name="connsiteX15" fmla="*/ 202867 w 244098"/>
                <a:gd name="connsiteY15" fmla="*/ 535668 h 535668"/>
                <a:gd name="connsiteX16" fmla="*/ 40478 w 244098"/>
                <a:gd name="connsiteY16" fmla="*/ 535668 h 535668"/>
                <a:gd name="connsiteX17" fmla="*/ 85065 w 244098"/>
                <a:gd name="connsiteY17" fmla="*/ 267834 h 535668"/>
                <a:gd name="connsiteX18" fmla="*/ 57834 w 244098"/>
                <a:gd name="connsiteY18" fmla="*/ 21048 h 535668"/>
                <a:gd name="connsiteX19" fmla="*/ 42349 w 244098"/>
                <a:gd name="connsiteY19" fmla="*/ 2269 h 535668"/>
                <a:gd name="connsiteX20" fmla="*/ 37992 w 244098"/>
                <a:gd name="connsiteY20" fmla="*/ 2269 h 535668"/>
                <a:gd name="connsiteX21" fmla="*/ 38607 w 244098"/>
                <a:gd name="connsiteY21" fmla="*/ 2269 h 535668"/>
                <a:gd name="connsiteX22" fmla="*/ 29978 w 244098"/>
                <a:gd name="connsiteY22" fmla="*/ 12734 h 535668"/>
                <a:gd name="connsiteX23" fmla="*/ 37992 w 244098"/>
                <a:gd name="connsiteY23" fmla="*/ 2269 h 535668"/>
                <a:gd name="connsiteX24" fmla="*/ 40478 w 244098"/>
                <a:gd name="connsiteY24" fmla="*/ 0 h 535668"/>
                <a:gd name="connsiteX25" fmla="*/ 42349 w 244098"/>
                <a:gd name="connsiteY25" fmla="*/ 2269 h 535668"/>
                <a:gd name="connsiteX26" fmla="*/ 38607 w 244098"/>
                <a:gd name="connsiteY26" fmla="*/ 2269 h 535668"/>
                <a:gd name="connsiteX27" fmla="*/ 40478 w 244098"/>
                <a:gd name="connsiteY27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8950 w 244098"/>
                <a:gd name="connsiteY6" fmla="*/ 78447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42349 w 244098"/>
                <a:gd name="connsiteY11" fmla="*/ 2269 h 535668"/>
                <a:gd name="connsiteX12" fmla="*/ 202867 w 244098"/>
                <a:gd name="connsiteY12" fmla="*/ 2269 h 535668"/>
                <a:gd name="connsiteX13" fmla="*/ 244098 w 244098"/>
                <a:gd name="connsiteY13" fmla="*/ 268969 h 535668"/>
                <a:gd name="connsiteX14" fmla="*/ 202867 w 244098"/>
                <a:gd name="connsiteY14" fmla="*/ 535668 h 535668"/>
                <a:gd name="connsiteX15" fmla="*/ 40478 w 244098"/>
                <a:gd name="connsiteY15" fmla="*/ 535668 h 535668"/>
                <a:gd name="connsiteX16" fmla="*/ 85065 w 244098"/>
                <a:gd name="connsiteY16" fmla="*/ 267834 h 535668"/>
                <a:gd name="connsiteX17" fmla="*/ 57834 w 244098"/>
                <a:gd name="connsiteY17" fmla="*/ 21048 h 535668"/>
                <a:gd name="connsiteX18" fmla="*/ 42349 w 244098"/>
                <a:gd name="connsiteY18" fmla="*/ 2269 h 535668"/>
                <a:gd name="connsiteX19" fmla="*/ 37992 w 244098"/>
                <a:gd name="connsiteY19" fmla="*/ 2269 h 535668"/>
                <a:gd name="connsiteX20" fmla="*/ 38607 w 244098"/>
                <a:gd name="connsiteY20" fmla="*/ 2269 h 535668"/>
                <a:gd name="connsiteX21" fmla="*/ 29978 w 244098"/>
                <a:gd name="connsiteY21" fmla="*/ 12734 h 535668"/>
                <a:gd name="connsiteX22" fmla="*/ 37992 w 244098"/>
                <a:gd name="connsiteY22" fmla="*/ 2269 h 535668"/>
                <a:gd name="connsiteX23" fmla="*/ 40478 w 244098"/>
                <a:gd name="connsiteY23" fmla="*/ 0 h 535668"/>
                <a:gd name="connsiteX24" fmla="*/ 42349 w 244098"/>
                <a:gd name="connsiteY24" fmla="*/ 2269 h 535668"/>
                <a:gd name="connsiteX25" fmla="*/ 38607 w 244098"/>
                <a:gd name="connsiteY25" fmla="*/ 2269 h 535668"/>
                <a:gd name="connsiteX26" fmla="*/ 40478 w 244098"/>
                <a:gd name="connsiteY26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42349 w 244098"/>
                <a:gd name="connsiteY10" fmla="*/ 2269 h 535668"/>
                <a:gd name="connsiteX11" fmla="*/ 202867 w 244098"/>
                <a:gd name="connsiteY11" fmla="*/ 2269 h 535668"/>
                <a:gd name="connsiteX12" fmla="*/ 244098 w 244098"/>
                <a:gd name="connsiteY12" fmla="*/ 268969 h 535668"/>
                <a:gd name="connsiteX13" fmla="*/ 202867 w 244098"/>
                <a:gd name="connsiteY13" fmla="*/ 535668 h 535668"/>
                <a:gd name="connsiteX14" fmla="*/ 40478 w 244098"/>
                <a:gd name="connsiteY14" fmla="*/ 535668 h 535668"/>
                <a:gd name="connsiteX15" fmla="*/ 85065 w 244098"/>
                <a:gd name="connsiteY15" fmla="*/ 267834 h 535668"/>
                <a:gd name="connsiteX16" fmla="*/ 57834 w 244098"/>
                <a:gd name="connsiteY16" fmla="*/ 21048 h 535668"/>
                <a:gd name="connsiteX17" fmla="*/ 42349 w 244098"/>
                <a:gd name="connsiteY17" fmla="*/ 2269 h 535668"/>
                <a:gd name="connsiteX18" fmla="*/ 37992 w 244098"/>
                <a:gd name="connsiteY18" fmla="*/ 2269 h 535668"/>
                <a:gd name="connsiteX19" fmla="*/ 38607 w 244098"/>
                <a:gd name="connsiteY19" fmla="*/ 2269 h 535668"/>
                <a:gd name="connsiteX20" fmla="*/ 29978 w 244098"/>
                <a:gd name="connsiteY20" fmla="*/ 12734 h 535668"/>
                <a:gd name="connsiteX21" fmla="*/ 37992 w 244098"/>
                <a:gd name="connsiteY21" fmla="*/ 2269 h 535668"/>
                <a:gd name="connsiteX22" fmla="*/ 40478 w 244098"/>
                <a:gd name="connsiteY22" fmla="*/ 0 h 535668"/>
                <a:gd name="connsiteX23" fmla="*/ 42349 w 244098"/>
                <a:gd name="connsiteY23" fmla="*/ 2269 h 535668"/>
                <a:gd name="connsiteX24" fmla="*/ 38607 w 244098"/>
                <a:gd name="connsiteY24" fmla="*/ 2269 h 535668"/>
                <a:gd name="connsiteX25" fmla="*/ 40478 w 244098"/>
                <a:gd name="connsiteY25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29978 w 244098"/>
                <a:gd name="connsiteY19" fmla="*/ 12734 h 535668"/>
                <a:gd name="connsiteX20" fmla="*/ 37992 w 244098"/>
                <a:gd name="connsiteY20" fmla="*/ 2269 h 535668"/>
                <a:gd name="connsiteX21" fmla="*/ 40478 w 244098"/>
                <a:gd name="connsiteY21" fmla="*/ 0 h 535668"/>
                <a:gd name="connsiteX22" fmla="*/ 42349 w 244098"/>
                <a:gd name="connsiteY22" fmla="*/ 2269 h 535668"/>
                <a:gd name="connsiteX23" fmla="*/ 38607 w 244098"/>
                <a:gd name="connsiteY23" fmla="*/ 2269 h 535668"/>
                <a:gd name="connsiteX24" fmla="*/ 40478 w 244098"/>
                <a:gd name="connsiteY24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37992 w 244098"/>
                <a:gd name="connsiteY19" fmla="*/ 2269 h 535668"/>
                <a:gd name="connsiteX20" fmla="*/ 40478 w 244098"/>
                <a:gd name="connsiteY20" fmla="*/ 0 h 535668"/>
                <a:gd name="connsiteX21" fmla="*/ 42349 w 244098"/>
                <a:gd name="connsiteY21" fmla="*/ 2269 h 535668"/>
                <a:gd name="connsiteX22" fmla="*/ 38607 w 244098"/>
                <a:gd name="connsiteY22" fmla="*/ 2269 h 535668"/>
                <a:gd name="connsiteX23" fmla="*/ 40478 w 244098"/>
                <a:gd name="connsiteY23" fmla="*/ 0 h 535668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20" fmla="*/ 38607 w 244098"/>
                <a:gd name="connsiteY20" fmla="*/ 0 h 533399"/>
                <a:gd name="connsiteX21" fmla="*/ 42349 w 244098"/>
                <a:gd name="connsiteY21" fmla="*/ 0 h 533399"/>
                <a:gd name="connsiteX22" fmla="*/ 38607 w 244098"/>
                <a:gd name="connsiteY22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0" fmla="*/ 0 w 237241"/>
                <a:gd name="connsiteY0" fmla="*/ 436304 h 533399"/>
                <a:gd name="connsiteX1" fmla="*/ 2093 w 237241"/>
                <a:gd name="connsiteY1" fmla="*/ 454953 h 533399"/>
                <a:gd name="connsiteX2" fmla="*/ 33621 w 237241"/>
                <a:gd name="connsiteY2" fmla="*/ 533399 h 533399"/>
                <a:gd name="connsiteX3" fmla="*/ 31135 w 237241"/>
                <a:gd name="connsiteY3" fmla="*/ 533399 h 533399"/>
                <a:gd name="connsiteX4" fmla="*/ 1977 w 237241"/>
                <a:gd name="connsiteY4" fmla="*/ 455276 h 533399"/>
                <a:gd name="connsiteX5" fmla="*/ 0 w 237241"/>
                <a:gd name="connsiteY5" fmla="*/ 436304 h 533399"/>
                <a:gd name="connsiteX6" fmla="*/ 35492 w 237241"/>
                <a:gd name="connsiteY6" fmla="*/ 0 h 533399"/>
                <a:gd name="connsiteX7" fmla="*/ 196010 w 237241"/>
                <a:gd name="connsiteY7" fmla="*/ 0 h 533399"/>
                <a:gd name="connsiteX8" fmla="*/ 237241 w 237241"/>
                <a:gd name="connsiteY8" fmla="*/ 266700 h 533399"/>
                <a:gd name="connsiteX9" fmla="*/ 196010 w 237241"/>
                <a:gd name="connsiteY9" fmla="*/ 533399 h 533399"/>
                <a:gd name="connsiteX10" fmla="*/ 33621 w 237241"/>
                <a:gd name="connsiteY10" fmla="*/ 533399 h 533399"/>
                <a:gd name="connsiteX11" fmla="*/ 78208 w 237241"/>
                <a:gd name="connsiteY11" fmla="*/ 265565 h 533399"/>
                <a:gd name="connsiteX12" fmla="*/ 50977 w 237241"/>
                <a:gd name="connsiteY12" fmla="*/ 18779 h 533399"/>
                <a:gd name="connsiteX13" fmla="*/ 35492 w 237241"/>
                <a:gd name="connsiteY13" fmla="*/ 0 h 533399"/>
                <a:gd name="connsiteX0" fmla="*/ 0 w 235264"/>
                <a:gd name="connsiteY0" fmla="*/ 455276 h 533399"/>
                <a:gd name="connsiteX1" fmla="*/ 116 w 235264"/>
                <a:gd name="connsiteY1" fmla="*/ 454953 h 533399"/>
                <a:gd name="connsiteX2" fmla="*/ 31644 w 235264"/>
                <a:gd name="connsiteY2" fmla="*/ 533399 h 533399"/>
                <a:gd name="connsiteX3" fmla="*/ 29158 w 235264"/>
                <a:gd name="connsiteY3" fmla="*/ 533399 h 533399"/>
                <a:gd name="connsiteX4" fmla="*/ 0 w 235264"/>
                <a:gd name="connsiteY4" fmla="*/ 455276 h 533399"/>
                <a:gd name="connsiteX5" fmla="*/ 33515 w 235264"/>
                <a:gd name="connsiteY5" fmla="*/ 0 h 533399"/>
                <a:gd name="connsiteX6" fmla="*/ 194033 w 235264"/>
                <a:gd name="connsiteY6" fmla="*/ 0 h 533399"/>
                <a:gd name="connsiteX7" fmla="*/ 235264 w 235264"/>
                <a:gd name="connsiteY7" fmla="*/ 266700 h 533399"/>
                <a:gd name="connsiteX8" fmla="*/ 194033 w 235264"/>
                <a:gd name="connsiteY8" fmla="*/ 533399 h 533399"/>
                <a:gd name="connsiteX9" fmla="*/ 31644 w 235264"/>
                <a:gd name="connsiteY9" fmla="*/ 533399 h 533399"/>
                <a:gd name="connsiteX10" fmla="*/ 76231 w 235264"/>
                <a:gd name="connsiteY10" fmla="*/ 265565 h 533399"/>
                <a:gd name="connsiteX11" fmla="*/ 49000 w 235264"/>
                <a:gd name="connsiteY11" fmla="*/ 18779 h 533399"/>
                <a:gd name="connsiteX12" fmla="*/ 33515 w 235264"/>
                <a:gd name="connsiteY12" fmla="*/ 0 h 533399"/>
                <a:gd name="connsiteX0" fmla="*/ 29048 w 235154"/>
                <a:gd name="connsiteY0" fmla="*/ 533399 h 533399"/>
                <a:gd name="connsiteX1" fmla="*/ 6 w 235154"/>
                <a:gd name="connsiteY1" fmla="*/ 454953 h 533399"/>
                <a:gd name="connsiteX2" fmla="*/ 31534 w 235154"/>
                <a:gd name="connsiteY2" fmla="*/ 533399 h 533399"/>
                <a:gd name="connsiteX3" fmla="*/ 29048 w 235154"/>
                <a:gd name="connsiteY3" fmla="*/ 533399 h 533399"/>
                <a:gd name="connsiteX4" fmla="*/ 33405 w 235154"/>
                <a:gd name="connsiteY4" fmla="*/ 0 h 533399"/>
                <a:gd name="connsiteX5" fmla="*/ 193923 w 235154"/>
                <a:gd name="connsiteY5" fmla="*/ 0 h 533399"/>
                <a:gd name="connsiteX6" fmla="*/ 235154 w 235154"/>
                <a:gd name="connsiteY6" fmla="*/ 266700 h 533399"/>
                <a:gd name="connsiteX7" fmla="*/ 193923 w 235154"/>
                <a:gd name="connsiteY7" fmla="*/ 533399 h 533399"/>
                <a:gd name="connsiteX8" fmla="*/ 31534 w 235154"/>
                <a:gd name="connsiteY8" fmla="*/ 533399 h 533399"/>
                <a:gd name="connsiteX9" fmla="*/ 76121 w 235154"/>
                <a:gd name="connsiteY9" fmla="*/ 265565 h 533399"/>
                <a:gd name="connsiteX10" fmla="*/ 48890 w 235154"/>
                <a:gd name="connsiteY10" fmla="*/ 18779 h 533399"/>
                <a:gd name="connsiteX11" fmla="*/ 33405 w 235154"/>
                <a:gd name="connsiteY11" fmla="*/ 0 h 533399"/>
                <a:gd name="connsiteX0" fmla="*/ 0 w 206106"/>
                <a:gd name="connsiteY0" fmla="*/ 533399 h 533399"/>
                <a:gd name="connsiteX1" fmla="*/ 2486 w 206106"/>
                <a:gd name="connsiteY1" fmla="*/ 533399 h 533399"/>
                <a:gd name="connsiteX2" fmla="*/ 0 w 206106"/>
                <a:gd name="connsiteY2" fmla="*/ 533399 h 533399"/>
                <a:gd name="connsiteX3" fmla="*/ 4357 w 206106"/>
                <a:gd name="connsiteY3" fmla="*/ 0 h 533399"/>
                <a:gd name="connsiteX4" fmla="*/ 164875 w 206106"/>
                <a:gd name="connsiteY4" fmla="*/ 0 h 533399"/>
                <a:gd name="connsiteX5" fmla="*/ 206106 w 206106"/>
                <a:gd name="connsiteY5" fmla="*/ 266700 h 533399"/>
                <a:gd name="connsiteX6" fmla="*/ 164875 w 206106"/>
                <a:gd name="connsiteY6" fmla="*/ 533399 h 533399"/>
                <a:gd name="connsiteX7" fmla="*/ 2486 w 206106"/>
                <a:gd name="connsiteY7" fmla="*/ 533399 h 533399"/>
                <a:gd name="connsiteX8" fmla="*/ 47073 w 206106"/>
                <a:gd name="connsiteY8" fmla="*/ 265565 h 533399"/>
                <a:gd name="connsiteX9" fmla="*/ 19842 w 206106"/>
                <a:gd name="connsiteY9" fmla="*/ 18779 h 533399"/>
                <a:gd name="connsiteX10" fmla="*/ 4357 w 206106"/>
                <a:gd name="connsiteY10" fmla="*/ 0 h 533399"/>
                <a:gd name="connsiteX0" fmla="*/ 0 w 214703"/>
                <a:gd name="connsiteY0" fmla="*/ 514325 h 533399"/>
                <a:gd name="connsiteX1" fmla="*/ 11083 w 214703"/>
                <a:gd name="connsiteY1" fmla="*/ 533399 h 533399"/>
                <a:gd name="connsiteX2" fmla="*/ 0 w 214703"/>
                <a:gd name="connsiteY2" fmla="*/ 514325 h 533399"/>
                <a:gd name="connsiteX3" fmla="*/ 12954 w 214703"/>
                <a:gd name="connsiteY3" fmla="*/ 0 h 533399"/>
                <a:gd name="connsiteX4" fmla="*/ 173472 w 214703"/>
                <a:gd name="connsiteY4" fmla="*/ 0 h 533399"/>
                <a:gd name="connsiteX5" fmla="*/ 214703 w 214703"/>
                <a:gd name="connsiteY5" fmla="*/ 266700 h 533399"/>
                <a:gd name="connsiteX6" fmla="*/ 173472 w 214703"/>
                <a:gd name="connsiteY6" fmla="*/ 533399 h 533399"/>
                <a:gd name="connsiteX7" fmla="*/ 11083 w 214703"/>
                <a:gd name="connsiteY7" fmla="*/ 533399 h 533399"/>
                <a:gd name="connsiteX8" fmla="*/ 55670 w 214703"/>
                <a:gd name="connsiteY8" fmla="*/ 265565 h 533399"/>
                <a:gd name="connsiteX9" fmla="*/ 28439 w 214703"/>
                <a:gd name="connsiteY9" fmla="*/ 18779 h 533399"/>
                <a:gd name="connsiteX10" fmla="*/ 12954 w 214703"/>
                <a:gd name="connsiteY10" fmla="*/ 0 h 533399"/>
                <a:gd name="connsiteX0" fmla="*/ 1871 w 203620"/>
                <a:gd name="connsiteY0" fmla="*/ 0 h 533399"/>
                <a:gd name="connsiteX1" fmla="*/ 162389 w 203620"/>
                <a:gd name="connsiteY1" fmla="*/ 0 h 533399"/>
                <a:gd name="connsiteX2" fmla="*/ 203620 w 203620"/>
                <a:gd name="connsiteY2" fmla="*/ 266700 h 533399"/>
                <a:gd name="connsiteX3" fmla="*/ 162389 w 203620"/>
                <a:gd name="connsiteY3" fmla="*/ 533399 h 533399"/>
                <a:gd name="connsiteX4" fmla="*/ 0 w 203620"/>
                <a:gd name="connsiteY4" fmla="*/ 533399 h 533399"/>
                <a:gd name="connsiteX5" fmla="*/ 44587 w 203620"/>
                <a:gd name="connsiteY5" fmla="*/ 265565 h 533399"/>
                <a:gd name="connsiteX6" fmla="*/ 17356 w 203620"/>
                <a:gd name="connsiteY6" fmla="*/ 18779 h 533399"/>
                <a:gd name="connsiteX7" fmla="*/ 1871 w 203620"/>
                <a:gd name="connsiteY7" fmla="*/ 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620" h="533399">
                  <a:moveTo>
                    <a:pt x="1871" y="0"/>
                  </a:moveTo>
                  <a:lnTo>
                    <a:pt x="162389" y="0"/>
                  </a:lnTo>
                  <a:cubicBezTo>
                    <a:pt x="185169" y="0"/>
                    <a:pt x="203620" y="119428"/>
                    <a:pt x="203620" y="266700"/>
                  </a:cubicBezTo>
                  <a:cubicBezTo>
                    <a:pt x="203620" y="413971"/>
                    <a:pt x="185169" y="533399"/>
                    <a:pt x="162389" y="533399"/>
                  </a:cubicBezTo>
                  <a:lnTo>
                    <a:pt x="0" y="533399"/>
                  </a:lnTo>
                  <a:cubicBezTo>
                    <a:pt x="24625" y="533399"/>
                    <a:pt x="44587" y="413486"/>
                    <a:pt x="44587" y="265565"/>
                  </a:cubicBezTo>
                  <a:cubicBezTo>
                    <a:pt x="44587" y="154625"/>
                    <a:pt x="33359" y="59438"/>
                    <a:pt x="17356" y="18779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C0FF49C-E825-4EC5-8A2E-ABF0F4221E0D}"/>
                </a:ext>
              </a:extLst>
            </p:cNvPr>
            <p:cNvSpPr/>
            <p:nvPr/>
          </p:nvSpPr>
          <p:spPr>
            <a:xfrm>
              <a:off x="6705600" y="4772085"/>
              <a:ext cx="134779" cy="7984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FW-Rules">
            <a:extLst>
              <a:ext uri="{FF2B5EF4-FFF2-40B4-BE49-F238E27FC236}">
                <a16:creationId xmlns:a16="http://schemas.microsoft.com/office/drawing/2014/main" id="{34BFAEDF-4948-4D90-AB13-73C8DFF8C28E}"/>
              </a:ext>
            </a:extLst>
          </p:cNvPr>
          <p:cNvGrpSpPr/>
          <p:nvPr/>
        </p:nvGrpSpPr>
        <p:grpSpPr>
          <a:xfrm>
            <a:off x="6525618" y="4717770"/>
            <a:ext cx="1091276" cy="797365"/>
            <a:chOff x="345233" y="4421462"/>
            <a:chExt cx="5303520" cy="1184815"/>
          </a:xfrm>
          <a:effectLst>
            <a:outerShdw blurRad="88900" dist="38100" dir="2700000" algn="tl" rotWithShape="0">
              <a:prstClr val="black">
                <a:alpha val="28000"/>
              </a:prstClr>
            </a:outerShdw>
          </a:effectLst>
        </p:grpSpPr>
        <p:sp>
          <p:nvSpPr>
            <p:cNvPr id="195" name="Rounded Rectangle 10">
              <a:extLst>
                <a:ext uri="{FF2B5EF4-FFF2-40B4-BE49-F238E27FC236}">
                  <a16:creationId xmlns:a16="http://schemas.microsoft.com/office/drawing/2014/main" id="{3DB49BAD-B384-4F18-B7B1-82F3682FE64A}"/>
                </a:ext>
              </a:extLst>
            </p:cNvPr>
            <p:cNvSpPr/>
            <p:nvPr/>
          </p:nvSpPr>
          <p:spPr>
            <a:xfrm>
              <a:off x="345233" y="4421462"/>
              <a:ext cx="5303520" cy="1184815"/>
            </a:xfrm>
            <a:prstGeom prst="roundRect">
              <a:avLst>
                <a:gd name="adj" fmla="val 0"/>
              </a:avLst>
            </a:prstGeom>
            <a:solidFill>
              <a:srgbClr val="1592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36576" r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solidFill>
                    <a:schemeClr val="bg1"/>
                  </a:solidFill>
                </a:rPr>
                <a:t>Rules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0751CA9C-4128-42D5-A8A6-7B6EA2AE9351}"/>
                </a:ext>
              </a:extLst>
            </p:cNvPr>
            <p:cNvSpPr/>
            <p:nvPr/>
          </p:nvSpPr>
          <p:spPr>
            <a:xfrm>
              <a:off x="345233" y="4727137"/>
              <a:ext cx="5303520" cy="8791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2743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BCEC4374-86F1-4E2F-B5FB-5F5A217DC6B8}"/>
              </a:ext>
            </a:extLst>
          </p:cNvPr>
          <p:cNvSpPr txBox="1"/>
          <p:nvPr/>
        </p:nvSpPr>
        <p:spPr>
          <a:xfrm>
            <a:off x="6519246" y="5095355"/>
            <a:ext cx="945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IP: 5.5.1.2</a:t>
            </a:r>
          </a:p>
        </p:txBody>
      </p:sp>
      <p:pic>
        <p:nvPicPr>
          <p:cNvPr id="198" name="Twistlock" descr="Related image">
            <a:extLst>
              <a:ext uri="{FF2B5EF4-FFF2-40B4-BE49-F238E27FC236}">
                <a16:creationId xmlns:a16="http://schemas.microsoft.com/office/drawing/2014/main" id="{CE750D2E-236F-4016-8E84-466A51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83" y="4495446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602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17">
        <p:fade/>
      </p:transition>
    </mc:Choice>
    <mc:Fallback xmlns=""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6 L 0.00013 0.2583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" grpId="0" animBg="1"/>
      <p:bldP spid="303" grpId="0" animBg="1"/>
      <p:bldP spid="19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Twistlock" descr="Related image">
            <a:extLst>
              <a:ext uri="{FF2B5EF4-FFF2-40B4-BE49-F238E27FC236}">
                <a16:creationId xmlns:a16="http://schemas.microsoft.com/office/drawing/2014/main" id="{18A7C632-70DF-45B5-AEC1-CA632F8C8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234" y="114558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Twistlock" descr="Related image">
            <a:extLst>
              <a:ext uri="{FF2B5EF4-FFF2-40B4-BE49-F238E27FC236}">
                <a16:creationId xmlns:a16="http://schemas.microsoft.com/office/drawing/2014/main" id="{CA40AB3C-4A90-4EC4-9247-CCEAD918C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073" y="4846720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DevACR">
            <a:extLst>
              <a:ext uri="{FF2B5EF4-FFF2-40B4-BE49-F238E27FC236}">
                <a16:creationId xmlns:a16="http://schemas.microsoft.com/office/drawing/2014/main" id="{CBDE21B2-BD6D-4995-A7B0-46FEE2889873}"/>
              </a:ext>
            </a:extLst>
          </p:cNvPr>
          <p:cNvGrpSpPr/>
          <p:nvPr/>
        </p:nvGrpSpPr>
        <p:grpSpPr>
          <a:xfrm>
            <a:off x="4554617" y="5104366"/>
            <a:ext cx="2448285" cy="1448834"/>
            <a:chOff x="4554617" y="5232106"/>
            <a:chExt cx="2448285" cy="1448834"/>
          </a:xfrm>
        </p:grpSpPr>
        <p:sp>
          <p:nvSpPr>
            <p:cNvPr id="240" name="ACR Env">
              <a:extLst>
                <a:ext uri="{FF2B5EF4-FFF2-40B4-BE49-F238E27FC236}">
                  <a16:creationId xmlns:a16="http://schemas.microsoft.com/office/drawing/2014/main" id="{287524CE-D682-48D6-88F3-B0B1122FB29F}"/>
                </a:ext>
              </a:extLst>
            </p:cNvPr>
            <p:cNvSpPr/>
            <p:nvPr/>
          </p:nvSpPr>
          <p:spPr>
            <a:xfrm>
              <a:off x="4554617" y="5232106"/>
              <a:ext cx="2448285" cy="144883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01">
                <a:defRPr/>
              </a:pPr>
              <a:r>
                <a:rPr lang="en-US" sz="1075" kern="0" dirty="0">
                  <a:solidFill>
                    <a:schemeClr val="bg1"/>
                  </a:solidFill>
                  <a:latin typeface="Calibri" panose="020F0502020204030204"/>
                </a:rPr>
                <a:t>Dev Registry</a:t>
              </a: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495712E2-4875-494B-AE44-4426C722FC51}"/>
                </a:ext>
              </a:extLst>
            </p:cNvPr>
            <p:cNvSpPr/>
            <p:nvPr/>
          </p:nvSpPr>
          <p:spPr>
            <a:xfrm>
              <a:off x="5497220" y="6068432"/>
              <a:ext cx="1066517" cy="406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grpSp>
          <p:nvGrpSpPr>
            <p:cNvPr id="244" name="Container">
              <a:extLst>
                <a:ext uri="{FF2B5EF4-FFF2-40B4-BE49-F238E27FC236}">
                  <a16:creationId xmlns:a16="http://schemas.microsoft.com/office/drawing/2014/main" id="{0D7DE206-0C81-4996-BD54-90C301EA0B1D}"/>
                </a:ext>
              </a:extLst>
            </p:cNvPr>
            <p:cNvGrpSpPr/>
            <p:nvPr/>
          </p:nvGrpSpPr>
          <p:grpSpPr>
            <a:xfrm>
              <a:off x="4725678" y="5897328"/>
              <a:ext cx="275193" cy="183947"/>
              <a:chOff x="-2998296" y="4774637"/>
              <a:chExt cx="2042042" cy="1364963"/>
            </a:xfrm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1432939D-EE74-486E-B9EC-278F4D245691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ECC6DF7C-414E-467C-AFAC-749EC271FFA3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2572CF1B-622F-4EF8-8B58-F6E54DF53C33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F0769E13-991F-4EBE-8039-B8EBC3855DC2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03EEE1F1-1603-446A-AE3C-88A3074CF056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9D97DB14-424A-494E-9046-FFC0D7E92FD3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F0451D8-B9DD-4E63-AD95-ECEDF9F8BA2B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6E53FD81-0035-4F93-A8D7-AAB7EF3D64E8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91F13B6-F7D7-4309-9B8E-10CAE0F92A27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54" name="Duffle">
              <a:extLst>
                <a:ext uri="{FF2B5EF4-FFF2-40B4-BE49-F238E27FC236}">
                  <a16:creationId xmlns:a16="http://schemas.microsoft.com/office/drawing/2014/main" id="{FF0760BD-1471-4B98-84A8-F7B559AE2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84279" y="5860155"/>
              <a:ext cx="297295" cy="248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4" name="Container">
              <a:extLst>
                <a:ext uri="{FF2B5EF4-FFF2-40B4-BE49-F238E27FC236}">
                  <a16:creationId xmlns:a16="http://schemas.microsoft.com/office/drawing/2014/main" id="{C8A1F835-74C8-47D8-9DF5-F668CB7013DD}"/>
                </a:ext>
              </a:extLst>
            </p:cNvPr>
            <p:cNvGrpSpPr/>
            <p:nvPr/>
          </p:nvGrpSpPr>
          <p:grpSpPr>
            <a:xfrm>
              <a:off x="4719881" y="5893670"/>
              <a:ext cx="275193" cy="183947"/>
              <a:chOff x="-2998296" y="4774637"/>
              <a:chExt cx="2042042" cy="1364963"/>
            </a:xfrm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181F589B-3E94-47CF-BBF7-DDC2199C8263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C77076A-C2E1-4481-BE0A-29FE5BA3DE0F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BF51CBF-C36E-4F1E-8123-D48A590C1D6C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3B3B1FE7-D3C7-4BAC-98C6-47AA536B4873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4FBB7C36-5272-4F7E-8E1E-849AD8525A9B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2ABFC88A-6FA3-48AD-8923-D2320C96D8C7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26F4FEEF-8DDF-4270-9737-5D8AAA63E7A3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A8ACE50A-2666-4EF7-B965-28F02ED4FE46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4D33E303-3874-451F-8639-F6962B546F92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Container">
              <a:extLst>
                <a:ext uri="{FF2B5EF4-FFF2-40B4-BE49-F238E27FC236}">
                  <a16:creationId xmlns:a16="http://schemas.microsoft.com/office/drawing/2014/main" id="{E8ACB37C-F3E9-43C1-9660-F34161DCEF2F}"/>
                </a:ext>
              </a:extLst>
            </p:cNvPr>
            <p:cNvGrpSpPr/>
            <p:nvPr/>
          </p:nvGrpSpPr>
          <p:grpSpPr>
            <a:xfrm>
              <a:off x="4726297" y="5904253"/>
              <a:ext cx="275193" cy="183947"/>
              <a:chOff x="-2998296" y="4774637"/>
              <a:chExt cx="2042042" cy="1364963"/>
            </a:xfrm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7DAC86D-9A51-412E-A8D8-6685836727CC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8097BA4-9A63-463C-80EF-A39922FAA3D9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74FEF002-814D-4563-873D-22438F0244A2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DEFCF8B6-3492-4014-B2AD-98E7C6F0C18B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F0E3E86B-C8FE-48A6-AC77-FF4F9754A9B1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D25615B7-FC2A-456A-9475-3C135E2E02F9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2F2CC2ED-E469-429E-BB8C-793F6EE5DA62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1CD74720-7668-478C-A6E9-9E51ED1A07B9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F365FEAF-F4E9-4817-B687-D1A2EB84FA8F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6" name="ACRTasks">
              <a:extLst>
                <a:ext uri="{FF2B5EF4-FFF2-40B4-BE49-F238E27FC236}">
                  <a16:creationId xmlns:a16="http://schemas.microsoft.com/office/drawing/2014/main" id="{462349A8-B511-4D7D-B47F-32AB3A46A8A0}"/>
                </a:ext>
              </a:extLst>
            </p:cNvPr>
            <p:cNvGrpSpPr/>
            <p:nvPr/>
          </p:nvGrpSpPr>
          <p:grpSpPr>
            <a:xfrm>
              <a:off x="4567240" y="5610704"/>
              <a:ext cx="529889" cy="857844"/>
              <a:chOff x="4567240" y="3717646"/>
              <a:chExt cx="529889" cy="857844"/>
            </a:xfrm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F93048EA-B124-43D0-A147-CDEDB53A7C1B}"/>
                  </a:ext>
                </a:extLst>
              </p:cNvPr>
              <p:cNvSpPr/>
              <p:nvPr/>
            </p:nvSpPr>
            <p:spPr>
              <a:xfrm>
                <a:off x="4567240" y="4175380"/>
                <a:ext cx="52988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895848"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ACR</a:t>
                </a:r>
                <a:b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Tasks</a:t>
                </a:r>
              </a:p>
            </p:txBody>
          </p:sp>
          <p:pic>
            <p:nvPicPr>
              <p:cNvPr id="288" name="ACR Task">
                <a:extLst>
                  <a:ext uri="{FF2B5EF4-FFF2-40B4-BE49-F238E27FC236}">
                    <a16:creationId xmlns:a16="http://schemas.microsoft.com/office/drawing/2014/main" id="{E49D07F5-F374-42B9-96F3-DFD684F6B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04868" y="3717646"/>
                <a:ext cx="456610" cy="497937"/>
              </a:xfrm>
              <a:prstGeom prst="rect">
                <a:avLst/>
              </a:prstGeom>
            </p:spPr>
          </p:pic>
        </p:grpSp>
        <p:pic>
          <p:nvPicPr>
            <p:cNvPr id="300" name="ACR">
              <a:extLst>
                <a:ext uri="{FF2B5EF4-FFF2-40B4-BE49-F238E27FC236}">
                  <a16:creationId xmlns:a16="http://schemas.microsoft.com/office/drawing/2014/main" id="{F6CA455E-075D-4A06-B405-9CFFF7E93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6819" y="5685618"/>
              <a:ext cx="463488" cy="476152"/>
            </a:xfrm>
            <a:prstGeom prst="rect">
              <a:avLst/>
            </a:prstGeom>
          </p:spPr>
        </p:pic>
      </p:grpSp>
      <p:pic>
        <p:nvPicPr>
          <p:cNvPr id="304" name="Picture 303">
            <a:extLst>
              <a:ext uri="{FF2B5EF4-FFF2-40B4-BE49-F238E27FC236}">
                <a16:creationId xmlns:a16="http://schemas.microsoft.com/office/drawing/2014/main" id="{261BB8ED-6E66-4CE5-AFD6-1DD387D505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75" y="182520"/>
            <a:ext cx="990601" cy="990601"/>
          </a:xfrm>
          <a:prstGeom prst="rect">
            <a:avLst/>
          </a:prstGeom>
        </p:spPr>
      </p:pic>
      <p:grpSp>
        <p:nvGrpSpPr>
          <p:cNvPr id="421" name="VirtualBuildEnv">
            <a:extLst>
              <a:ext uri="{FF2B5EF4-FFF2-40B4-BE49-F238E27FC236}">
                <a16:creationId xmlns:a16="http://schemas.microsoft.com/office/drawing/2014/main" id="{78F5C3E8-C96C-46EF-88BF-B05A64830219}"/>
              </a:ext>
            </a:extLst>
          </p:cNvPr>
          <p:cNvGrpSpPr/>
          <p:nvPr/>
        </p:nvGrpSpPr>
        <p:grpSpPr>
          <a:xfrm>
            <a:off x="4398165" y="1145492"/>
            <a:ext cx="2772734" cy="3762852"/>
            <a:chOff x="1427527" y="1193044"/>
            <a:chExt cx="2772734" cy="3657640"/>
          </a:xfrm>
        </p:grpSpPr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BA66E4DE-8FE9-437A-A0A1-8101074794CA}"/>
                </a:ext>
              </a:extLst>
            </p:cNvPr>
            <p:cNvSpPr/>
            <p:nvPr/>
          </p:nvSpPr>
          <p:spPr>
            <a:xfrm>
              <a:off x="1427527" y="1193044"/>
              <a:ext cx="2772734" cy="3657640"/>
            </a:xfrm>
            <a:custGeom>
              <a:avLst/>
              <a:gdLst>
                <a:gd name="connsiteX0" fmla="*/ 0 w 2772734"/>
                <a:gd name="connsiteY0" fmla="*/ 0 h 3657640"/>
                <a:gd name="connsiteX1" fmla="*/ 488350 w 2772734"/>
                <a:gd name="connsiteY1" fmla="*/ 0 h 3657640"/>
                <a:gd name="connsiteX2" fmla="*/ 957165 w 2772734"/>
                <a:gd name="connsiteY2" fmla="*/ 0 h 3657640"/>
                <a:gd name="connsiteX3" fmla="*/ 1406447 w 2772734"/>
                <a:gd name="connsiteY3" fmla="*/ 0 h 3657640"/>
                <a:gd name="connsiteX4" fmla="*/ 1953398 w 2772734"/>
                <a:gd name="connsiteY4" fmla="*/ 0 h 3657640"/>
                <a:gd name="connsiteX5" fmla="*/ 1953398 w 2772734"/>
                <a:gd name="connsiteY5" fmla="*/ 443662 h 3657640"/>
                <a:gd name="connsiteX6" fmla="*/ 1953398 w 2772734"/>
                <a:gd name="connsiteY6" fmla="*/ 901045 h 3657640"/>
                <a:gd name="connsiteX7" fmla="*/ 1953398 w 2772734"/>
                <a:gd name="connsiteY7" fmla="*/ 1372150 h 3657640"/>
                <a:gd name="connsiteX8" fmla="*/ 2371259 w 2772734"/>
                <a:gd name="connsiteY8" fmla="*/ 1372150 h 3657640"/>
                <a:gd name="connsiteX9" fmla="*/ 2772734 w 2772734"/>
                <a:gd name="connsiteY9" fmla="*/ 1372150 h 3657640"/>
                <a:gd name="connsiteX10" fmla="*/ 2772734 w 2772734"/>
                <a:gd name="connsiteY10" fmla="*/ 1989232 h 3657640"/>
                <a:gd name="connsiteX11" fmla="*/ 2772734 w 2772734"/>
                <a:gd name="connsiteY11" fmla="*/ 2492040 h 3657640"/>
                <a:gd name="connsiteX12" fmla="*/ 2772734 w 2772734"/>
                <a:gd name="connsiteY12" fmla="*/ 3086268 h 3657640"/>
                <a:gd name="connsiteX13" fmla="*/ 2772734 w 2772734"/>
                <a:gd name="connsiteY13" fmla="*/ 3657640 h 3657640"/>
                <a:gd name="connsiteX14" fmla="*/ 2301369 w 2772734"/>
                <a:gd name="connsiteY14" fmla="*/ 3657640 h 3657640"/>
                <a:gd name="connsiteX15" fmla="*/ 1691368 w 2772734"/>
                <a:gd name="connsiteY15" fmla="*/ 3657640 h 3657640"/>
                <a:gd name="connsiteX16" fmla="*/ 1192276 w 2772734"/>
                <a:gd name="connsiteY16" fmla="*/ 3657640 h 3657640"/>
                <a:gd name="connsiteX17" fmla="*/ 665456 w 2772734"/>
                <a:gd name="connsiteY17" fmla="*/ 3657640 h 3657640"/>
                <a:gd name="connsiteX18" fmla="*/ 0 w 2772734"/>
                <a:gd name="connsiteY18" fmla="*/ 3657640 h 3657640"/>
                <a:gd name="connsiteX19" fmla="*/ 0 w 2772734"/>
                <a:gd name="connsiteY19" fmla="*/ 3244849 h 3657640"/>
                <a:gd name="connsiteX20" fmla="*/ 0 w 2772734"/>
                <a:gd name="connsiteY20" fmla="*/ 2685753 h 3657640"/>
                <a:gd name="connsiteX21" fmla="*/ 0 w 2772734"/>
                <a:gd name="connsiteY21" fmla="*/ 2272962 h 3657640"/>
                <a:gd name="connsiteX22" fmla="*/ 0 w 2772734"/>
                <a:gd name="connsiteY22" fmla="*/ 1750442 h 3657640"/>
                <a:gd name="connsiteX23" fmla="*/ 0 w 2772734"/>
                <a:gd name="connsiteY23" fmla="*/ 1227922 h 3657640"/>
                <a:gd name="connsiteX24" fmla="*/ 0 w 2772734"/>
                <a:gd name="connsiteY24" fmla="*/ 668826 h 3657640"/>
                <a:gd name="connsiteX25" fmla="*/ 0 w 2772734"/>
                <a:gd name="connsiteY25" fmla="*/ 0 h 365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72734" h="3657640" fill="none" extrusionOk="0">
                  <a:moveTo>
                    <a:pt x="0" y="0"/>
                  </a:moveTo>
                  <a:cubicBezTo>
                    <a:pt x="135419" y="-40519"/>
                    <a:pt x="293809" y="44597"/>
                    <a:pt x="488350" y="0"/>
                  </a:cubicBezTo>
                  <a:cubicBezTo>
                    <a:pt x="682891" y="-44597"/>
                    <a:pt x="740279" y="52897"/>
                    <a:pt x="957165" y="0"/>
                  </a:cubicBezTo>
                  <a:cubicBezTo>
                    <a:pt x="1174051" y="-52897"/>
                    <a:pt x="1223052" y="50718"/>
                    <a:pt x="1406447" y="0"/>
                  </a:cubicBezTo>
                  <a:cubicBezTo>
                    <a:pt x="1589842" y="-50718"/>
                    <a:pt x="1778352" y="11799"/>
                    <a:pt x="1953398" y="0"/>
                  </a:cubicBezTo>
                  <a:cubicBezTo>
                    <a:pt x="2001090" y="160945"/>
                    <a:pt x="1947637" y="346795"/>
                    <a:pt x="1953398" y="443662"/>
                  </a:cubicBezTo>
                  <a:cubicBezTo>
                    <a:pt x="1959159" y="540529"/>
                    <a:pt x="1952354" y="798021"/>
                    <a:pt x="1953398" y="901045"/>
                  </a:cubicBezTo>
                  <a:cubicBezTo>
                    <a:pt x="1954442" y="1004069"/>
                    <a:pt x="1899656" y="1219173"/>
                    <a:pt x="1953398" y="1372150"/>
                  </a:cubicBezTo>
                  <a:cubicBezTo>
                    <a:pt x="2137779" y="1349197"/>
                    <a:pt x="2205429" y="1390445"/>
                    <a:pt x="2371259" y="1372150"/>
                  </a:cubicBezTo>
                  <a:cubicBezTo>
                    <a:pt x="2537089" y="1353855"/>
                    <a:pt x="2625085" y="1375846"/>
                    <a:pt x="2772734" y="1372150"/>
                  </a:cubicBezTo>
                  <a:cubicBezTo>
                    <a:pt x="2775689" y="1561680"/>
                    <a:pt x="2742543" y="1859901"/>
                    <a:pt x="2772734" y="1989232"/>
                  </a:cubicBezTo>
                  <a:cubicBezTo>
                    <a:pt x="2802925" y="2118563"/>
                    <a:pt x="2743996" y="2363882"/>
                    <a:pt x="2772734" y="2492040"/>
                  </a:cubicBezTo>
                  <a:cubicBezTo>
                    <a:pt x="2801472" y="2620198"/>
                    <a:pt x="2753264" y="2865906"/>
                    <a:pt x="2772734" y="3086268"/>
                  </a:cubicBezTo>
                  <a:cubicBezTo>
                    <a:pt x="2792204" y="3306630"/>
                    <a:pt x="2737713" y="3462859"/>
                    <a:pt x="2772734" y="3657640"/>
                  </a:cubicBezTo>
                  <a:cubicBezTo>
                    <a:pt x="2612433" y="3700171"/>
                    <a:pt x="2409632" y="3643085"/>
                    <a:pt x="2301369" y="3657640"/>
                  </a:cubicBezTo>
                  <a:cubicBezTo>
                    <a:pt x="2193106" y="3672195"/>
                    <a:pt x="1879723" y="3647980"/>
                    <a:pt x="1691368" y="3657640"/>
                  </a:cubicBezTo>
                  <a:cubicBezTo>
                    <a:pt x="1503013" y="3667300"/>
                    <a:pt x="1420797" y="3642296"/>
                    <a:pt x="1192276" y="3657640"/>
                  </a:cubicBezTo>
                  <a:cubicBezTo>
                    <a:pt x="963755" y="3672984"/>
                    <a:pt x="814406" y="3601173"/>
                    <a:pt x="665456" y="3657640"/>
                  </a:cubicBezTo>
                  <a:cubicBezTo>
                    <a:pt x="516506" y="3714107"/>
                    <a:pt x="145769" y="3595312"/>
                    <a:pt x="0" y="3657640"/>
                  </a:cubicBezTo>
                  <a:cubicBezTo>
                    <a:pt x="-6348" y="3528995"/>
                    <a:pt x="3193" y="3422647"/>
                    <a:pt x="0" y="3244849"/>
                  </a:cubicBezTo>
                  <a:cubicBezTo>
                    <a:pt x="-3193" y="3067051"/>
                    <a:pt x="11680" y="2933857"/>
                    <a:pt x="0" y="2685753"/>
                  </a:cubicBezTo>
                  <a:cubicBezTo>
                    <a:pt x="-11680" y="2437649"/>
                    <a:pt x="47663" y="2403508"/>
                    <a:pt x="0" y="2272962"/>
                  </a:cubicBezTo>
                  <a:cubicBezTo>
                    <a:pt x="-47663" y="2142416"/>
                    <a:pt x="52195" y="1932923"/>
                    <a:pt x="0" y="1750442"/>
                  </a:cubicBezTo>
                  <a:cubicBezTo>
                    <a:pt x="-52195" y="1567961"/>
                    <a:pt x="10636" y="1378319"/>
                    <a:pt x="0" y="1227922"/>
                  </a:cubicBezTo>
                  <a:cubicBezTo>
                    <a:pt x="-10636" y="1077525"/>
                    <a:pt x="17954" y="785176"/>
                    <a:pt x="0" y="668826"/>
                  </a:cubicBezTo>
                  <a:cubicBezTo>
                    <a:pt x="-17954" y="552476"/>
                    <a:pt x="34278" y="203515"/>
                    <a:pt x="0" y="0"/>
                  </a:cubicBezTo>
                  <a:close/>
                </a:path>
                <a:path w="2772734" h="3657640" stroke="0" extrusionOk="0">
                  <a:moveTo>
                    <a:pt x="0" y="0"/>
                  </a:moveTo>
                  <a:cubicBezTo>
                    <a:pt x="208643" y="-47884"/>
                    <a:pt x="326684" y="12933"/>
                    <a:pt x="488350" y="0"/>
                  </a:cubicBezTo>
                  <a:cubicBezTo>
                    <a:pt x="650016" y="-12933"/>
                    <a:pt x="771830" y="27421"/>
                    <a:pt x="937631" y="0"/>
                  </a:cubicBezTo>
                  <a:cubicBezTo>
                    <a:pt x="1103432" y="-27421"/>
                    <a:pt x="1324076" y="7074"/>
                    <a:pt x="1465049" y="0"/>
                  </a:cubicBezTo>
                  <a:cubicBezTo>
                    <a:pt x="1606022" y="-7074"/>
                    <a:pt x="1754884" y="49201"/>
                    <a:pt x="1953398" y="0"/>
                  </a:cubicBezTo>
                  <a:cubicBezTo>
                    <a:pt x="1994617" y="188449"/>
                    <a:pt x="1926630" y="273914"/>
                    <a:pt x="1953398" y="443662"/>
                  </a:cubicBezTo>
                  <a:cubicBezTo>
                    <a:pt x="1980166" y="613410"/>
                    <a:pt x="1949609" y="805865"/>
                    <a:pt x="1953398" y="901045"/>
                  </a:cubicBezTo>
                  <a:cubicBezTo>
                    <a:pt x="1957187" y="996225"/>
                    <a:pt x="1931212" y="1263357"/>
                    <a:pt x="1953398" y="1372150"/>
                  </a:cubicBezTo>
                  <a:cubicBezTo>
                    <a:pt x="2035515" y="1332829"/>
                    <a:pt x="2249287" y="1419033"/>
                    <a:pt x="2346679" y="1372150"/>
                  </a:cubicBezTo>
                  <a:cubicBezTo>
                    <a:pt x="2444071" y="1325267"/>
                    <a:pt x="2614930" y="1381776"/>
                    <a:pt x="2772734" y="1372150"/>
                  </a:cubicBezTo>
                  <a:cubicBezTo>
                    <a:pt x="2808832" y="1595035"/>
                    <a:pt x="2714937" y="1733233"/>
                    <a:pt x="2772734" y="1874958"/>
                  </a:cubicBezTo>
                  <a:cubicBezTo>
                    <a:pt x="2830531" y="2016683"/>
                    <a:pt x="2764414" y="2257137"/>
                    <a:pt x="2772734" y="2446330"/>
                  </a:cubicBezTo>
                  <a:cubicBezTo>
                    <a:pt x="2781054" y="2635523"/>
                    <a:pt x="2751595" y="2762683"/>
                    <a:pt x="2772734" y="2949138"/>
                  </a:cubicBezTo>
                  <a:cubicBezTo>
                    <a:pt x="2793873" y="3135593"/>
                    <a:pt x="2732863" y="3439917"/>
                    <a:pt x="2772734" y="3657640"/>
                  </a:cubicBezTo>
                  <a:cubicBezTo>
                    <a:pt x="2601896" y="3688316"/>
                    <a:pt x="2397649" y="3631144"/>
                    <a:pt x="2301369" y="3657640"/>
                  </a:cubicBezTo>
                  <a:cubicBezTo>
                    <a:pt x="2205089" y="3684136"/>
                    <a:pt x="1942108" y="3609112"/>
                    <a:pt x="1802277" y="3657640"/>
                  </a:cubicBezTo>
                  <a:cubicBezTo>
                    <a:pt x="1662446" y="3706168"/>
                    <a:pt x="1514482" y="3656327"/>
                    <a:pt x="1330912" y="3657640"/>
                  </a:cubicBezTo>
                  <a:cubicBezTo>
                    <a:pt x="1147342" y="3658953"/>
                    <a:pt x="926118" y="3614033"/>
                    <a:pt x="748638" y="3657640"/>
                  </a:cubicBezTo>
                  <a:cubicBezTo>
                    <a:pt x="571158" y="3701247"/>
                    <a:pt x="328325" y="3620202"/>
                    <a:pt x="0" y="3657640"/>
                  </a:cubicBezTo>
                  <a:cubicBezTo>
                    <a:pt x="-68627" y="3481442"/>
                    <a:pt x="7183" y="3191014"/>
                    <a:pt x="0" y="3061967"/>
                  </a:cubicBezTo>
                  <a:cubicBezTo>
                    <a:pt x="-7183" y="2932920"/>
                    <a:pt x="8913" y="2702684"/>
                    <a:pt x="0" y="2576024"/>
                  </a:cubicBezTo>
                  <a:cubicBezTo>
                    <a:pt x="-8913" y="2449364"/>
                    <a:pt x="40009" y="2201640"/>
                    <a:pt x="0" y="2016927"/>
                  </a:cubicBezTo>
                  <a:cubicBezTo>
                    <a:pt x="-40009" y="1832214"/>
                    <a:pt x="2723" y="1619406"/>
                    <a:pt x="0" y="1421254"/>
                  </a:cubicBezTo>
                  <a:cubicBezTo>
                    <a:pt x="-2723" y="1223102"/>
                    <a:pt x="15497" y="1133885"/>
                    <a:pt x="0" y="935311"/>
                  </a:cubicBezTo>
                  <a:cubicBezTo>
                    <a:pt x="-15497" y="736737"/>
                    <a:pt x="11791" y="621906"/>
                    <a:pt x="0" y="522520"/>
                  </a:cubicBezTo>
                  <a:cubicBezTo>
                    <a:pt x="-11791" y="423134"/>
                    <a:pt x="27705" y="140027"/>
                    <a:pt x="0" y="0"/>
                  </a:cubicBezTo>
                  <a:close/>
                </a:path>
              </a:pathLst>
            </a:custGeom>
            <a:solidFill>
              <a:srgbClr val="50E6FF">
                <a:alpha val="25098"/>
              </a:srgbClr>
            </a:solidFill>
            <a:ln w="57150">
              <a:solidFill>
                <a:srgbClr val="0F78D3"/>
              </a:solidFill>
              <a:prstDash val="dash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662256295">
                    <a:custGeom>
                      <a:avLst/>
                      <a:gdLst>
                        <a:gd name="connsiteX0" fmla="*/ 0 w 2772734"/>
                        <a:gd name="connsiteY0" fmla="*/ 0 h 3657640"/>
                        <a:gd name="connsiteX1" fmla="*/ 1953398 w 2772734"/>
                        <a:gd name="connsiteY1" fmla="*/ 0 h 3657640"/>
                        <a:gd name="connsiteX2" fmla="*/ 1953398 w 2772734"/>
                        <a:gd name="connsiteY2" fmla="*/ 1372150 h 3657640"/>
                        <a:gd name="connsiteX3" fmla="*/ 2772734 w 2772734"/>
                        <a:gd name="connsiteY3" fmla="*/ 1372150 h 3657640"/>
                        <a:gd name="connsiteX4" fmla="*/ 2772734 w 2772734"/>
                        <a:gd name="connsiteY4" fmla="*/ 3657640 h 3657640"/>
                        <a:gd name="connsiteX5" fmla="*/ 0 w 2772734"/>
                        <a:gd name="connsiteY5" fmla="*/ 3657640 h 3657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72734" h="3657640">
                          <a:moveTo>
                            <a:pt x="0" y="0"/>
                          </a:moveTo>
                          <a:lnTo>
                            <a:pt x="1953398" y="0"/>
                          </a:lnTo>
                          <a:lnTo>
                            <a:pt x="1953398" y="1372150"/>
                          </a:lnTo>
                          <a:lnTo>
                            <a:pt x="2772734" y="1372150"/>
                          </a:lnTo>
                          <a:lnTo>
                            <a:pt x="2772734" y="3657640"/>
                          </a:lnTo>
                          <a:lnTo>
                            <a:pt x="0" y="3657640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0611CF22-413E-41FC-B0B3-E476CA35FDA1}"/>
                </a:ext>
              </a:extLst>
            </p:cNvPr>
            <p:cNvSpPr/>
            <p:nvPr/>
          </p:nvSpPr>
          <p:spPr>
            <a:xfrm>
              <a:off x="2098210" y="2295355"/>
              <a:ext cx="119616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Virtual Build &amp;</a:t>
              </a:r>
              <a:b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 Environment</a:t>
              </a:r>
            </a:p>
          </p:txBody>
        </p:sp>
      </p:grpSp>
      <p:sp>
        <p:nvSpPr>
          <p:cNvPr id="461" name="ACR Env">
            <a:extLst>
              <a:ext uri="{FF2B5EF4-FFF2-40B4-BE49-F238E27FC236}">
                <a16:creationId xmlns:a16="http://schemas.microsoft.com/office/drawing/2014/main" id="{05192387-F7D5-4C8B-84CD-3897871BD71E}"/>
              </a:ext>
            </a:extLst>
          </p:cNvPr>
          <p:cNvSpPr/>
          <p:nvPr/>
        </p:nvSpPr>
        <p:spPr>
          <a:xfrm>
            <a:off x="4554617" y="3339048"/>
            <a:ext cx="2448285" cy="1448834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01">
              <a:defRPr/>
            </a:pPr>
            <a:endParaRPr lang="en-US" sz="1075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91" name="-&gt;InnerLoop-&gt;Git">
            <a:extLst>
              <a:ext uri="{FF2B5EF4-FFF2-40B4-BE49-F238E27FC236}">
                <a16:creationId xmlns:a16="http://schemas.microsoft.com/office/drawing/2014/main" id="{91DDDA46-270C-47D0-A068-D4D80CE9A1A7}"/>
              </a:ext>
            </a:extLst>
          </p:cNvPr>
          <p:cNvSpPr/>
          <p:nvPr/>
        </p:nvSpPr>
        <p:spPr>
          <a:xfrm rot="16200000">
            <a:off x="-167623" y="3117091"/>
            <a:ext cx="2722694" cy="925219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89CBFF">
              <a:alpha val="50196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390">
              <a:defRPr/>
            </a:pPr>
            <a:endParaRPr lang="en-US" sz="1076" kern="0">
              <a:solidFill>
                <a:sysClr val="windowText" lastClr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9072"/>
            <a:ext cx="10515600" cy="1325563"/>
          </a:xfrm>
        </p:spPr>
        <p:txBody>
          <a:bodyPr/>
          <a:lstStyle/>
          <a:p>
            <a:r>
              <a:rPr lang="en-US" dirty="0"/>
              <a:t>Post Development</a:t>
            </a:r>
          </a:p>
        </p:txBody>
      </p: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2723" y="5306612"/>
            <a:ext cx="2189736" cy="141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defTabSz="895848">
              <a:defRPr/>
            </a:pPr>
            <a:endParaRPr lang="en-US" sz="1765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AB6DE45-BABC-4F25-8C06-FF4B0C2BD7A5}"/>
              </a:ext>
            </a:extLst>
          </p:cNvPr>
          <p:cNvSpPr/>
          <p:nvPr/>
        </p:nvSpPr>
        <p:spPr>
          <a:xfrm>
            <a:off x="5497220" y="4175374"/>
            <a:ext cx="1066517" cy="406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48">
              <a:defRPr/>
            </a:pPr>
            <a:r>
              <a:rPr lang="en-US" sz="10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Azure Container Registry</a:t>
            </a:r>
          </a:p>
        </p:txBody>
      </p:sp>
      <p:grpSp>
        <p:nvGrpSpPr>
          <p:cNvPr id="474" name="DockerHub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700939" y="3143584"/>
            <a:ext cx="873340" cy="792690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3"/>
              <a:ext cx="793570" cy="617876"/>
              <a:chOff x="8081204" y="5137617"/>
              <a:chExt cx="1358036" cy="1057369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/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80" name="SecurityCenter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509" y="3847788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" name="MCR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700397" y="3953320"/>
            <a:ext cx="871068" cy="764451"/>
            <a:chOff x="2649629" y="4156166"/>
            <a:chExt cx="871192" cy="76456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4560"/>
              <a:chOff x="2649629" y="4156161"/>
              <a:chExt cx="871192" cy="76455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1213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700" kern="0">
                    <a:solidFill>
                      <a:srgbClr val="FFFFFF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463" name="ACR">
            <a:extLst>
              <a:ext uri="{FF2B5EF4-FFF2-40B4-BE49-F238E27FC236}">
                <a16:creationId xmlns:a16="http://schemas.microsoft.com/office/drawing/2014/main" id="{666E99BF-0528-46A0-A2F6-02601132F12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6819" y="3792560"/>
            <a:ext cx="463488" cy="476152"/>
          </a:xfrm>
          <a:prstGeom prst="rect">
            <a:avLst/>
          </a:prstGeom>
        </p:spPr>
      </p:pic>
      <p:grpSp>
        <p:nvGrpSpPr>
          <p:cNvPr id="146" name="Config">
            <a:extLst>
              <a:ext uri="{FF2B5EF4-FFF2-40B4-BE49-F238E27FC236}">
                <a16:creationId xmlns:a16="http://schemas.microsoft.com/office/drawing/2014/main" id="{492FA3F2-EDCE-413B-90A0-488BF9BC609B}"/>
              </a:ext>
            </a:extLst>
          </p:cNvPr>
          <p:cNvGrpSpPr/>
          <p:nvPr/>
        </p:nvGrpSpPr>
        <p:grpSpPr>
          <a:xfrm>
            <a:off x="9129833" y="303913"/>
            <a:ext cx="686354" cy="835746"/>
            <a:chOff x="8536244" y="5186284"/>
            <a:chExt cx="973108" cy="1184916"/>
          </a:xfrm>
        </p:grpSpPr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B5B10EA3-6E8B-41C8-AB32-EFD4DB0B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36244" y="5186284"/>
              <a:ext cx="925357" cy="925357"/>
            </a:xfrm>
            <a:prstGeom prst="rect">
              <a:avLst/>
            </a:prstGeom>
          </p:spPr>
        </p:pic>
        <p:sp>
          <p:nvSpPr>
            <p:cNvPr id="148" name="Title 1">
              <a:extLst>
                <a:ext uri="{FF2B5EF4-FFF2-40B4-BE49-F238E27FC236}">
                  <a16:creationId xmlns:a16="http://schemas.microsoft.com/office/drawing/2014/main" id="{EA6A4289-DC40-4159-B5AC-F81172C506EB}"/>
                </a:ext>
              </a:extLst>
            </p:cNvPr>
            <p:cNvSpPr txBox="1">
              <a:spLocks/>
            </p:cNvSpPr>
            <p:nvPr/>
          </p:nvSpPr>
          <p:spPr>
            <a:xfrm>
              <a:off x="8546531" y="613859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Config</a:t>
              </a:r>
            </a:p>
          </p:txBody>
        </p:sp>
      </p:grpSp>
      <p:grpSp>
        <p:nvGrpSpPr>
          <p:cNvPr id="149" name="Secrets">
            <a:extLst>
              <a:ext uri="{FF2B5EF4-FFF2-40B4-BE49-F238E27FC236}">
                <a16:creationId xmlns:a16="http://schemas.microsoft.com/office/drawing/2014/main" id="{0735CF01-C415-4FC3-A781-96CCF8305696}"/>
              </a:ext>
            </a:extLst>
          </p:cNvPr>
          <p:cNvGrpSpPr/>
          <p:nvPr/>
        </p:nvGrpSpPr>
        <p:grpSpPr>
          <a:xfrm>
            <a:off x="8368971" y="343891"/>
            <a:ext cx="679098" cy="796355"/>
            <a:chOff x="7544001" y="5226853"/>
            <a:chExt cx="962821" cy="1129067"/>
          </a:xfrm>
        </p:grpSpPr>
        <p:pic>
          <p:nvPicPr>
            <p:cNvPr id="150" name="Picture 149" descr="A close up of a sign&#10;&#10;Description automatically generated">
              <a:extLst>
                <a:ext uri="{FF2B5EF4-FFF2-40B4-BE49-F238E27FC236}">
                  <a16:creationId xmlns:a16="http://schemas.microsoft.com/office/drawing/2014/main" id="{133FEB7D-1F8D-46BE-BEB6-61B703309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9362" y="5226853"/>
              <a:ext cx="772101" cy="772101"/>
            </a:xfrm>
            <a:prstGeom prst="rect">
              <a:avLst/>
            </a:prstGeom>
          </p:spPr>
        </p:pic>
        <p:sp>
          <p:nvSpPr>
            <p:cNvPr id="151" name="Title 1">
              <a:extLst>
                <a:ext uri="{FF2B5EF4-FFF2-40B4-BE49-F238E27FC236}">
                  <a16:creationId xmlns:a16="http://schemas.microsoft.com/office/drawing/2014/main" id="{9F8FEC1B-7B37-4598-A44A-9C9CE218E024}"/>
                </a:ext>
              </a:extLst>
            </p:cNvPr>
            <p:cNvSpPr txBox="1">
              <a:spLocks/>
            </p:cNvSpPr>
            <p:nvPr/>
          </p:nvSpPr>
          <p:spPr>
            <a:xfrm>
              <a:off x="7544001" y="612331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Secrets</a:t>
              </a:r>
            </a:p>
          </p:txBody>
        </p:sp>
      </p:grpSp>
      <p:grpSp>
        <p:nvGrpSpPr>
          <p:cNvPr id="152" name="Dev">
            <a:extLst>
              <a:ext uri="{FF2B5EF4-FFF2-40B4-BE49-F238E27FC236}">
                <a16:creationId xmlns:a16="http://schemas.microsoft.com/office/drawing/2014/main" id="{DD2E4FAB-3EA9-4ED3-8E1E-082127A1356A}"/>
              </a:ext>
            </a:extLst>
          </p:cNvPr>
          <p:cNvGrpSpPr/>
          <p:nvPr/>
        </p:nvGrpSpPr>
        <p:grpSpPr>
          <a:xfrm>
            <a:off x="9148594" y="2919641"/>
            <a:ext cx="2932979" cy="1424558"/>
            <a:chOff x="6059162" y="5235529"/>
            <a:chExt cx="2932979" cy="1424558"/>
          </a:xfrm>
        </p:grpSpPr>
        <p:sp>
          <p:nvSpPr>
            <p:cNvPr id="153" name="Environment">
              <a:extLst>
                <a:ext uri="{FF2B5EF4-FFF2-40B4-BE49-F238E27FC236}">
                  <a16:creationId xmlns:a16="http://schemas.microsoft.com/office/drawing/2014/main" id="{B72CC49F-1244-4652-83FF-C8BE622B859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Staging</a:t>
              </a:r>
            </a:p>
          </p:txBody>
        </p:sp>
        <p:pic>
          <p:nvPicPr>
            <p:cNvPr id="154" name="AKS">
              <a:extLst>
                <a:ext uri="{FF2B5EF4-FFF2-40B4-BE49-F238E27FC236}">
                  <a16:creationId xmlns:a16="http://schemas.microsoft.com/office/drawing/2014/main" id="{9FF4A7E5-F948-4E61-8C25-B5FB474FD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55" name="ACI" descr="Image result for azure container instances logo">
              <a:extLst>
                <a:ext uri="{FF2B5EF4-FFF2-40B4-BE49-F238E27FC236}">
                  <a16:creationId xmlns:a16="http://schemas.microsoft.com/office/drawing/2014/main" id="{91FE10F5-AE63-4207-8064-D9A6BD5ADA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AppService">
              <a:extLst>
                <a:ext uri="{FF2B5EF4-FFF2-40B4-BE49-F238E27FC236}">
                  <a16:creationId xmlns:a16="http://schemas.microsoft.com/office/drawing/2014/main" id="{7C9075D4-83BB-4CA0-BED9-18ACC6379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57" name="Functions">
              <a:extLst>
                <a:ext uri="{FF2B5EF4-FFF2-40B4-BE49-F238E27FC236}">
                  <a16:creationId xmlns:a16="http://schemas.microsoft.com/office/drawing/2014/main" id="{504DCAF4-3C37-4CB6-9453-1E492F2E1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IoT">
              <a:extLst>
                <a:ext uri="{FF2B5EF4-FFF2-40B4-BE49-F238E27FC236}">
                  <a16:creationId xmlns:a16="http://schemas.microsoft.com/office/drawing/2014/main" id="{74B8A0E2-4CAD-4F59-AF64-03DBBF869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Batch">
              <a:extLst>
                <a:ext uri="{FF2B5EF4-FFF2-40B4-BE49-F238E27FC236}">
                  <a16:creationId xmlns:a16="http://schemas.microsoft.com/office/drawing/2014/main" id="{EED5493C-F905-40A2-8066-FCA9BF03C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Dev">
            <a:extLst>
              <a:ext uri="{FF2B5EF4-FFF2-40B4-BE49-F238E27FC236}">
                <a16:creationId xmlns:a16="http://schemas.microsoft.com/office/drawing/2014/main" id="{E53AF6BF-BF6D-481E-B006-AAA547F4C0A4}"/>
              </a:ext>
            </a:extLst>
          </p:cNvPr>
          <p:cNvGrpSpPr/>
          <p:nvPr/>
        </p:nvGrpSpPr>
        <p:grpSpPr>
          <a:xfrm>
            <a:off x="9154311" y="1413025"/>
            <a:ext cx="2932979" cy="1424558"/>
            <a:chOff x="6059162" y="5235529"/>
            <a:chExt cx="2932979" cy="1424558"/>
          </a:xfrm>
        </p:grpSpPr>
        <p:sp>
          <p:nvSpPr>
            <p:cNvPr id="171" name="Environment">
              <a:extLst>
                <a:ext uri="{FF2B5EF4-FFF2-40B4-BE49-F238E27FC236}">
                  <a16:creationId xmlns:a16="http://schemas.microsoft.com/office/drawing/2014/main" id="{13E9F5EE-7895-47B1-8EE8-B9F940FD346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Prod</a:t>
              </a:r>
            </a:p>
          </p:txBody>
        </p:sp>
        <p:pic>
          <p:nvPicPr>
            <p:cNvPr id="172" name="AKS">
              <a:extLst>
                <a:ext uri="{FF2B5EF4-FFF2-40B4-BE49-F238E27FC236}">
                  <a16:creationId xmlns:a16="http://schemas.microsoft.com/office/drawing/2014/main" id="{CB1E3E8F-B4DE-43F1-A888-D9BF555B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73" name="ACI" descr="Image result for azure container instances logo">
              <a:extLst>
                <a:ext uri="{FF2B5EF4-FFF2-40B4-BE49-F238E27FC236}">
                  <a16:creationId xmlns:a16="http://schemas.microsoft.com/office/drawing/2014/main" id="{6EEE7822-E83F-43BD-9DF3-D6653369C5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AppService">
              <a:extLst>
                <a:ext uri="{FF2B5EF4-FFF2-40B4-BE49-F238E27FC236}">
                  <a16:creationId xmlns:a16="http://schemas.microsoft.com/office/drawing/2014/main" id="{294A9BD1-A7A2-43D6-A4A9-C406AAF3A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75" name="Functions">
              <a:extLst>
                <a:ext uri="{FF2B5EF4-FFF2-40B4-BE49-F238E27FC236}">
                  <a16:creationId xmlns:a16="http://schemas.microsoft.com/office/drawing/2014/main" id="{D522611B-B928-4456-BF49-5AF89EAFA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IoT">
              <a:extLst>
                <a:ext uri="{FF2B5EF4-FFF2-40B4-BE49-F238E27FC236}">
                  <a16:creationId xmlns:a16="http://schemas.microsoft.com/office/drawing/2014/main" id="{B12B0218-751F-4C4F-9063-6AF38637D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Batch">
              <a:extLst>
                <a:ext uri="{FF2B5EF4-FFF2-40B4-BE49-F238E27FC236}">
                  <a16:creationId xmlns:a16="http://schemas.microsoft.com/office/drawing/2014/main" id="{C0C17A15-C1C0-450D-B370-D4B44BFDA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DevSpaces">
            <a:extLst>
              <a:ext uri="{FF2B5EF4-FFF2-40B4-BE49-F238E27FC236}">
                <a16:creationId xmlns:a16="http://schemas.microsoft.com/office/drawing/2014/main" id="{DE621B97-2BBC-47F1-8B44-2EC6EAB828DD}"/>
              </a:ext>
            </a:extLst>
          </p:cNvPr>
          <p:cNvGrpSpPr/>
          <p:nvPr/>
        </p:nvGrpSpPr>
        <p:grpSpPr>
          <a:xfrm>
            <a:off x="3039451" y="5890423"/>
            <a:ext cx="1584780" cy="551143"/>
            <a:chOff x="4615528" y="5890423"/>
            <a:chExt cx="1584780" cy="55114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C4AE0ED-0348-4EA2-BFBD-61BA2CC799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528" y="5890423"/>
              <a:ext cx="551143" cy="551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2B51ADA-01CE-4176-AA59-80248DB027FC}"/>
                </a:ext>
              </a:extLst>
            </p:cNvPr>
            <p:cNvSpPr/>
            <p:nvPr/>
          </p:nvSpPr>
          <p:spPr>
            <a:xfrm>
              <a:off x="5041016" y="5902716"/>
              <a:ext cx="115929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</a:t>
              </a:r>
              <a:r>
                <a:rPr lang="en-US" sz="11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DevSpaces</a:t>
              </a:r>
              <a:endParaRPr lang="en-US" sz="1100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2" name="git-commit">
            <a:extLst>
              <a:ext uri="{FF2B5EF4-FFF2-40B4-BE49-F238E27FC236}">
                <a16:creationId xmlns:a16="http://schemas.microsoft.com/office/drawing/2014/main" id="{FEF0CE13-D2BF-4948-8D78-38A780617776}"/>
              </a:ext>
            </a:extLst>
          </p:cNvPr>
          <p:cNvSpPr/>
          <p:nvPr/>
        </p:nvSpPr>
        <p:spPr>
          <a:xfrm>
            <a:off x="79106" y="4045152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git commit</a:t>
            </a:r>
          </a:p>
        </p:txBody>
      </p:sp>
      <p:grpSp>
        <p:nvGrpSpPr>
          <p:cNvPr id="79" name="CD">
            <a:extLst>
              <a:ext uri="{FF2B5EF4-FFF2-40B4-BE49-F238E27FC236}">
                <a16:creationId xmlns:a16="http://schemas.microsoft.com/office/drawing/2014/main" id="{FBBEE295-D783-4269-9681-E9DF4CBA4D53}"/>
              </a:ext>
            </a:extLst>
          </p:cNvPr>
          <p:cNvGrpSpPr/>
          <p:nvPr/>
        </p:nvGrpSpPr>
        <p:grpSpPr>
          <a:xfrm>
            <a:off x="6681291" y="1225875"/>
            <a:ext cx="1453914" cy="1025383"/>
            <a:chOff x="6681291" y="1141919"/>
            <a:chExt cx="1453914" cy="1109340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6681291" y="1141919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6735586" y="1497860"/>
              <a:ext cx="1333675" cy="46961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</a:t>
              </a:r>
              <a:b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Deployments</a:t>
              </a:r>
              <a:endParaRPr lang="en-US" sz="1567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8" name="DevOpsPipelines">
              <a:extLst>
                <a:ext uri="{FF2B5EF4-FFF2-40B4-BE49-F238E27FC236}">
                  <a16:creationId xmlns:a16="http://schemas.microsoft.com/office/drawing/2014/main" id="{B49569F7-452F-4310-8C03-8A6582BD9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7781472" y="1175274"/>
              <a:ext cx="298769" cy="298769"/>
            </a:xfrm>
            <a:prstGeom prst="rect">
              <a:avLst/>
            </a:prstGeom>
          </p:spPr>
        </p:pic>
      </p:grpSp>
      <p:pic>
        <p:nvPicPr>
          <p:cNvPr id="479" name="SecurityCenter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1471005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" name="SecurityCenter" descr="Image result for azure security center logo">
            <a:extLst>
              <a:ext uri="{FF2B5EF4-FFF2-40B4-BE49-F238E27FC236}">
                <a16:creationId xmlns:a16="http://schemas.microsoft.com/office/drawing/2014/main" id="{D5534895-F7F5-4702-B944-0EAA7FA0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2961770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Quarantine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71" y="3910744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Dev">
            <a:extLst>
              <a:ext uri="{FF2B5EF4-FFF2-40B4-BE49-F238E27FC236}">
                <a16:creationId xmlns:a16="http://schemas.microsoft.com/office/drawing/2014/main" id="{F86DEED7-1BAB-499F-BB1B-8CA74479A245}"/>
              </a:ext>
            </a:extLst>
          </p:cNvPr>
          <p:cNvGrpSpPr/>
          <p:nvPr/>
        </p:nvGrpSpPr>
        <p:grpSpPr>
          <a:xfrm>
            <a:off x="9148593" y="5090597"/>
            <a:ext cx="2932979" cy="1424558"/>
            <a:chOff x="6059162" y="5235529"/>
            <a:chExt cx="2932979" cy="1424558"/>
          </a:xfrm>
        </p:grpSpPr>
        <p:sp>
          <p:nvSpPr>
            <p:cNvPr id="164" name="Environment">
              <a:extLst>
                <a:ext uri="{FF2B5EF4-FFF2-40B4-BE49-F238E27FC236}">
                  <a16:creationId xmlns:a16="http://schemas.microsoft.com/office/drawing/2014/main" id="{80CC54DE-1629-42DA-82E0-0476136B4F0C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Dev</a:t>
              </a:r>
            </a:p>
          </p:txBody>
        </p:sp>
        <p:pic>
          <p:nvPicPr>
            <p:cNvPr id="165" name="AKS">
              <a:extLst>
                <a:ext uri="{FF2B5EF4-FFF2-40B4-BE49-F238E27FC236}">
                  <a16:creationId xmlns:a16="http://schemas.microsoft.com/office/drawing/2014/main" id="{337CF627-D5BE-4BBA-A407-C1E2E920F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66" name="ACI" descr="Image result for azure container instances logo">
              <a:extLst>
                <a:ext uri="{FF2B5EF4-FFF2-40B4-BE49-F238E27FC236}">
                  <a16:creationId xmlns:a16="http://schemas.microsoft.com/office/drawing/2014/main" id="{68A9F3DB-7154-4539-A27F-E9D01BD49F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AppService">
              <a:extLst>
                <a:ext uri="{FF2B5EF4-FFF2-40B4-BE49-F238E27FC236}">
                  <a16:creationId xmlns:a16="http://schemas.microsoft.com/office/drawing/2014/main" id="{7BE29DD8-60D2-4316-A797-6B309DA4C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68" name="Functions">
              <a:extLst>
                <a:ext uri="{FF2B5EF4-FFF2-40B4-BE49-F238E27FC236}">
                  <a16:creationId xmlns:a16="http://schemas.microsoft.com/office/drawing/2014/main" id="{426CFF85-919E-4857-BB0E-BF57E71A0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IoT">
              <a:extLst>
                <a:ext uri="{FF2B5EF4-FFF2-40B4-BE49-F238E27FC236}">
                  <a16:creationId xmlns:a16="http://schemas.microsoft.com/office/drawing/2014/main" id="{4C13C8D2-9A2D-4E82-9113-F24084FD6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Batch">
              <a:extLst>
                <a:ext uri="{FF2B5EF4-FFF2-40B4-BE49-F238E27FC236}">
                  <a16:creationId xmlns:a16="http://schemas.microsoft.com/office/drawing/2014/main" id="{0DAEA8D9-1297-41A8-BADA-15DAAC037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1" name="SecurityCenter" descr="Image result for azure security center logo">
            <a:extLst>
              <a:ext uri="{FF2B5EF4-FFF2-40B4-BE49-F238E27FC236}">
                <a16:creationId xmlns:a16="http://schemas.microsoft.com/office/drawing/2014/main" id="{5E426D84-944F-4DCE-9CC5-8501CDCCF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5132726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2" name="InnerLoop">
            <a:extLst>
              <a:ext uri="{FF2B5EF4-FFF2-40B4-BE49-F238E27FC236}">
                <a16:creationId xmlns:a16="http://schemas.microsoft.com/office/drawing/2014/main" id="{C1076CBC-4A3E-48F3-BF42-5701321D3E20}"/>
              </a:ext>
            </a:extLst>
          </p:cNvPr>
          <p:cNvGrpSpPr/>
          <p:nvPr/>
        </p:nvGrpSpPr>
        <p:grpSpPr>
          <a:xfrm>
            <a:off x="176438" y="4913935"/>
            <a:ext cx="2568481" cy="1778341"/>
            <a:chOff x="173917" y="4914564"/>
            <a:chExt cx="2569574" cy="1779099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367125B4-DE00-4BDD-9235-6D40BFD8F166}"/>
                </a:ext>
              </a:extLst>
            </p:cNvPr>
            <p:cNvGrpSpPr/>
            <p:nvPr/>
          </p:nvGrpSpPr>
          <p:grpSpPr>
            <a:xfrm>
              <a:off x="173917" y="4942033"/>
              <a:ext cx="2569574" cy="1751630"/>
              <a:chOff x="252964" y="4780912"/>
              <a:chExt cx="2621099" cy="1786754"/>
            </a:xfrm>
          </p:grpSpPr>
          <p:sp>
            <p:nvSpPr>
              <p:cNvPr id="425" name="Rounded Rectangle 11">
                <a:extLst>
                  <a:ext uri="{FF2B5EF4-FFF2-40B4-BE49-F238E27FC236}">
                    <a16:creationId xmlns:a16="http://schemas.microsoft.com/office/drawing/2014/main" id="{25434529-B527-4861-94C8-9B7CE6287403}"/>
                  </a:ext>
                </a:extLst>
              </p:cNvPr>
              <p:cNvSpPr/>
              <p:nvPr/>
            </p:nvSpPr>
            <p:spPr>
              <a:xfrm>
                <a:off x="300269" y="4780912"/>
                <a:ext cx="2573794" cy="1786754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74B7D0F-DAF7-4038-BF10-EB1E893528B7}"/>
                  </a:ext>
                </a:extLst>
              </p:cNvPr>
              <p:cNvGrpSpPr/>
              <p:nvPr/>
            </p:nvGrpSpPr>
            <p:grpSpPr>
              <a:xfrm>
                <a:off x="1756065" y="5902498"/>
                <a:ext cx="658373" cy="378242"/>
                <a:chOff x="2195243" y="5902498"/>
                <a:chExt cx="658373" cy="378242"/>
              </a:xfrm>
            </p:grpSpPr>
            <p:sp>
              <p:nvSpPr>
                <p:cNvPr id="438" name="Rectangle 30">
                  <a:extLst>
                    <a:ext uri="{FF2B5EF4-FFF2-40B4-BE49-F238E27FC236}">
                      <a16:creationId xmlns:a16="http://schemas.microsoft.com/office/drawing/2014/main" id="{405596C5-7195-4E1C-9925-912A0213F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989" y="5902498"/>
                  <a:ext cx="509916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9" name="Oval 31">
                  <a:extLst>
                    <a:ext uri="{FF2B5EF4-FFF2-40B4-BE49-F238E27FC236}">
                      <a16:creationId xmlns:a16="http://schemas.microsoft.com/office/drawing/2014/main" id="{0874789B-55C0-4204-9BCB-41E5B0625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4429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0" name="Rectangle 32">
                  <a:extLst>
                    <a:ext uri="{FF2B5EF4-FFF2-40B4-BE49-F238E27FC236}">
                      <a16:creationId xmlns:a16="http://schemas.microsoft.com/office/drawing/2014/main" id="{77A4B491-A5F2-4644-979C-935CE6D5B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062" y="5929607"/>
                  <a:ext cx="475061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1" name="Freeform 33">
                  <a:extLst>
                    <a:ext uri="{FF2B5EF4-FFF2-40B4-BE49-F238E27FC236}">
                      <a16:creationId xmlns:a16="http://schemas.microsoft.com/office/drawing/2014/main" id="{CF6CA24C-F594-46C8-8ABF-826691FD5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5243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7 w 449"/>
                    <a:gd name="T5" fmla="*/ 18 h 18"/>
                    <a:gd name="T6" fmla="*/ 433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8" y="18"/>
                        <a:pt x="17" y="18"/>
                      </a:cubicBezTo>
                      <a:cubicBezTo>
                        <a:pt x="433" y="18"/>
                        <a:pt x="433" y="18"/>
                        <a:pt x="433" y="18"/>
                      </a:cubicBezTo>
                      <a:cubicBezTo>
                        <a:pt x="442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2" name="Freeform 38">
                  <a:extLst>
                    <a:ext uri="{FF2B5EF4-FFF2-40B4-BE49-F238E27FC236}">
                      <a16:creationId xmlns:a16="http://schemas.microsoft.com/office/drawing/2014/main" id="{3DC52C5F-5424-46B9-88AE-42975EC03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0519" y="6016100"/>
                  <a:ext cx="171693" cy="153621"/>
                </a:xfrm>
                <a:custGeom>
                  <a:avLst/>
                  <a:gdLst>
                    <a:gd name="T0" fmla="*/ 99 w 117"/>
                    <a:gd name="T1" fmla="*/ 40 h 105"/>
                    <a:gd name="T2" fmla="*/ 114 w 117"/>
                    <a:gd name="T3" fmla="*/ 14 h 105"/>
                    <a:gd name="T4" fmla="*/ 89 w 117"/>
                    <a:gd name="T5" fmla="*/ 1 h 105"/>
                    <a:gd name="T6" fmla="*/ 63 w 117"/>
                    <a:gd name="T7" fmla="*/ 7 h 105"/>
                    <a:gd name="T8" fmla="*/ 40 w 117"/>
                    <a:gd name="T9" fmla="*/ 1 h 105"/>
                    <a:gd name="T10" fmla="*/ 12 w 117"/>
                    <a:gd name="T11" fmla="*/ 18 h 105"/>
                    <a:gd name="T12" fmla="*/ 20 w 117"/>
                    <a:gd name="T13" fmla="*/ 87 h 105"/>
                    <a:gd name="T14" fmla="*/ 42 w 117"/>
                    <a:gd name="T15" fmla="*/ 105 h 105"/>
                    <a:gd name="T16" fmla="*/ 64 w 117"/>
                    <a:gd name="T17" fmla="*/ 99 h 105"/>
                    <a:gd name="T18" fmla="*/ 87 w 117"/>
                    <a:gd name="T19" fmla="*/ 104 h 105"/>
                    <a:gd name="T20" fmla="*/ 108 w 117"/>
                    <a:gd name="T21" fmla="*/ 88 h 105"/>
                    <a:gd name="T22" fmla="*/ 117 w 117"/>
                    <a:gd name="T23" fmla="*/ 68 h 105"/>
                    <a:gd name="T24" fmla="*/ 99 w 117"/>
                    <a:gd name="T25" fmla="*/ 4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05">
                      <a:moveTo>
                        <a:pt x="99" y="40"/>
                      </a:moveTo>
                      <a:cubicBezTo>
                        <a:pt x="99" y="23"/>
                        <a:pt x="113" y="15"/>
                        <a:pt x="114" y="14"/>
                      </a:cubicBezTo>
                      <a:cubicBezTo>
                        <a:pt x="106" y="3"/>
                        <a:pt x="93" y="1"/>
                        <a:pt x="89" y="1"/>
                      </a:cubicBezTo>
                      <a:cubicBezTo>
                        <a:pt x="78" y="0"/>
                        <a:pt x="68" y="7"/>
                        <a:pt x="63" y="7"/>
                      </a:cubicBezTo>
                      <a:cubicBezTo>
                        <a:pt x="57" y="7"/>
                        <a:pt x="49" y="1"/>
                        <a:pt x="40" y="1"/>
                      </a:cubicBezTo>
                      <a:cubicBezTo>
                        <a:pt x="28" y="1"/>
                        <a:pt x="18" y="8"/>
                        <a:pt x="12" y="18"/>
                      </a:cubicBezTo>
                      <a:cubicBezTo>
                        <a:pt x="0" y="39"/>
                        <a:pt x="9" y="70"/>
                        <a:pt x="20" y="87"/>
                      </a:cubicBezTo>
                      <a:cubicBezTo>
                        <a:pt x="26" y="96"/>
                        <a:pt x="33" y="105"/>
                        <a:pt x="42" y="105"/>
                      </a:cubicBezTo>
                      <a:cubicBezTo>
                        <a:pt x="51" y="104"/>
                        <a:pt x="54" y="99"/>
                        <a:pt x="64" y="99"/>
                      </a:cubicBezTo>
                      <a:cubicBezTo>
                        <a:pt x="75" y="99"/>
                        <a:pt x="78" y="105"/>
                        <a:pt x="87" y="104"/>
                      </a:cubicBezTo>
                      <a:cubicBezTo>
                        <a:pt x="96" y="104"/>
                        <a:pt x="102" y="96"/>
                        <a:pt x="108" y="88"/>
                      </a:cubicBezTo>
                      <a:cubicBezTo>
                        <a:pt x="115" y="78"/>
                        <a:pt x="117" y="69"/>
                        <a:pt x="117" y="68"/>
                      </a:cubicBezTo>
                      <a:cubicBezTo>
                        <a:pt x="117" y="68"/>
                        <a:pt x="99" y="61"/>
                        <a:pt x="99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3" name="Freeform 39">
                  <a:extLst>
                    <a:ext uri="{FF2B5EF4-FFF2-40B4-BE49-F238E27FC236}">
                      <a16:creationId xmlns:a16="http://schemas.microsoft.com/office/drawing/2014/main" id="{1A48F4D9-8A57-47AC-9092-31C55729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0884" y="5968335"/>
                  <a:ext cx="42600" cy="47765"/>
                </a:xfrm>
                <a:custGeom>
                  <a:avLst/>
                  <a:gdLst>
                    <a:gd name="T0" fmla="*/ 21 w 29"/>
                    <a:gd name="T1" fmla="*/ 22 h 32"/>
                    <a:gd name="T2" fmla="*/ 28 w 29"/>
                    <a:gd name="T3" fmla="*/ 0 h 32"/>
                    <a:gd name="T4" fmla="*/ 8 w 29"/>
                    <a:gd name="T5" fmla="*/ 10 h 32"/>
                    <a:gd name="T6" fmla="*/ 1 w 29"/>
                    <a:gd name="T7" fmla="*/ 31 h 32"/>
                    <a:gd name="T8" fmla="*/ 21 w 29"/>
                    <a:gd name="T9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1" y="22"/>
                      </a:moveTo>
                      <a:cubicBezTo>
                        <a:pt x="26" y="16"/>
                        <a:pt x="29" y="8"/>
                        <a:pt x="28" y="0"/>
                      </a:cubicBezTo>
                      <a:cubicBezTo>
                        <a:pt x="21" y="0"/>
                        <a:pt x="13" y="4"/>
                        <a:pt x="8" y="10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8" y="32"/>
                        <a:pt x="16" y="27"/>
                        <a:pt x="21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909608E9-7886-4794-A75E-824B855BD18B}"/>
                  </a:ext>
                </a:extLst>
              </p:cNvPr>
              <p:cNvGrpSpPr/>
              <p:nvPr/>
            </p:nvGrpSpPr>
            <p:grpSpPr>
              <a:xfrm>
                <a:off x="606413" y="5902498"/>
                <a:ext cx="658373" cy="378242"/>
                <a:chOff x="1392286" y="5902498"/>
                <a:chExt cx="658373" cy="378242"/>
              </a:xfrm>
            </p:grpSpPr>
            <p:sp>
              <p:nvSpPr>
                <p:cNvPr id="430" name="Rectangle 34">
                  <a:extLst>
                    <a:ext uri="{FF2B5EF4-FFF2-40B4-BE49-F238E27FC236}">
                      <a16:creationId xmlns:a16="http://schemas.microsoft.com/office/drawing/2014/main" id="{42769254-4BE7-4ED4-B906-0ACFE0542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9742" y="5902498"/>
                  <a:ext cx="511207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1" name="Oval 35">
                  <a:extLst>
                    <a:ext uri="{FF2B5EF4-FFF2-40B4-BE49-F238E27FC236}">
                      <a16:creationId xmlns:a16="http://schemas.microsoft.com/office/drawing/2014/main" id="{D3691325-86B2-4D07-BFF0-B243DEE6A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1472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2" name="Rectangle 36">
                  <a:extLst>
                    <a:ext uri="{FF2B5EF4-FFF2-40B4-BE49-F238E27FC236}">
                      <a16:creationId xmlns:a16="http://schemas.microsoft.com/office/drawing/2014/main" id="{CD45FF50-3410-456F-BA14-F3DB27E4B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7815" y="5929607"/>
                  <a:ext cx="476352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3" name="Freeform 37">
                  <a:extLst>
                    <a:ext uri="{FF2B5EF4-FFF2-40B4-BE49-F238E27FC236}">
                      <a16:creationId xmlns:a16="http://schemas.microsoft.com/office/drawing/2014/main" id="{69B2D367-825F-4F17-ACA8-3F9D646CD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2286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4" name="Freeform 40">
                  <a:extLst>
                    <a:ext uri="{FF2B5EF4-FFF2-40B4-BE49-F238E27FC236}">
                      <a16:creationId xmlns:a16="http://schemas.microsoft.com/office/drawing/2014/main" id="{29D0DEC2-E5DA-4772-BAE8-14E9512FB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5988990"/>
                  <a:ext cx="98110" cy="86493"/>
                </a:xfrm>
                <a:custGeom>
                  <a:avLst/>
                  <a:gdLst>
                    <a:gd name="T0" fmla="*/ 0 w 76"/>
                    <a:gd name="T1" fmla="*/ 67 h 67"/>
                    <a:gd name="T2" fmla="*/ 76 w 76"/>
                    <a:gd name="T3" fmla="*/ 67 h 67"/>
                    <a:gd name="T4" fmla="*/ 76 w 76"/>
                    <a:gd name="T5" fmla="*/ 0 h 67"/>
                    <a:gd name="T6" fmla="*/ 0 w 76"/>
                    <a:gd name="T7" fmla="*/ 11 h 67"/>
                    <a:gd name="T8" fmla="*/ 0 w 7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7">
                      <a:moveTo>
                        <a:pt x="0" y="67"/>
                      </a:moveTo>
                      <a:lnTo>
                        <a:pt x="76" y="67"/>
                      </a:lnTo>
                      <a:lnTo>
                        <a:pt x="76" y="0"/>
                      </a:lnTo>
                      <a:lnTo>
                        <a:pt x="0" y="11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5" name="Freeform 41">
                  <a:extLst>
                    <a:ext uri="{FF2B5EF4-FFF2-40B4-BE49-F238E27FC236}">
                      <a16:creationId xmlns:a16="http://schemas.microsoft.com/office/drawing/2014/main" id="{D50F5727-7F87-4E0D-AFEB-5FC978683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03191"/>
                  <a:ext cx="73582" cy="72292"/>
                </a:xfrm>
                <a:custGeom>
                  <a:avLst/>
                  <a:gdLst>
                    <a:gd name="T0" fmla="*/ 57 w 57"/>
                    <a:gd name="T1" fmla="*/ 56 h 56"/>
                    <a:gd name="T2" fmla="*/ 57 w 57"/>
                    <a:gd name="T3" fmla="*/ 0 h 56"/>
                    <a:gd name="T4" fmla="*/ 0 w 57"/>
                    <a:gd name="T5" fmla="*/ 8 h 56"/>
                    <a:gd name="T6" fmla="*/ 0 w 57"/>
                    <a:gd name="T7" fmla="*/ 56 h 56"/>
                    <a:gd name="T8" fmla="*/ 57 w 57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6">
                      <a:moveTo>
                        <a:pt x="57" y="56"/>
                      </a:moveTo>
                      <a:lnTo>
                        <a:pt x="57" y="0"/>
                      </a:lnTo>
                      <a:lnTo>
                        <a:pt x="0" y="8"/>
                      </a:lnTo>
                      <a:lnTo>
                        <a:pt x="0" y="56"/>
                      </a:lnTo>
                      <a:lnTo>
                        <a:pt x="57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6" name="Freeform 42">
                  <a:extLst>
                    <a:ext uri="{FF2B5EF4-FFF2-40B4-BE49-F238E27FC236}">
                      <a16:creationId xmlns:a16="http://schemas.microsoft.com/office/drawing/2014/main" id="{CCB18705-0B60-4350-BF2B-9A638B56D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78064"/>
                  <a:ext cx="73582" cy="73583"/>
                </a:xfrm>
                <a:custGeom>
                  <a:avLst/>
                  <a:gdLst>
                    <a:gd name="T0" fmla="*/ 57 w 57"/>
                    <a:gd name="T1" fmla="*/ 0 h 57"/>
                    <a:gd name="T2" fmla="*/ 0 w 57"/>
                    <a:gd name="T3" fmla="*/ 0 h 57"/>
                    <a:gd name="T4" fmla="*/ 0 w 57"/>
                    <a:gd name="T5" fmla="*/ 49 h 57"/>
                    <a:gd name="T6" fmla="*/ 57 w 57"/>
                    <a:gd name="T7" fmla="*/ 57 h 57"/>
                    <a:gd name="T8" fmla="*/ 57 w 57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7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57" y="57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7" name="Freeform 43">
                  <a:extLst>
                    <a:ext uri="{FF2B5EF4-FFF2-40B4-BE49-F238E27FC236}">
                      <a16:creationId xmlns:a16="http://schemas.microsoft.com/office/drawing/2014/main" id="{6976B09C-DFBF-432B-8FE8-DB81A450F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6078064"/>
                  <a:ext cx="98110" cy="8778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7 h 68"/>
                    <a:gd name="T4" fmla="*/ 76 w 76"/>
                    <a:gd name="T5" fmla="*/ 68 h 68"/>
                    <a:gd name="T6" fmla="*/ 76 w 76"/>
                    <a:gd name="T7" fmla="*/ 0 h 68"/>
                    <a:gd name="T8" fmla="*/ 0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lnTo>
                        <a:pt x="0" y="57"/>
                      </a:lnTo>
                      <a:lnTo>
                        <a:pt x="76" y="68"/>
                      </a:lnTo>
                      <a:lnTo>
                        <a:pt x="7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D42FAE1D-3332-421F-8B41-F6AFC62DCD9C}"/>
                  </a:ext>
                </a:extLst>
              </p:cNvPr>
              <p:cNvSpPr txBox="1"/>
              <p:nvPr/>
            </p:nvSpPr>
            <p:spPr>
              <a:xfrm>
                <a:off x="252964" y="4876684"/>
                <a:ext cx="967141" cy="390626"/>
              </a:xfrm>
              <a:prstGeom prst="rect">
                <a:avLst/>
              </a:prstGeom>
            </p:spPr>
            <p:txBody>
              <a:bodyPr vert="horz" wrap="square" lIns="89555" tIns="89555" rIns="89555" bIns="89555" rtlCol="0" anchor="t">
                <a:noAutofit/>
              </a:bodyPr>
              <a:lstStyle/>
              <a:p>
                <a:pPr marL="228473" indent="-228473" algn="ctr" defTabSz="878201">
                  <a:defRPr/>
                </a:pPr>
                <a:endParaRPr lang="en-US" sz="1961" b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29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B7B88471-6367-4628-B743-08F6C8081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1362028" y="6201582"/>
                <a:ext cx="293484" cy="27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3DEBE045-E0A2-47BC-9311-13E72C7BB96B}"/>
                </a:ext>
              </a:extLst>
            </p:cNvPr>
            <p:cNvSpPr/>
            <p:nvPr/>
          </p:nvSpPr>
          <p:spPr>
            <a:xfrm>
              <a:off x="207764" y="4914564"/>
              <a:ext cx="1097365" cy="292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5848">
                <a:defRPr/>
              </a:pPr>
              <a:r>
                <a:rPr lang="en-US" sz="1271" i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Inner-Loop</a:t>
              </a:r>
            </a:p>
          </p:txBody>
        </p:sp>
      </p:grpSp>
      <p:grpSp>
        <p:nvGrpSpPr>
          <p:cNvPr id="450" name="RunCodeValidate">
            <a:extLst>
              <a:ext uri="{FF2B5EF4-FFF2-40B4-BE49-F238E27FC236}">
                <a16:creationId xmlns:a16="http://schemas.microsoft.com/office/drawing/2014/main" id="{B7CAE449-32B1-49F3-9A20-8329361474CA}"/>
              </a:ext>
            </a:extLst>
          </p:cNvPr>
          <p:cNvGrpSpPr/>
          <p:nvPr/>
        </p:nvGrpSpPr>
        <p:grpSpPr>
          <a:xfrm>
            <a:off x="808993" y="5267568"/>
            <a:ext cx="1293633" cy="878656"/>
            <a:chOff x="1883426" y="5104140"/>
            <a:chExt cx="1320136" cy="896657"/>
          </a:xfrm>
        </p:grpSpPr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E90922A-247A-42B4-A972-AE4D108E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F74ED06-23BA-4839-AC54-44835D9FD686}"/>
                </a:ext>
              </a:extLst>
            </p:cNvPr>
            <p:cNvSpPr/>
            <p:nvPr/>
          </p:nvSpPr>
          <p:spPr>
            <a:xfrm>
              <a:off x="1883426" y="5483572"/>
              <a:ext cx="24047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AF5D07FE-1A7B-4FE0-8709-31D9067ED4E0}"/>
                </a:ext>
              </a:extLst>
            </p:cNvPr>
            <p:cNvSpPr/>
            <p:nvPr/>
          </p:nvSpPr>
          <p:spPr>
            <a:xfrm>
              <a:off x="2379447" y="5104140"/>
              <a:ext cx="183214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6DB2DA2-15C1-4FB2-AF4D-715EB7CFB0CA}"/>
                </a:ext>
              </a:extLst>
            </p:cNvPr>
            <p:cNvSpPr/>
            <p:nvPr/>
          </p:nvSpPr>
          <p:spPr>
            <a:xfrm>
              <a:off x="2817502" y="5483572"/>
              <a:ext cx="38606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C4839E7-E838-483D-8079-6FA4EB5640E1}"/>
                </a:ext>
              </a:extLst>
            </p:cNvPr>
            <p:cNvSpPr/>
            <p:nvPr/>
          </p:nvSpPr>
          <p:spPr>
            <a:xfrm>
              <a:off x="2308916" y="5862142"/>
              <a:ext cx="302632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58926AB-1BC5-4FF9-8C81-A1D5E48DFEDC}"/>
              </a:ext>
            </a:extLst>
          </p:cNvPr>
          <p:cNvGrpSpPr/>
          <p:nvPr/>
        </p:nvGrpSpPr>
        <p:grpSpPr>
          <a:xfrm>
            <a:off x="517824" y="1225875"/>
            <a:ext cx="1453914" cy="1031016"/>
            <a:chOff x="608671" y="1461030"/>
            <a:chExt cx="1483698" cy="1478514"/>
          </a:xfrm>
        </p:grpSpPr>
        <p:sp>
          <p:nvSpPr>
            <p:cNvPr id="103" name="Rounded Rectangle 11">
              <a:extLst>
                <a:ext uri="{FF2B5EF4-FFF2-40B4-BE49-F238E27FC236}">
                  <a16:creationId xmlns:a16="http://schemas.microsoft.com/office/drawing/2014/main" id="{418DBFFB-0F01-405A-A0DA-56DA5E34E995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C65179E-710B-483F-B1DB-9AF0E2AA1956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6" name="Repos">
              <a:extLst>
                <a:ext uri="{FF2B5EF4-FFF2-40B4-BE49-F238E27FC236}">
                  <a16:creationId xmlns:a16="http://schemas.microsoft.com/office/drawing/2014/main" id="{973CB316-FE7A-49E7-8C62-B72AC082E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  <p:grpSp>
        <p:nvGrpSpPr>
          <p:cNvPr id="78" name="CI">
            <a:extLst>
              <a:ext uri="{FF2B5EF4-FFF2-40B4-BE49-F238E27FC236}">
                <a16:creationId xmlns:a16="http://schemas.microsoft.com/office/drawing/2014/main" id="{D2F3631C-FD41-49A0-8C1C-55D61AA12159}"/>
              </a:ext>
            </a:extLst>
          </p:cNvPr>
          <p:cNvGrpSpPr/>
          <p:nvPr/>
        </p:nvGrpSpPr>
        <p:grpSpPr>
          <a:xfrm>
            <a:off x="4555354" y="1231508"/>
            <a:ext cx="1453914" cy="1025383"/>
            <a:chOff x="4555354" y="1147552"/>
            <a:chExt cx="1453914" cy="1109340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4555354" y="1147552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4602483" y="1397398"/>
              <a:ext cx="1359657" cy="674676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CI</a:t>
              </a:r>
            </a:p>
            <a:p>
              <a:pPr algn="ctr" defTabSz="87820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Build, Unit &amp; Integration Testing</a:t>
              </a:r>
            </a:p>
          </p:txBody>
        </p:sp>
        <p:pic>
          <p:nvPicPr>
            <p:cNvPr id="402" name="DevOpsPipelines">
              <a:extLst>
                <a:ext uri="{FF2B5EF4-FFF2-40B4-BE49-F238E27FC236}">
                  <a16:creationId xmlns:a16="http://schemas.microsoft.com/office/drawing/2014/main" id="{1CEDE86E-90F2-4270-A64F-25C4CE07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639632" y="1186062"/>
              <a:ext cx="298769" cy="298769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2EFB8F2-09E6-476B-A509-C6A692BE0EDB}"/>
              </a:ext>
            </a:extLst>
          </p:cNvPr>
          <p:cNvSpPr/>
          <p:nvPr/>
        </p:nvSpPr>
        <p:spPr>
          <a:xfrm>
            <a:off x="5160978" y="3378260"/>
            <a:ext cx="1415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Staging/Prod Registry</a:t>
            </a:r>
            <a:endParaRPr lang="en-US" dirty="0"/>
          </a:p>
        </p:txBody>
      </p:sp>
      <p:sp>
        <p:nvSpPr>
          <p:cNvPr id="449" name="Freeform: Shape 448">
            <a:extLst>
              <a:ext uri="{FF2B5EF4-FFF2-40B4-BE49-F238E27FC236}">
                <a16:creationId xmlns:a16="http://schemas.microsoft.com/office/drawing/2014/main" id="{5A56555D-F6EB-4453-B3E6-10A91472D1DE}"/>
              </a:ext>
            </a:extLst>
          </p:cNvPr>
          <p:cNvSpPr/>
          <p:nvPr/>
        </p:nvSpPr>
        <p:spPr>
          <a:xfrm>
            <a:off x="171450" y="4924018"/>
            <a:ext cx="11953875" cy="1805291"/>
          </a:xfrm>
          <a:custGeom>
            <a:avLst/>
            <a:gdLst>
              <a:gd name="connsiteX0" fmla="*/ 3978940 w 11953875"/>
              <a:gd name="connsiteY0" fmla="*/ 0 h 3467243"/>
              <a:gd name="connsiteX1" fmla="*/ 7337363 w 11953875"/>
              <a:gd name="connsiteY1" fmla="*/ 0 h 3467243"/>
              <a:gd name="connsiteX2" fmla="*/ 7337363 w 11953875"/>
              <a:gd name="connsiteY2" fmla="*/ 1525816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3978940 w 11953875"/>
              <a:gd name="connsiteY7" fmla="*/ 1525816 h 3467243"/>
              <a:gd name="connsiteX0" fmla="*/ 3978940 w 11953875"/>
              <a:gd name="connsiteY0" fmla="*/ 0 h 3467243"/>
              <a:gd name="connsiteX1" fmla="*/ 7337363 w 11953875"/>
              <a:gd name="connsiteY1" fmla="*/ 1525816 h 3467243"/>
              <a:gd name="connsiteX2" fmla="*/ 11953875 w 11953875"/>
              <a:gd name="connsiteY2" fmla="*/ 1525816 h 3467243"/>
              <a:gd name="connsiteX3" fmla="*/ 11953875 w 11953875"/>
              <a:gd name="connsiteY3" fmla="*/ 3467243 h 3467243"/>
              <a:gd name="connsiteX4" fmla="*/ 0 w 11953875"/>
              <a:gd name="connsiteY4" fmla="*/ 3467243 h 3467243"/>
              <a:gd name="connsiteX5" fmla="*/ 0 w 11953875"/>
              <a:gd name="connsiteY5" fmla="*/ 1525816 h 3467243"/>
              <a:gd name="connsiteX6" fmla="*/ 3978940 w 11953875"/>
              <a:gd name="connsiteY6" fmla="*/ 1525816 h 3467243"/>
              <a:gd name="connsiteX7" fmla="*/ 3978940 w 11953875"/>
              <a:gd name="connsiteY7" fmla="*/ 0 h 3467243"/>
              <a:gd name="connsiteX0" fmla="*/ 3978940 w 11953875"/>
              <a:gd name="connsiteY0" fmla="*/ 0 h 1941427"/>
              <a:gd name="connsiteX1" fmla="*/ 7337363 w 11953875"/>
              <a:gd name="connsiteY1" fmla="*/ 0 h 1941427"/>
              <a:gd name="connsiteX2" fmla="*/ 11953875 w 11953875"/>
              <a:gd name="connsiteY2" fmla="*/ 0 h 1941427"/>
              <a:gd name="connsiteX3" fmla="*/ 11953875 w 11953875"/>
              <a:gd name="connsiteY3" fmla="*/ 1941427 h 1941427"/>
              <a:gd name="connsiteX4" fmla="*/ 0 w 11953875"/>
              <a:gd name="connsiteY4" fmla="*/ 1941427 h 1941427"/>
              <a:gd name="connsiteX5" fmla="*/ 0 w 11953875"/>
              <a:gd name="connsiteY5" fmla="*/ 0 h 1941427"/>
              <a:gd name="connsiteX6" fmla="*/ 3978940 w 11953875"/>
              <a:gd name="connsiteY6" fmla="*/ 0 h 194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53875" h="1941427">
                <a:moveTo>
                  <a:pt x="3978940" y="0"/>
                </a:moveTo>
                <a:lnTo>
                  <a:pt x="7337363" y="0"/>
                </a:lnTo>
                <a:lnTo>
                  <a:pt x="11953875" y="0"/>
                </a:lnTo>
                <a:lnTo>
                  <a:pt x="11953875" y="1941427"/>
                </a:lnTo>
                <a:lnTo>
                  <a:pt x="0" y="1941427"/>
                </a:lnTo>
                <a:lnTo>
                  <a:pt x="0" y="0"/>
                </a:lnTo>
                <a:lnTo>
                  <a:pt x="3978940" y="0"/>
                </a:lnTo>
                <a:close/>
              </a:path>
            </a:pathLst>
          </a:custGeom>
          <a:noFill/>
          <a:ln w="57150">
            <a:solidFill>
              <a:srgbClr val="0F78D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076693586">
                  <a:custGeom>
                    <a:avLst/>
                    <a:gdLst>
                      <a:gd name="connsiteX0" fmla="*/ 3978940 w 11953875"/>
                      <a:gd name="connsiteY0" fmla="*/ 0 h 3467243"/>
                      <a:gd name="connsiteX1" fmla="*/ 4572261 w 11953875"/>
                      <a:gd name="connsiteY1" fmla="*/ 0 h 3467243"/>
                      <a:gd name="connsiteX2" fmla="*/ 5131999 w 11953875"/>
                      <a:gd name="connsiteY2" fmla="*/ 0 h 3467243"/>
                      <a:gd name="connsiteX3" fmla="*/ 5725320 w 11953875"/>
                      <a:gd name="connsiteY3" fmla="*/ 0 h 3467243"/>
                      <a:gd name="connsiteX4" fmla="*/ 6285057 w 11953875"/>
                      <a:gd name="connsiteY4" fmla="*/ 0 h 3467243"/>
                      <a:gd name="connsiteX5" fmla="*/ 6844794 w 11953875"/>
                      <a:gd name="connsiteY5" fmla="*/ 0 h 3467243"/>
                      <a:gd name="connsiteX6" fmla="*/ 7337363 w 11953875"/>
                      <a:gd name="connsiteY6" fmla="*/ 0 h 3467243"/>
                      <a:gd name="connsiteX7" fmla="*/ 7337363 w 11953875"/>
                      <a:gd name="connsiteY7" fmla="*/ 493347 h 3467243"/>
                      <a:gd name="connsiteX8" fmla="*/ 7337363 w 11953875"/>
                      <a:gd name="connsiteY8" fmla="*/ 1001953 h 3467243"/>
                      <a:gd name="connsiteX9" fmla="*/ 7337363 w 11953875"/>
                      <a:gd name="connsiteY9" fmla="*/ 1525816 h 3467243"/>
                      <a:gd name="connsiteX10" fmla="*/ 7868262 w 11953875"/>
                      <a:gd name="connsiteY10" fmla="*/ 1525816 h 3467243"/>
                      <a:gd name="connsiteX11" fmla="*/ 8352996 w 11953875"/>
                      <a:gd name="connsiteY11" fmla="*/ 1525816 h 3467243"/>
                      <a:gd name="connsiteX12" fmla="*/ 9022390 w 11953875"/>
                      <a:gd name="connsiteY12" fmla="*/ 1525816 h 3467243"/>
                      <a:gd name="connsiteX13" fmla="*/ 9599454 w 11953875"/>
                      <a:gd name="connsiteY13" fmla="*/ 1525816 h 3467243"/>
                      <a:gd name="connsiteX14" fmla="*/ 10084188 w 11953875"/>
                      <a:gd name="connsiteY14" fmla="*/ 1525816 h 3467243"/>
                      <a:gd name="connsiteX15" fmla="*/ 10707417 w 11953875"/>
                      <a:gd name="connsiteY15" fmla="*/ 1525816 h 3467243"/>
                      <a:gd name="connsiteX16" fmla="*/ 11238316 w 11953875"/>
                      <a:gd name="connsiteY16" fmla="*/ 1525816 h 3467243"/>
                      <a:gd name="connsiteX17" fmla="*/ 11953875 w 11953875"/>
                      <a:gd name="connsiteY17" fmla="*/ 1525816 h 3467243"/>
                      <a:gd name="connsiteX18" fmla="*/ 11953875 w 11953875"/>
                      <a:gd name="connsiteY18" fmla="*/ 1952930 h 3467243"/>
                      <a:gd name="connsiteX19" fmla="*/ 11953875 w 11953875"/>
                      <a:gd name="connsiteY19" fmla="*/ 2418872 h 3467243"/>
                      <a:gd name="connsiteX20" fmla="*/ 11953875 w 11953875"/>
                      <a:gd name="connsiteY20" fmla="*/ 2865401 h 3467243"/>
                      <a:gd name="connsiteX21" fmla="*/ 11953875 w 11953875"/>
                      <a:gd name="connsiteY21" fmla="*/ 3467243 h 3467243"/>
                      <a:gd name="connsiteX22" fmla="*/ 11117104 w 11953875"/>
                      <a:gd name="connsiteY22" fmla="*/ 3467243 h 3467243"/>
                      <a:gd name="connsiteX23" fmla="*/ 10519410 w 11953875"/>
                      <a:gd name="connsiteY23" fmla="*/ 3467243 h 3467243"/>
                      <a:gd name="connsiteX24" fmla="*/ 10280333 w 11953875"/>
                      <a:gd name="connsiteY24" fmla="*/ 3467243 h 3467243"/>
                      <a:gd name="connsiteX25" fmla="*/ 9443561 w 11953875"/>
                      <a:gd name="connsiteY25" fmla="*/ 3467243 h 3467243"/>
                      <a:gd name="connsiteX26" fmla="*/ 9084945 w 11953875"/>
                      <a:gd name="connsiteY26" fmla="*/ 3467243 h 3467243"/>
                      <a:gd name="connsiteX27" fmla="*/ 8845868 w 11953875"/>
                      <a:gd name="connsiteY27" fmla="*/ 3467243 h 3467243"/>
                      <a:gd name="connsiteX28" fmla="*/ 8606790 w 11953875"/>
                      <a:gd name="connsiteY28" fmla="*/ 3467243 h 3467243"/>
                      <a:gd name="connsiteX29" fmla="*/ 7770019 w 11953875"/>
                      <a:gd name="connsiteY29" fmla="*/ 3467243 h 3467243"/>
                      <a:gd name="connsiteX30" fmla="*/ 7291864 w 11953875"/>
                      <a:gd name="connsiteY30" fmla="*/ 3467243 h 3467243"/>
                      <a:gd name="connsiteX31" fmla="*/ 6574631 w 11953875"/>
                      <a:gd name="connsiteY31" fmla="*/ 3467243 h 3467243"/>
                      <a:gd name="connsiteX32" fmla="*/ 6335554 w 11953875"/>
                      <a:gd name="connsiteY32" fmla="*/ 3467243 h 3467243"/>
                      <a:gd name="connsiteX33" fmla="*/ 5498783 w 11953875"/>
                      <a:gd name="connsiteY33" fmla="*/ 3467243 h 3467243"/>
                      <a:gd name="connsiteX34" fmla="*/ 4901089 w 11953875"/>
                      <a:gd name="connsiteY34" fmla="*/ 3467243 h 3467243"/>
                      <a:gd name="connsiteX35" fmla="*/ 4662011 w 11953875"/>
                      <a:gd name="connsiteY35" fmla="*/ 3467243 h 3467243"/>
                      <a:gd name="connsiteX36" fmla="*/ 3944779 w 11953875"/>
                      <a:gd name="connsiteY36" fmla="*/ 3467243 h 3467243"/>
                      <a:gd name="connsiteX37" fmla="*/ 3466624 w 11953875"/>
                      <a:gd name="connsiteY37" fmla="*/ 3467243 h 3467243"/>
                      <a:gd name="connsiteX38" fmla="*/ 2749391 w 11953875"/>
                      <a:gd name="connsiteY38" fmla="*/ 3467243 h 3467243"/>
                      <a:gd name="connsiteX39" fmla="*/ 2510314 w 11953875"/>
                      <a:gd name="connsiteY39" fmla="*/ 3467243 h 3467243"/>
                      <a:gd name="connsiteX40" fmla="*/ 2271236 w 11953875"/>
                      <a:gd name="connsiteY40" fmla="*/ 3467243 h 3467243"/>
                      <a:gd name="connsiteX41" fmla="*/ 1554004 w 11953875"/>
                      <a:gd name="connsiteY41" fmla="*/ 3467243 h 3467243"/>
                      <a:gd name="connsiteX42" fmla="*/ 1195387 w 11953875"/>
                      <a:gd name="connsiteY42" fmla="*/ 3467243 h 3467243"/>
                      <a:gd name="connsiteX43" fmla="*/ 0 w 11953875"/>
                      <a:gd name="connsiteY43" fmla="*/ 3467243 h 3467243"/>
                      <a:gd name="connsiteX44" fmla="*/ 0 w 11953875"/>
                      <a:gd name="connsiteY44" fmla="*/ 2962472 h 3467243"/>
                      <a:gd name="connsiteX45" fmla="*/ 0 w 11953875"/>
                      <a:gd name="connsiteY45" fmla="*/ 2477115 h 3467243"/>
                      <a:gd name="connsiteX46" fmla="*/ 0 w 11953875"/>
                      <a:gd name="connsiteY46" fmla="*/ 2050001 h 3467243"/>
                      <a:gd name="connsiteX47" fmla="*/ 0 w 11953875"/>
                      <a:gd name="connsiteY47" fmla="*/ 1525816 h 3467243"/>
                      <a:gd name="connsiteX48" fmla="*/ 449052 w 11953875"/>
                      <a:gd name="connsiteY48" fmla="*/ 1525816 h 3467243"/>
                      <a:gd name="connsiteX49" fmla="*/ 898104 w 11953875"/>
                      <a:gd name="connsiteY49" fmla="*/ 1525816 h 3467243"/>
                      <a:gd name="connsiteX50" fmla="*/ 1506313 w 11953875"/>
                      <a:gd name="connsiteY50" fmla="*/ 1525816 h 3467243"/>
                      <a:gd name="connsiteX51" fmla="*/ 2034944 w 11953875"/>
                      <a:gd name="connsiteY51" fmla="*/ 1525816 h 3467243"/>
                      <a:gd name="connsiteX52" fmla="*/ 2682942 w 11953875"/>
                      <a:gd name="connsiteY52" fmla="*/ 1525816 h 3467243"/>
                      <a:gd name="connsiteX53" fmla="*/ 3131994 w 11953875"/>
                      <a:gd name="connsiteY53" fmla="*/ 1525816 h 3467243"/>
                      <a:gd name="connsiteX54" fmla="*/ 3978940 w 11953875"/>
                      <a:gd name="connsiteY54" fmla="*/ 1525816 h 3467243"/>
                      <a:gd name="connsiteX55" fmla="*/ 3978940 w 11953875"/>
                      <a:gd name="connsiteY55" fmla="*/ 1001953 h 3467243"/>
                      <a:gd name="connsiteX56" fmla="*/ 3978940 w 11953875"/>
                      <a:gd name="connsiteY56" fmla="*/ 462831 h 3467243"/>
                      <a:gd name="connsiteX57" fmla="*/ 3978940 w 11953875"/>
                      <a:gd name="connsiteY57" fmla="*/ 0 h 34672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11953875" h="3467243" extrusionOk="0">
                        <a:moveTo>
                          <a:pt x="3978940" y="0"/>
                        </a:moveTo>
                        <a:cubicBezTo>
                          <a:pt x="4236683" y="-60162"/>
                          <a:pt x="4331392" y="48387"/>
                          <a:pt x="4572261" y="0"/>
                        </a:cubicBezTo>
                        <a:cubicBezTo>
                          <a:pt x="4813130" y="-48387"/>
                          <a:pt x="4890342" y="42987"/>
                          <a:pt x="5131999" y="0"/>
                        </a:cubicBezTo>
                        <a:cubicBezTo>
                          <a:pt x="5373656" y="-42987"/>
                          <a:pt x="5533207" y="69042"/>
                          <a:pt x="5725320" y="0"/>
                        </a:cubicBezTo>
                        <a:cubicBezTo>
                          <a:pt x="5917433" y="-69042"/>
                          <a:pt x="6032016" y="8489"/>
                          <a:pt x="6285057" y="0"/>
                        </a:cubicBezTo>
                        <a:cubicBezTo>
                          <a:pt x="6538098" y="-8489"/>
                          <a:pt x="6573098" y="43197"/>
                          <a:pt x="6844794" y="0"/>
                        </a:cubicBezTo>
                        <a:cubicBezTo>
                          <a:pt x="7116490" y="-43197"/>
                          <a:pt x="7174135" y="35914"/>
                          <a:pt x="7337363" y="0"/>
                        </a:cubicBezTo>
                        <a:cubicBezTo>
                          <a:pt x="7353327" y="126172"/>
                          <a:pt x="7319285" y="303807"/>
                          <a:pt x="7337363" y="493347"/>
                        </a:cubicBezTo>
                        <a:cubicBezTo>
                          <a:pt x="7355441" y="682887"/>
                          <a:pt x="7283453" y="756606"/>
                          <a:pt x="7337363" y="1001953"/>
                        </a:cubicBezTo>
                        <a:cubicBezTo>
                          <a:pt x="7391273" y="1247300"/>
                          <a:pt x="7290723" y="1351129"/>
                          <a:pt x="7337363" y="1525816"/>
                        </a:cubicBezTo>
                        <a:cubicBezTo>
                          <a:pt x="7600096" y="1478935"/>
                          <a:pt x="7724792" y="1564437"/>
                          <a:pt x="7868262" y="1525816"/>
                        </a:cubicBezTo>
                        <a:cubicBezTo>
                          <a:pt x="8011732" y="1487195"/>
                          <a:pt x="8188503" y="1526773"/>
                          <a:pt x="8352996" y="1525816"/>
                        </a:cubicBezTo>
                        <a:cubicBezTo>
                          <a:pt x="8517489" y="1524859"/>
                          <a:pt x="8766421" y="1580649"/>
                          <a:pt x="9022390" y="1525816"/>
                        </a:cubicBezTo>
                        <a:cubicBezTo>
                          <a:pt x="9278359" y="1470983"/>
                          <a:pt x="9456866" y="1571807"/>
                          <a:pt x="9599454" y="1525816"/>
                        </a:cubicBezTo>
                        <a:cubicBezTo>
                          <a:pt x="9742042" y="1479825"/>
                          <a:pt x="9848471" y="1580421"/>
                          <a:pt x="10084188" y="1525816"/>
                        </a:cubicBezTo>
                        <a:cubicBezTo>
                          <a:pt x="10319905" y="1471211"/>
                          <a:pt x="10564699" y="1547903"/>
                          <a:pt x="10707417" y="1525816"/>
                        </a:cubicBezTo>
                        <a:cubicBezTo>
                          <a:pt x="10850135" y="1503729"/>
                          <a:pt x="11021505" y="1547698"/>
                          <a:pt x="11238316" y="1525816"/>
                        </a:cubicBezTo>
                        <a:cubicBezTo>
                          <a:pt x="11455127" y="1503934"/>
                          <a:pt x="11757253" y="1570177"/>
                          <a:pt x="11953875" y="1525816"/>
                        </a:cubicBezTo>
                        <a:cubicBezTo>
                          <a:pt x="12001209" y="1651778"/>
                          <a:pt x="11941347" y="1754606"/>
                          <a:pt x="11953875" y="1952930"/>
                        </a:cubicBezTo>
                        <a:cubicBezTo>
                          <a:pt x="11966403" y="2151254"/>
                          <a:pt x="11931929" y="2301229"/>
                          <a:pt x="11953875" y="2418872"/>
                        </a:cubicBezTo>
                        <a:cubicBezTo>
                          <a:pt x="11975821" y="2536515"/>
                          <a:pt x="11905374" y="2708902"/>
                          <a:pt x="11953875" y="2865401"/>
                        </a:cubicBezTo>
                        <a:cubicBezTo>
                          <a:pt x="12002376" y="3021900"/>
                          <a:pt x="11937935" y="3288011"/>
                          <a:pt x="11953875" y="3467243"/>
                        </a:cubicBezTo>
                        <a:cubicBezTo>
                          <a:pt x="11749004" y="3481755"/>
                          <a:pt x="11319485" y="3408833"/>
                          <a:pt x="11117104" y="3467243"/>
                        </a:cubicBezTo>
                        <a:cubicBezTo>
                          <a:pt x="10914723" y="3525653"/>
                          <a:pt x="10720636" y="3453440"/>
                          <a:pt x="10519410" y="3467243"/>
                        </a:cubicBezTo>
                        <a:cubicBezTo>
                          <a:pt x="10318184" y="3481046"/>
                          <a:pt x="10384495" y="3453036"/>
                          <a:pt x="10280333" y="3467243"/>
                        </a:cubicBezTo>
                        <a:cubicBezTo>
                          <a:pt x="10176171" y="3481450"/>
                          <a:pt x="9693218" y="3461173"/>
                          <a:pt x="9443561" y="3467243"/>
                        </a:cubicBezTo>
                        <a:cubicBezTo>
                          <a:pt x="9193904" y="3473313"/>
                          <a:pt x="9261991" y="3440063"/>
                          <a:pt x="9084945" y="3467243"/>
                        </a:cubicBezTo>
                        <a:cubicBezTo>
                          <a:pt x="8907899" y="3494423"/>
                          <a:pt x="8926687" y="3455003"/>
                          <a:pt x="8845868" y="3467243"/>
                        </a:cubicBezTo>
                        <a:cubicBezTo>
                          <a:pt x="8765049" y="3479483"/>
                          <a:pt x="8720816" y="3453879"/>
                          <a:pt x="8606790" y="3467243"/>
                        </a:cubicBezTo>
                        <a:cubicBezTo>
                          <a:pt x="8492764" y="3480607"/>
                          <a:pt x="8019138" y="3467194"/>
                          <a:pt x="7770019" y="3467243"/>
                        </a:cubicBezTo>
                        <a:cubicBezTo>
                          <a:pt x="7520900" y="3467292"/>
                          <a:pt x="7519780" y="3432299"/>
                          <a:pt x="7291864" y="3467243"/>
                        </a:cubicBezTo>
                        <a:cubicBezTo>
                          <a:pt x="7063949" y="3502187"/>
                          <a:pt x="6770811" y="3417207"/>
                          <a:pt x="6574631" y="3467243"/>
                        </a:cubicBezTo>
                        <a:cubicBezTo>
                          <a:pt x="6378451" y="3517279"/>
                          <a:pt x="6406037" y="3454905"/>
                          <a:pt x="6335554" y="3467243"/>
                        </a:cubicBezTo>
                        <a:cubicBezTo>
                          <a:pt x="6265071" y="3479581"/>
                          <a:pt x="5743816" y="3462730"/>
                          <a:pt x="5498783" y="3467243"/>
                        </a:cubicBezTo>
                        <a:cubicBezTo>
                          <a:pt x="5253750" y="3471756"/>
                          <a:pt x="5172022" y="3445884"/>
                          <a:pt x="4901089" y="3467243"/>
                        </a:cubicBezTo>
                        <a:cubicBezTo>
                          <a:pt x="4630156" y="3488602"/>
                          <a:pt x="4759554" y="3444958"/>
                          <a:pt x="4662011" y="3467243"/>
                        </a:cubicBezTo>
                        <a:cubicBezTo>
                          <a:pt x="4564468" y="3489528"/>
                          <a:pt x="4241292" y="3450647"/>
                          <a:pt x="3944779" y="3467243"/>
                        </a:cubicBezTo>
                        <a:cubicBezTo>
                          <a:pt x="3648266" y="3483839"/>
                          <a:pt x="3601759" y="3449206"/>
                          <a:pt x="3466624" y="3467243"/>
                        </a:cubicBezTo>
                        <a:cubicBezTo>
                          <a:pt x="3331489" y="3485280"/>
                          <a:pt x="2967857" y="3426898"/>
                          <a:pt x="2749391" y="3467243"/>
                        </a:cubicBezTo>
                        <a:cubicBezTo>
                          <a:pt x="2530925" y="3507588"/>
                          <a:pt x="2576662" y="3459100"/>
                          <a:pt x="2510314" y="3467243"/>
                        </a:cubicBezTo>
                        <a:cubicBezTo>
                          <a:pt x="2443966" y="3475386"/>
                          <a:pt x="2328454" y="3444491"/>
                          <a:pt x="2271236" y="3467243"/>
                        </a:cubicBezTo>
                        <a:cubicBezTo>
                          <a:pt x="2214018" y="3489995"/>
                          <a:pt x="1874681" y="3405289"/>
                          <a:pt x="1554004" y="3467243"/>
                        </a:cubicBezTo>
                        <a:cubicBezTo>
                          <a:pt x="1233327" y="3529197"/>
                          <a:pt x="1335445" y="3444019"/>
                          <a:pt x="1195387" y="3467243"/>
                        </a:cubicBezTo>
                        <a:cubicBezTo>
                          <a:pt x="1055329" y="3490467"/>
                          <a:pt x="545344" y="3379477"/>
                          <a:pt x="0" y="3467243"/>
                        </a:cubicBezTo>
                        <a:cubicBezTo>
                          <a:pt x="-42814" y="3260741"/>
                          <a:pt x="57728" y="3081328"/>
                          <a:pt x="0" y="2962472"/>
                        </a:cubicBezTo>
                        <a:cubicBezTo>
                          <a:pt x="-57728" y="2843616"/>
                          <a:pt x="13158" y="2637076"/>
                          <a:pt x="0" y="2477115"/>
                        </a:cubicBezTo>
                        <a:cubicBezTo>
                          <a:pt x="-13158" y="2317154"/>
                          <a:pt x="47990" y="2228595"/>
                          <a:pt x="0" y="2050001"/>
                        </a:cubicBezTo>
                        <a:cubicBezTo>
                          <a:pt x="-47990" y="1871407"/>
                          <a:pt x="59863" y="1774706"/>
                          <a:pt x="0" y="1525816"/>
                        </a:cubicBezTo>
                        <a:cubicBezTo>
                          <a:pt x="110580" y="1519113"/>
                          <a:pt x="336814" y="1574411"/>
                          <a:pt x="449052" y="1525816"/>
                        </a:cubicBezTo>
                        <a:cubicBezTo>
                          <a:pt x="561290" y="1477221"/>
                          <a:pt x="771406" y="1555430"/>
                          <a:pt x="898104" y="1525816"/>
                        </a:cubicBezTo>
                        <a:cubicBezTo>
                          <a:pt x="1024802" y="1496202"/>
                          <a:pt x="1351580" y="1555978"/>
                          <a:pt x="1506313" y="1525816"/>
                        </a:cubicBezTo>
                        <a:cubicBezTo>
                          <a:pt x="1661046" y="1495654"/>
                          <a:pt x="1888346" y="1534127"/>
                          <a:pt x="2034944" y="1525816"/>
                        </a:cubicBezTo>
                        <a:cubicBezTo>
                          <a:pt x="2181542" y="1517505"/>
                          <a:pt x="2547058" y="1552288"/>
                          <a:pt x="2682942" y="1525816"/>
                        </a:cubicBezTo>
                        <a:cubicBezTo>
                          <a:pt x="2818826" y="1499344"/>
                          <a:pt x="2975244" y="1570734"/>
                          <a:pt x="3131994" y="1525816"/>
                        </a:cubicBezTo>
                        <a:cubicBezTo>
                          <a:pt x="3288744" y="1480898"/>
                          <a:pt x="3597466" y="1556795"/>
                          <a:pt x="3978940" y="1525816"/>
                        </a:cubicBezTo>
                        <a:cubicBezTo>
                          <a:pt x="3926684" y="1385145"/>
                          <a:pt x="4007700" y="1185546"/>
                          <a:pt x="3978940" y="1001953"/>
                        </a:cubicBezTo>
                        <a:cubicBezTo>
                          <a:pt x="3950180" y="818360"/>
                          <a:pt x="4031727" y="707005"/>
                          <a:pt x="3978940" y="462831"/>
                        </a:cubicBezTo>
                        <a:cubicBezTo>
                          <a:pt x="3926153" y="218657"/>
                          <a:pt x="4019441" y="121963"/>
                          <a:pt x="397894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ACRTasks">
            <a:extLst>
              <a:ext uri="{FF2B5EF4-FFF2-40B4-BE49-F238E27FC236}">
                <a16:creationId xmlns:a16="http://schemas.microsoft.com/office/drawing/2014/main" id="{2E66AD0A-5D5B-429C-B8CF-236D07AE98A8}"/>
              </a:ext>
            </a:extLst>
          </p:cNvPr>
          <p:cNvGrpSpPr/>
          <p:nvPr/>
        </p:nvGrpSpPr>
        <p:grpSpPr>
          <a:xfrm>
            <a:off x="4567240" y="3717646"/>
            <a:ext cx="529889" cy="857844"/>
            <a:chOff x="4567240" y="3717646"/>
            <a:chExt cx="529889" cy="857844"/>
          </a:xfrm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4567240" y="4175380"/>
              <a:ext cx="5298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b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Tasks</a:t>
              </a:r>
            </a:p>
          </p:txBody>
        </p:sp>
        <p:pic>
          <p:nvPicPr>
            <p:cNvPr id="100" name="ACR Task">
              <a:extLst>
                <a:ext uri="{FF2B5EF4-FFF2-40B4-BE49-F238E27FC236}">
                  <a16:creationId xmlns:a16="http://schemas.microsoft.com/office/drawing/2014/main" id="{BE8D4BE8-6D3E-4E92-8C04-26435204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04868" y="3717646"/>
              <a:ext cx="456610" cy="497937"/>
            </a:xfrm>
            <a:prstGeom prst="rect">
              <a:avLst/>
            </a:prstGeom>
          </p:spPr>
        </p:pic>
      </p:grpSp>
      <p:grpSp>
        <p:nvGrpSpPr>
          <p:cNvPr id="291" name="VNet">
            <a:extLst>
              <a:ext uri="{FF2B5EF4-FFF2-40B4-BE49-F238E27FC236}">
                <a16:creationId xmlns:a16="http://schemas.microsoft.com/office/drawing/2014/main" id="{0CD4F19E-8FB0-405B-A453-453C16D38AC6}"/>
              </a:ext>
            </a:extLst>
          </p:cNvPr>
          <p:cNvGrpSpPr/>
          <p:nvPr/>
        </p:nvGrpSpPr>
        <p:grpSpPr>
          <a:xfrm>
            <a:off x="7625189" y="88731"/>
            <a:ext cx="476984" cy="273496"/>
            <a:chOff x="7206054" y="2552301"/>
            <a:chExt cx="476984" cy="273496"/>
          </a:xfrm>
          <a:solidFill>
            <a:srgbClr val="0F78D4"/>
          </a:solidFill>
        </p:grpSpPr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1A93B2F9-E878-4BC5-A8FE-189949690238}"/>
                </a:ext>
              </a:extLst>
            </p:cNvPr>
            <p:cNvSpPr/>
            <p:nvPr/>
          </p:nvSpPr>
          <p:spPr>
            <a:xfrm>
              <a:off x="7532415" y="2552301"/>
              <a:ext cx="150623" cy="273496"/>
            </a:xfrm>
            <a:custGeom>
              <a:avLst/>
              <a:gdLst>
                <a:gd name="connsiteX0" fmla="*/ 147399 w 150623"/>
                <a:gd name="connsiteY0" fmla="*/ 143589 h 273496"/>
                <a:gd name="connsiteX1" fmla="*/ 147399 w 150623"/>
                <a:gd name="connsiteY1" fmla="*/ 126444 h 273496"/>
                <a:gd name="connsiteX2" fmla="*/ 124539 w 150623"/>
                <a:gd name="connsiteY2" fmla="*/ 103584 h 273496"/>
                <a:gd name="connsiteX3" fmla="*/ 21669 w 150623"/>
                <a:gd name="connsiteY3" fmla="*/ 3572 h 273496"/>
                <a:gd name="connsiteX4" fmla="*/ 5477 w 150623"/>
                <a:gd name="connsiteY4" fmla="*/ 3572 h 273496"/>
                <a:gd name="connsiteX5" fmla="*/ 5477 w 150623"/>
                <a:gd name="connsiteY5" fmla="*/ 3572 h 273496"/>
                <a:gd name="connsiteX6" fmla="*/ 5477 w 150623"/>
                <a:gd name="connsiteY6" fmla="*/ 20717 h 273496"/>
                <a:gd name="connsiteX7" fmla="*/ 113109 w 150623"/>
                <a:gd name="connsiteY7" fmla="*/ 126444 h 273496"/>
                <a:gd name="connsiteX8" fmla="*/ 113109 w 150623"/>
                <a:gd name="connsiteY8" fmla="*/ 143589 h 273496"/>
                <a:gd name="connsiteX9" fmla="*/ 3572 w 150623"/>
                <a:gd name="connsiteY9" fmla="*/ 253127 h 273496"/>
                <a:gd name="connsiteX10" fmla="*/ 3572 w 150623"/>
                <a:gd name="connsiteY10" fmla="*/ 270272 h 273496"/>
                <a:gd name="connsiteX11" fmla="*/ 3572 w 150623"/>
                <a:gd name="connsiteY11" fmla="*/ 270272 h 273496"/>
                <a:gd name="connsiteX12" fmla="*/ 19764 w 150623"/>
                <a:gd name="connsiteY12" fmla="*/ 270272 h 273496"/>
                <a:gd name="connsiteX13" fmla="*/ 121682 w 150623"/>
                <a:gd name="connsiteY13" fmla="*/ 169307 h 273496"/>
                <a:gd name="connsiteX14" fmla="*/ 122634 w 150623"/>
                <a:gd name="connsiteY14" fmla="*/ 168354 h 273496"/>
                <a:gd name="connsiteX15" fmla="*/ 147399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147399" y="143589"/>
                  </a:moveTo>
                  <a:cubicBezTo>
                    <a:pt x="152162" y="138827"/>
                    <a:pt x="151209" y="131207"/>
                    <a:pt x="147399" y="126444"/>
                  </a:cubicBezTo>
                  <a:lnTo>
                    <a:pt x="124539" y="103584"/>
                  </a:lnTo>
                  <a:lnTo>
                    <a:pt x="21669" y="3572"/>
                  </a:lnTo>
                  <a:cubicBezTo>
                    <a:pt x="16907" y="-1191"/>
                    <a:pt x="10239" y="-1191"/>
                    <a:pt x="5477" y="3572"/>
                  </a:cubicBezTo>
                  <a:lnTo>
                    <a:pt x="5477" y="3572"/>
                  </a:lnTo>
                  <a:cubicBezTo>
                    <a:pt x="714" y="8334"/>
                    <a:pt x="-238" y="15954"/>
                    <a:pt x="5477" y="20717"/>
                  </a:cubicBezTo>
                  <a:lnTo>
                    <a:pt x="113109" y="126444"/>
                  </a:lnTo>
                  <a:cubicBezTo>
                    <a:pt x="117872" y="131207"/>
                    <a:pt x="117872" y="138827"/>
                    <a:pt x="113109" y="143589"/>
                  </a:cubicBezTo>
                  <a:lnTo>
                    <a:pt x="3572" y="253127"/>
                  </a:lnTo>
                  <a:cubicBezTo>
                    <a:pt x="-1191" y="257889"/>
                    <a:pt x="-1191" y="265509"/>
                    <a:pt x="3572" y="270272"/>
                  </a:cubicBezTo>
                  <a:lnTo>
                    <a:pt x="3572" y="270272"/>
                  </a:lnTo>
                  <a:cubicBezTo>
                    <a:pt x="8334" y="275034"/>
                    <a:pt x="15954" y="274082"/>
                    <a:pt x="19764" y="270272"/>
                  </a:cubicBezTo>
                  <a:lnTo>
                    <a:pt x="121682" y="169307"/>
                  </a:lnTo>
                  <a:cubicBezTo>
                    <a:pt x="121682" y="169307"/>
                    <a:pt x="121682" y="169307"/>
                    <a:pt x="122634" y="168354"/>
                  </a:cubicBezTo>
                  <a:lnTo>
                    <a:pt x="147399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ED891FF-5A09-4CBB-977F-502D927692AA}"/>
                </a:ext>
              </a:extLst>
            </p:cNvPr>
            <p:cNvSpPr/>
            <p:nvPr/>
          </p:nvSpPr>
          <p:spPr>
            <a:xfrm>
              <a:off x="7206054" y="2552301"/>
              <a:ext cx="150623" cy="273496"/>
            </a:xfrm>
            <a:custGeom>
              <a:avLst/>
              <a:gdLst>
                <a:gd name="connsiteX0" fmla="*/ 3225 w 150623"/>
                <a:gd name="connsiteY0" fmla="*/ 143589 h 273496"/>
                <a:gd name="connsiteX1" fmla="*/ 3225 w 150623"/>
                <a:gd name="connsiteY1" fmla="*/ 126444 h 273496"/>
                <a:gd name="connsiteX2" fmla="*/ 26085 w 150623"/>
                <a:gd name="connsiteY2" fmla="*/ 103584 h 273496"/>
                <a:gd name="connsiteX3" fmla="*/ 128955 w 150623"/>
                <a:gd name="connsiteY3" fmla="*/ 3572 h 273496"/>
                <a:gd name="connsiteX4" fmla="*/ 145147 w 150623"/>
                <a:gd name="connsiteY4" fmla="*/ 3572 h 273496"/>
                <a:gd name="connsiteX5" fmla="*/ 145147 w 150623"/>
                <a:gd name="connsiteY5" fmla="*/ 3572 h 273496"/>
                <a:gd name="connsiteX6" fmla="*/ 145147 w 150623"/>
                <a:gd name="connsiteY6" fmla="*/ 20717 h 273496"/>
                <a:gd name="connsiteX7" fmla="*/ 39420 w 150623"/>
                <a:gd name="connsiteY7" fmla="*/ 126444 h 273496"/>
                <a:gd name="connsiteX8" fmla="*/ 39420 w 150623"/>
                <a:gd name="connsiteY8" fmla="*/ 143589 h 273496"/>
                <a:gd name="connsiteX9" fmla="*/ 147052 w 150623"/>
                <a:gd name="connsiteY9" fmla="*/ 253127 h 273496"/>
                <a:gd name="connsiteX10" fmla="*/ 147052 w 150623"/>
                <a:gd name="connsiteY10" fmla="*/ 270272 h 273496"/>
                <a:gd name="connsiteX11" fmla="*/ 147052 w 150623"/>
                <a:gd name="connsiteY11" fmla="*/ 270272 h 273496"/>
                <a:gd name="connsiteX12" fmla="*/ 130860 w 150623"/>
                <a:gd name="connsiteY12" fmla="*/ 270272 h 273496"/>
                <a:gd name="connsiteX13" fmla="*/ 27037 w 150623"/>
                <a:gd name="connsiteY13" fmla="*/ 170259 h 273496"/>
                <a:gd name="connsiteX14" fmla="*/ 26085 w 150623"/>
                <a:gd name="connsiteY14" fmla="*/ 169307 h 273496"/>
                <a:gd name="connsiteX15" fmla="*/ 3225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3225" y="143589"/>
                  </a:moveTo>
                  <a:cubicBezTo>
                    <a:pt x="-1538" y="138827"/>
                    <a:pt x="-585" y="131207"/>
                    <a:pt x="3225" y="126444"/>
                  </a:cubicBezTo>
                  <a:lnTo>
                    <a:pt x="26085" y="103584"/>
                  </a:lnTo>
                  <a:lnTo>
                    <a:pt x="128955" y="3572"/>
                  </a:lnTo>
                  <a:cubicBezTo>
                    <a:pt x="133717" y="-1191"/>
                    <a:pt x="140385" y="-1191"/>
                    <a:pt x="145147" y="3572"/>
                  </a:cubicBezTo>
                  <a:lnTo>
                    <a:pt x="145147" y="3572"/>
                  </a:lnTo>
                  <a:cubicBezTo>
                    <a:pt x="149910" y="8334"/>
                    <a:pt x="150862" y="15954"/>
                    <a:pt x="145147" y="20717"/>
                  </a:cubicBezTo>
                  <a:lnTo>
                    <a:pt x="39420" y="126444"/>
                  </a:lnTo>
                  <a:cubicBezTo>
                    <a:pt x="34657" y="131207"/>
                    <a:pt x="34657" y="138827"/>
                    <a:pt x="39420" y="143589"/>
                  </a:cubicBezTo>
                  <a:lnTo>
                    <a:pt x="147052" y="253127"/>
                  </a:lnTo>
                  <a:cubicBezTo>
                    <a:pt x="151815" y="257889"/>
                    <a:pt x="151815" y="265509"/>
                    <a:pt x="147052" y="270272"/>
                  </a:cubicBezTo>
                  <a:lnTo>
                    <a:pt x="147052" y="270272"/>
                  </a:lnTo>
                  <a:cubicBezTo>
                    <a:pt x="142290" y="275034"/>
                    <a:pt x="134670" y="274082"/>
                    <a:pt x="130860" y="270272"/>
                  </a:cubicBezTo>
                  <a:lnTo>
                    <a:pt x="27037" y="170259"/>
                  </a:lnTo>
                  <a:cubicBezTo>
                    <a:pt x="27037" y="170259"/>
                    <a:pt x="27037" y="170259"/>
                    <a:pt x="26085" y="169307"/>
                  </a:cubicBezTo>
                  <a:lnTo>
                    <a:pt x="3225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F9E610A-231D-47C3-A4A2-2F3452C8F23F}"/>
                </a:ext>
              </a:extLst>
            </p:cNvPr>
            <p:cNvSpPr/>
            <p:nvPr/>
          </p:nvSpPr>
          <p:spPr>
            <a:xfrm>
              <a:off x="7510269" y="2655885"/>
              <a:ext cx="62864" cy="62865"/>
            </a:xfrm>
            <a:custGeom>
              <a:avLst/>
              <a:gdLst>
                <a:gd name="connsiteX0" fmla="*/ 62865 w 62864"/>
                <a:gd name="connsiteY0" fmla="*/ 31432 h 62865"/>
                <a:gd name="connsiteX1" fmla="*/ 31433 w 62864"/>
                <a:gd name="connsiteY1" fmla="*/ 62865 h 62865"/>
                <a:gd name="connsiteX2" fmla="*/ 0 w 62864"/>
                <a:gd name="connsiteY2" fmla="*/ 31432 h 62865"/>
                <a:gd name="connsiteX3" fmla="*/ 31433 w 62864"/>
                <a:gd name="connsiteY3" fmla="*/ 0 h 62865"/>
                <a:gd name="connsiteX4" fmla="*/ 62865 w 62864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720AAEC-B5A7-4BF3-A4E7-BAC7168E6BDD}"/>
                </a:ext>
              </a:extLst>
            </p:cNvPr>
            <p:cNvSpPr/>
            <p:nvPr/>
          </p:nvSpPr>
          <p:spPr>
            <a:xfrm>
              <a:off x="7412162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E42CB8CF-0314-459B-BB20-62C971648CC9}"/>
                </a:ext>
              </a:extLst>
            </p:cNvPr>
            <p:cNvSpPr/>
            <p:nvPr/>
          </p:nvSpPr>
          <p:spPr>
            <a:xfrm>
              <a:off x="7315959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0" name="StagProdVNet">
            <a:extLst>
              <a:ext uri="{FF2B5EF4-FFF2-40B4-BE49-F238E27FC236}">
                <a16:creationId xmlns:a16="http://schemas.microsoft.com/office/drawing/2014/main" id="{236B76D6-6094-430B-8BDB-4D89CF74B994}"/>
              </a:ext>
            </a:extLst>
          </p:cNvPr>
          <p:cNvSpPr/>
          <p:nvPr/>
        </p:nvSpPr>
        <p:spPr>
          <a:xfrm>
            <a:off x="4362165" y="202696"/>
            <a:ext cx="7763160" cy="4663850"/>
          </a:xfrm>
          <a:custGeom>
            <a:avLst/>
            <a:gdLst>
              <a:gd name="connsiteX0" fmla="*/ 3840728 w 7763160"/>
              <a:gd name="connsiteY0" fmla="*/ 0 h 4663850"/>
              <a:gd name="connsiteX1" fmla="*/ 5146340 w 7763160"/>
              <a:gd name="connsiteY1" fmla="*/ 0 h 4663850"/>
              <a:gd name="connsiteX2" fmla="*/ 6248341 w 7763160"/>
              <a:gd name="connsiteY2" fmla="*/ 0 h 4663850"/>
              <a:gd name="connsiteX3" fmla="*/ 7763160 w 7763160"/>
              <a:gd name="connsiteY3" fmla="*/ 0 h 4663850"/>
              <a:gd name="connsiteX4" fmla="*/ 7763160 w 7763160"/>
              <a:gd name="connsiteY4" fmla="*/ 943712 h 4663850"/>
              <a:gd name="connsiteX5" fmla="*/ 7763160 w 7763160"/>
              <a:gd name="connsiteY5" fmla="*/ 1199730 h 4663850"/>
              <a:gd name="connsiteX6" fmla="*/ 7763160 w 7763160"/>
              <a:gd name="connsiteY6" fmla="*/ 4663850 h 4663850"/>
              <a:gd name="connsiteX7" fmla="*/ 0 w 7763160"/>
              <a:gd name="connsiteY7" fmla="*/ 4663850 h 4663850"/>
              <a:gd name="connsiteX8" fmla="*/ 0 w 7763160"/>
              <a:gd name="connsiteY8" fmla="*/ 943712 h 4663850"/>
              <a:gd name="connsiteX9" fmla="*/ 2584028 w 7763160"/>
              <a:gd name="connsiteY9" fmla="*/ 943712 h 4663850"/>
              <a:gd name="connsiteX10" fmla="*/ 3840728 w 7763160"/>
              <a:gd name="connsiteY10" fmla="*/ 943712 h 46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63160" h="4663850">
                <a:moveTo>
                  <a:pt x="3840728" y="0"/>
                </a:moveTo>
                <a:lnTo>
                  <a:pt x="5146340" y="0"/>
                </a:lnTo>
                <a:lnTo>
                  <a:pt x="6248341" y="0"/>
                </a:lnTo>
                <a:lnTo>
                  <a:pt x="7763160" y="0"/>
                </a:lnTo>
                <a:lnTo>
                  <a:pt x="7763160" y="943712"/>
                </a:lnTo>
                <a:lnTo>
                  <a:pt x="7763160" y="1199730"/>
                </a:lnTo>
                <a:lnTo>
                  <a:pt x="7763160" y="4663850"/>
                </a:lnTo>
                <a:lnTo>
                  <a:pt x="0" y="4663850"/>
                </a:lnTo>
                <a:lnTo>
                  <a:pt x="0" y="943712"/>
                </a:lnTo>
                <a:lnTo>
                  <a:pt x="2584028" y="943712"/>
                </a:lnTo>
                <a:lnTo>
                  <a:pt x="3840728" y="943712"/>
                </a:lnTo>
                <a:close/>
              </a:path>
            </a:pathLst>
          </a:custGeom>
          <a:noFill/>
          <a:ln w="76200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787628820">
                  <ask:type>
                    <ask:lineSketchFreehand/>
                  </ask:type>
                </ask:lineSketchStyleProps>
              </a:ext>
            </a:extLst>
          </a:ln>
          <a:effectLst>
            <a:glow rad="50800">
              <a:srgbClr val="C00000">
                <a:alpha val="4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99" name="ACR-Import">
            <a:extLst>
              <a:ext uri="{FF2B5EF4-FFF2-40B4-BE49-F238E27FC236}">
                <a16:creationId xmlns:a16="http://schemas.microsoft.com/office/drawing/2014/main" id="{405CD5E6-B2CF-45F4-98DD-77D0E003A39B}"/>
              </a:ext>
            </a:extLst>
          </p:cNvPr>
          <p:cNvCxnSpPr>
            <a:cxnSpLocks/>
          </p:cNvCxnSpPr>
          <p:nvPr/>
        </p:nvCxnSpPr>
        <p:spPr>
          <a:xfrm flipH="1" flipV="1">
            <a:off x="6030479" y="4541376"/>
            <a:ext cx="9253" cy="1107990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305" name="MCR-Import">
            <a:extLst>
              <a:ext uri="{FF2B5EF4-FFF2-40B4-BE49-F238E27FC236}">
                <a16:creationId xmlns:a16="http://schemas.microsoft.com/office/drawing/2014/main" id="{A76E4826-E73D-4302-8BD4-3AE567FF82D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2333" y="3914716"/>
            <a:ext cx="963806" cy="2569916"/>
          </a:xfrm>
          <a:prstGeom prst="curvedConnector2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327" name="Rectangle 326">
            <a:extLst>
              <a:ext uri="{FF2B5EF4-FFF2-40B4-BE49-F238E27FC236}">
                <a16:creationId xmlns:a16="http://schemas.microsoft.com/office/drawing/2014/main" id="{162CC36E-1182-40CB-BD6C-AA694AC3B1A7}"/>
              </a:ext>
            </a:extLst>
          </p:cNvPr>
          <p:cNvSpPr/>
          <p:nvPr/>
        </p:nvSpPr>
        <p:spPr>
          <a:xfrm>
            <a:off x="259601" y="1374405"/>
            <a:ext cx="3699177" cy="1604518"/>
          </a:xfrm>
          <a:prstGeom prst="rect">
            <a:avLst/>
          </a:prstGeom>
          <a:solidFill>
            <a:srgbClr val="FFFFFF"/>
          </a:solidFill>
          <a:ln>
            <a:solidFill>
              <a:srgbClr val="0F7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50E6FF"/>
                </a:solidFill>
              </a:rPr>
              <a:t>OS &amp; Framework Patching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50E6FF"/>
                </a:solidFill>
              </a:rPr>
              <a:t>What happens when developers stop making code changes?</a:t>
            </a:r>
          </a:p>
        </p:txBody>
      </p:sp>
      <p:grpSp>
        <p:nvGrpSpPr>
          <p:cNvPr id="160" name="ACR-FWRule">
            <a:extLst>
              <a:ext uri="{FF2B5EF4-FFF2-40B4-BE49-F238E27FC236}">
                <a16:creationId xmlns:a16="http://schemas.microsoft.com/office/drawing/2014/main" id="{5699D2ED-919B-45B7-9F6B-27257DB8EECA}"/>
              </a:ext>
            </a:extLst>
          </p:cNvPr>
          <p:cNvGrpSpPr/>
          <p:nvPr/>
        </p:nvGrpSpPr>
        <p:grpSpPr>
          <a:xfrm rot="16200000">
            <a:off x="5926299" y="4721337"/>
            <a:ext cx="181297" cy="379937"/>
            <a:chOff x="6705600" y="4772085"/>
            <a:chExt cx="381001" cy="798448"/>
          </a:xfrm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31ABBB9-F6DB-46B1-9222-D18E25B9FAFA}"/>
                </a:ext>
              </a:extLst>
            </p:cNvPr>
            <p:cNvSpPr/>
            <p:nvPr/>
          </p:nvSpPr>
          <p:spPr>
            <a:xfrm>
              <a:off x="6781801" y="4772086"/>
              <a:ext cx="304800" cy="798447"/>
            </a:xfrm>
            <a:custGeom>
              <a:avLst/>
              <a:gdLst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7678 w 248207"/>
                <a:gd name="connsiteY5" fmla="*/ 59743 h 535668"/>
                <a:gd name="connsiteX6" fmla="*/ 12943 w 248207"/>
                <a:gd name="connsiteY6" fmla="*/ 80392 h 535668"/>
                <a:gd name="connsiteX7" fmla="*/ 870 w 248207"/>
                <a:gd name="connsiteY7" fmla="*/ 268969 h 535668"/>
                <a:gd name="connsiteX8" fmla="*/ 4109 w 248207"/>
                <a:gd name="connsiteY8" fmla="*/ 372771 h 535668"/>
                <a:gd name="connsiteX9" fmla="*/ 10966 w 248207"/>
                <a:gd name="connsiteY9" fmla="*/ 438573 h 535668"/>
                <a:gd name="connsiteX10" fmla="*/ 3504 w 248207"/>
                <a:gd name="connsiteY10" fmla="*/ 372087 h 535668"/>
                <a:gd name="connsiteX11" fmla="*/ 0 w 248207"/>
                <a:gd name="connsiteY11" fmla="*/ 267834 h 535668"/>
                <a:gd name="connsiteX12" fmla="*/ 13059 w 248207"/>
                <a:gd name="connsiteY12" fmla="*/ 78447 h 535668"/>
                <a:gd name="connsiteX13" fmla="*/ 26999 w 248207"/>
                <a:gd name="connsiteY13" fmla="*/ 21990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34087 w 248207"/>
                <a:gd name="connsiteY16" fmla="*/ 12734 h 535668"/>
                <a:gd name="connsiteX17" fmla="*/ 26999 w 248207"/>
                <a:gd name="connsiteY17" fmla="*/ 21990 h 535668"/>
                <a:gd name="connsiteX18" fmla="*/ 27232 w 248207"/>
                <a:gd name="connsiteY18" fmla="*/ 21048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4587 w 248207"/>
                <a:gd name="connsiteY29" fmla="*/ 0 h 535668"/>
                <a:gd name="connsiteX30" fmla="*/ 46458 w 248207"/>
                <a:gd name="connsiteY30" fmla="*/ 2269 h 535668"/>
                <a:gd name="connsiteX31" fmla="*/ 42716 w 248207"/>
                <a:gd name="connsiteY31" fmla="*/ 2269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34087 w 248207"/>
                <a:gd name="connsiteY19" fmla="*/ 12734 h 535668"/>
                <a:gd name="connsiteX20" fmla="*/ 26999 w 248207"/>
                <a:gd name="connsiteY20" fmla="*/ 21990 h 535668"/>
                <a:gd name="connsiteX21" fmla="*/ 34087 w 248207"/>
                <a:gd name="connsiteY21" fmla="*/ 12734 h 535668"/>
                <a:gd name="connsiteX22" fmla="*/ 46458 w 248207"/>
                <a:gd name="connsiteY22" fmla="*/ 2269 h 535668"/>
                <a:gd name="connsiteX23" fmla="*/ 206976 w 248207"/>
                <a:gd name="connsiteY23" fmla="*/ 2269 h 535668"/>
                <a:gd name="connsiteX24" fmla="*/ 248207 w 248207"/>
                <a:gd name="connsiteY24" fmla="*/ 268969 h 535668"/>
                <a:gd name="connsiteX25" fmla="*/ 206976 w 248207"/>
                <a:gd name="connsiteY25" fmla="*/ 535668 h 535668"/>
                <a:gd name="connsiteX26" fmla="*/ 44587 w 248207"/>
                <a:gd name="connsiteY26" fmla="*/ 535668 h 535668"/>
                <a:gd name="connsiteX27" fmla="*/ 89174 w 248207"/>
                <a:gd name="connsiteY27" fmla="*/ 267834 h 535668"/>
                <a:gd name="connsiteX28" fmla="*/ 61943 w 248207"/>
                <a:gd name="connsiteY28" fmla="*/ 21048 h 535668"/>
                <a:gd name="connsiteX29" fmla="*/ 46458 w 248207"/>
                <a:gd name="connsiteY29" fmla="*/ 2269 h 535668"/>
                <a:gd name="connsiteX30" fmla="*/ 42101 w 248207"/>
                <a:gd name="connsiteY30" fmla="*/ 2269 h 535668"/>
                <a:gd name="connsiteX31" fmla="*/ 42716 w 248207"/>
                <a:gd name="connsiteY31" fmla="*/ 2269 h 535668"/>
                <a:gd name="connsiteX32" fmla="*/ 34087 w 248207"/>
                <a:gd name="connsiteY32" fmla="*/ 12734 h 535668"/>
                <a:gd name="connsiteX33" fmla="*/ 42101 w 248207"/>
                <a:gd name="connsiteY33" fmla="*/ 2269 h 535668"/>
                <a:gd name="connsiteX34" fmla="*/ 44587 w 248207"/>
                <a:gd name="connsiteY34" fmla="*/ 0 h 535668"/>
                <a:gd name="connsiteX35" fmla="*/ 46458 w 248207"/>
                <a:gd name="connsiteY35" fmla="*/ 2269 h 535668"/>
                <a:gd name="connsiteX36" fmla="*/ 42716 w 248207"/>
                <a:gd name="connsiteY36" fmla="*/ 2269 h 535668"/>
                <a:gd name="connsiteX37" fmla="*/ 44587 w 248207"/>
                <a:gd name="connsiteY37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6458 w 248207"/>
                <a:gd name="connsiteY26" fmla="*/ 2269 h 535668"/>
                <a:gd name="connsiteX27" fmla="*/ 42101 w 248207"/>
                <a:gd name="connsiteY27" fmla="*/ 2269 h 535668"/>
                <a:gd name="connsiteX28" fmla="*/ 42716 w 248207"/>
                <a:gd name="connsiteY28" fmla="*/ 2269 h 535668"/>
                <a:gd name="connsiteX29" fmla="*/ 34087 w 248207"/>
                <a:gd name="connsiteY29" fmla="*/ 12734 h 535668"/>
                <a:gd name="connsiteX30" fmla="*/ 42101 w 248207"/>
                <a:gd name="connsiteY30" fmla="*/ 2269 h 535668"/>
                <a:gd name="connsiteX31" fmla="*/ 44587 w 248207"/>
                <a:gd name="connsiteY31" fmla="*/ 0 h 535668"/>
                <a:gd name="connsiteX32" fmla="*/ 46458 w 248207"/>
                <a:gd name="connsiteY32" fmla="*/ 2269 h 535668"/>
                <a:gd name="connsiteX33" fmla="*/ 42716 w 248207"/>
                <a:gd name="connsiteY33" fmla="*/ 2269 h 535668"/>
                <a:gd name="connsiteX34" fmla="*/ 44587 w 248207"/>
                <a:gd name="connsiteY34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46458 w 248207"/>
                <a:gd name="connsiteY18" fmla="*/ 2269 h 535668"/>
                <a:gd name="connsiteX19" fmla="*/ 206976 w 248207"/>
                <a:gd name="connsiteY19" fmla="*/ 2269 h 535668"/>
                <a:gd name="connsiteX20" fmla="*/ 248207 w 248207"/>
                <a:gd name="connsiteY20" fmla="*/ 268969 h 535668"/>
                <a:gd name="connsiteX21" fmla="*/ 206976 w 248207"/>
                <a:gd name="connsiteY21" fmla="*/ 535668 h 535668"/>
                <a:gd name="connsiteX22" fmla="*/ 44587 w 248207"/>
                <a:gd name="connsiteY22" fmla="*/ 535668 h 535668"/>
                <a:gd name="connsiteX23" fmla="*/ 89174 w 248207"/>
                <a:gd name="connsiteY23" fmla="*/ 267834 h 535668"/>
                <a:gd name="connsiteX24" fmla="*/ 61943 w 248207"/>
                <a:gd name="connsiteY24" fmla="*/ 21048 h 535668"/>
                <a:gd name="connsiteX25" fmla="*/ 46458 w 248207"/>
                <a:gd name="connsiteY25" fmla="*/ 2269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2101 w 248207"/>
                <a:gd name="connsiteY29" fmla="*/ 2269 h 535668"/>
                <a:gd name="connsiteX30" fmla="*/ 44587 w 248207"/>
                <a:gd name="connsiteY30" fmla="*/ 0 h 535668"/>
                <a:gd name="connsiteX31" fmla="*/ 46458 w 248207"/>
                <a:gd name="connsiteY31" fmla="*/ 2269 h 535668"/>
                <a:gd name="connsiteX32" fmla="*/ 42716 w 248207"/>
                <a:gd name="connsiteY32" fmla="*/ 2269 h 535668"/>
                <a:gd name="connsiteX33" fmla="*/ 44587 w 248207"/>
                <a:gd name="connsiteY33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46458 w 248207"/>
                <a:gd name="connsiteY15" fmla="*/ 2269 h 535668"/>
                <a:gd name="connsiteX16" fmla="*/ 206976 w 248207"/>
                <a:gd name="connsiteY16" fmla="*/ 2269 h 535668"/>
                <a:gd name="connsiteX17" fmla="*/ 248207 w 248207"/>
                <a:gd name="connsiteY17" fmla="*/ 268969 h 535668"/>
                <a:gd name="connsiteX18" fmla="*/ 206976 w 248207"/>
                <a:gd name="connsiteY18" fmla="*/ 535668 h 535668"/>
                <a:gd name="connsiteX19" fmla="*/ 44587 w 248207"/>
                <a:gd name="connsiteY19" fmla="*/ 535668 h 535668"/>
                <a:gd name="connsiteX20" fmla="*/ 89174 w 248207"/>
                <a:gd name="connsiteY20" fmla="*/ 267834 h 535668"/>
                <a:gd name="connsiteX21" fmla="*/ 61943 w 248207"/>
                <a:gd name="connsiteY21" fmla="*/ 21048 h 535668"/>
                <a:gd name="connsiteX22" fmla="*/ 46458 w 248207"/>
                <a:gd name="connsiteY22" fmla="*/ 2269 h 535668"/>
                <a:gd name="connsiteX23" fmla="*/ 42101 w 248207"/>
                <a:gd name="connsiteY23" fmla="*/ 2269 h 535668"/>
                <a:gd name="connsiteX24" fmla="*/ 42716 w 248207"/>
                <a:gd name="connsiteY24" fmla="*/ 2269 h 535668"/>
                <a:gd name="connsiteX25" fmla="*/ 34087 w 248207"/>
                <a:gd name="connsiteY25" fmla="*/ 12734 h 535668"/>
                <a:gd name="connsiteX26" fmla="*/ 42101 w 248207"/>
                <a:gd name="connsiteY26" fmla="*/ 2269 h 535668"/>
                <a:gd name="connsiteX27" fmla="*/ 44587 w 248207"/>
                <a:gd name="connsiteY27" fmla="*/ 0 h 535668"/>
                <a:gd name="connsiteX28" fmla="*/ 46458 w 248207"/>
                <a:gd name="connsiteY28" fmla="*/ 2269 h 535668"/>
                <a:gd name="connsiteX29" fmla="*/ 42716 w 248207"/>
                <a:gd name="connsiteY29" fmla="*/ 2269 h 535668"/>
                <a:gd name="connsiteX30" fmla="*/ 44587 w 248207"/>
                <a:gd name="connsiteY30" fmla="*/ 0 h 535668"/>
                <a:gd name="connsiteX0" fmla="*/ 10096 w 247337"/>
                <a:gd name="connsiteY0" fmla="*/ 438573 h 535668"/>
                <a:gd name="connsiteX1" fmla="*/ 12189 w 247337"/>
                <a:gd name="connsiteY1" fmla="*/ 457222 h 535668"/>
                <a:gd name="connsiteX2" fmla="*/ 43717 w 247337"/>
                <a:gd name="connsiteY2" fmla="*/ 535668 h 535668"/>
                <a:gd name="connsiteX3" fmla="*/ 41231 w 247337"/>
                <a:gd name="connsiteY3" fmla="*/ 535668 h 535668"/>
                <a:gd name="connsiteX4" fmla="*/ 12073 w 247337"/>
                <a:gd name="connsiteY4" fmla="*/ 457545 h 535668"/>
                <a:gd name="connsiteX5" fmla="*/ 10096 w 247337"/>
                <a:gd name="connsiteY5" fmla="*/ 438573 h 535668"/>
                <a:gd name="connsiteX6" fmla="*/ 16808 w 247337"/>
                <a:gd name="connsiteY6" fmla="*/ 59743 h 535668"/>
                <a:gd name="connsiteX7" fmla="*/ 12073 w 247337"/>
                <a:gd name="connsiteY7" fmla="*/ 80392 h 535668"/>
                <a:gd name="connsiteX8" fmla="*/ 0 w 247337"/>
                <a:gd name="connsiteY8" fmla="*/ 268969 h 535668"/>
                <a:gd name="connsiteX9" fmla="*/ 3239 w 247337"/>
                <a:gd name="connsiteY9" fmla="*/ 372771 h 535668"/>
                <a:gd name="connsiteX10" fmla="*/ 10096 w 247337"/>
                <a:gd name="connsiteY10" fmla="*/ 438573 h 535668"/>
                <a:gd name="connsiteX11" fmla="*/ 2634 w 247337"/>
                <a:gd name="connsiteY11" fmla="*/ 372087 h 535668"/>
                <a:gd name="connsiteX12" fmla="*/ 12189 w 247337"/>
                <a:gd name="connsiteY12" fmla="*/ 78447 h 535668"/>
                <a:gd name="connsiteX13" fmla="*/ 16808 w 247337"/>
                <a:gd name="connsiteY13" fmla="*/ 59743 h 535668"/>
                <a:gd name="connsiteX14" fmla="*/ 45588 w 247337"/>
                <a:gd name="connsiteY14" fmla="*/ 2269 h 535668"/>
                <a:gd name="connsiteX15" fmla="*/ 206106 w 247337"/>
                <a:gd name="connsiteY15" fmla="*/ 2269 h 535668"/>
                <a:gd name="connsiteX16" fmla="*/ 247337 w 247337"/>
                <a:gd name="connsiteY16" fmla="*/ 268969 h 535668"/>
                <a:gd name="connsiteX17" fmla="*/ 206106 w 247337"/>
                <a:gd name="connsiteY17" fmla="*/ 535668 h 535668"/>
                <a:gd name="connsiteX18" fmla="*/ 43717 w 247337"/>
                <a:gd name="connsiteY18" fmla="*/ 535668 h 535668"/>
                <a:gd name="connsiteX19" fmla="*/ 88304 w 247337"/>
                <a:gd name="connsiteY19" fmla="*/ 267834 h 535668"/>
                <a:gd name="connsiteX20" fmla="*/ 61073 w 247337"/>
                <a:gd name="connsiteY20" fmla="*/ 21048 h 535668"/>
                <a:gd name="connsiteX21" fmla="*/ 45588 w 247337"/>
                <a:gd name="connsiteY21" fmla="*/ 2269 h 535668"/>
                <a:gd name="connsiteX22" fmla="*/ 41231 w 247337"/>
                <a:gd name="connsiteY22" fmla="*/ 2269 h 535668"/>
                <a:gd name="connsiteX23" fmla="*/ 41846 w 247337"/>
                <a:gd name="connsiteY23" fmla="*/ 2269 h 535668"/>
                <a:gd name="connsiteX24" fmla="*/ 33217 w 247337"/>
                <a:gd name="connsiteY24" fmla="*/ 12734 h 535668"/>
                <a:gd name="connsiteX25" fmla="*/ 41231 w 247337"/>
                <a:gd name="connsiteY25" fmla="*/ 2269 h 535668"/>
                <a:gd name="connsiteX26" fmla="*/ 43717 w 247337"/>
                <a:gd name="connsiteY26" fmla="*/ 0 h 535668"/>
                <a:gd name="connsiteX27" fmla="*/ 45588 w 247337"/>
                <a:gd name="connsiteY27" fmla="*/ 2269 h 535668"/>
                <a:gd name="connsiteX28" fmla="*/ 41846 w 247337"/>
                <a:gd name="connsiteY28" fmla="*/ 2269 h 535668"/>
                <a:gd name="connsiteX29" fmla="*/ 43717 w 247337"/>
                <a:gd name="connsiteY29" fmla="*/ 0 h 535668"/>
                <a:gd name="connsiteX0" fmla="*/ 7462 w 244703"/>
                <a:gd name="connsiteY0" fmla="*/ 438573 h 535668"/>
                <a:gd name="connsiteX1" fmla="*/ 9555 w 244703"/>
                <a:gd name="connsiteY1" fmla="*/ 457222 h 535668"/>
                <a:gd name="connsiteX2" fmla="*/ 41083 w 244703"/>
                <a:gd name="connsiteY2" fmla="*/ 535668 h 535668"/>
                <a:gd name="connsiteX3" fmla="*/ 38597 w 244703"/>
                <a:gd name="connsiteY3" fmla="*/ 535668 h 535668"/>
                <a:gd name="connsiteX4" fmla="*/ 9439 w 244703"/>
                <a:gd name="connsiteY4" fmla="*/ 457545 h 535668"/>
                <a:gd name="connsiteX5" fmla="*/ 7462 w 244703"/>
                <a:gd name="connsiteY5" fmla="*/ 438573 h 535668"/>
                <a:gd name="connsiteX6" fmla="*/ 14174 w 244703"/>
                <a:gd name="connsiteY6" fmla="*/ 59743 h 535668"/>
                <a:gd name="connsiteX7" fmla="*/ 9439 w 244703"/>
                <a:gd name="connsiteY7" fmla="*/ 80392 h 535668"/>
                <a:gd name="connsiteX8" fmla="*/ 605 w 244703"/>
                <a:gd name="connsiteY8" fmla="*/ 372771 h 535668"/>
                <a:gd name="connsiteX9" fmla="*/ 7462 w 244703"/>
                <a:gd name="connsiteY9" fmla="*/ 438573 h 535668"/>
                <a:gd name="connsiteX10" fmla="*/ 0 w 244703"/>
                <a:gd name="connsiteY10" fmla="*/ 372087 h 535668"/>
                <a:gd name="connsiteX11" fmla="*/ 9555 w 244703"/>
                <a:gd name="connsiteY11" fmla="*/ 78447 h 535668"/>
                <a:gd name="connsiteX12" fmla="*/ 14174 w 244703"/>
                <a:gd name="connsiteY12" fmla="*/ 59743 h 535668"/>
                <a:gd name="connsiteX13" fmla="*/ 42954 w 244703"/>
                <a:gd name="connsiteY13" fmla="*/ 2269 h 535668"/>
                <a:gd name="connsiteX14" fmla="*/ 203472 w 244703"/>
                <a:gd name="connsiteY14" fmla="*/ 2269 h 535668"/>
                <a:gd name="connsiteX15" fmla="*/ 244703 w 244703"/>
                <a:gd name="connsiteY15" fmla="*/ 268969 h 535668"/>
                <a:gd name="connsiteX16" fmla="*/ 203472 w 244703"/>
                <a:gd name="connsiteY16" fmla="*/ 535668 h 535668"/>
                <a:gd name="connsiteX17" fmla="*/ 41083 w 244703"/>
                <a:gd name="connsiteY17" fmla="*/ 535668 h 535668"/>
                <a:gd name="connsiteX18" fmla="*/ 85670 w 244703"/>
                <a:gd name="connsiteY18" fmla="*/ 267834 h 535668"/>
                <a:gd name="connsiteX19" fmla="*/ 58439 w 244703"/>
                <a:gd name="connsiteY19" fmla="*/ 21048 h 535668"/>
                <a:gd name="connsiteX20" fmla="*/ 42954 w 244703"/>
                <a:gd name="connsiteY20" fmla="*/ 2269 h 535668"/>
                <a:gd name="connsiteX21" fmla="*/ 38597 w 244703"/>
                <a:gd name="connsiteY21" fmla="*/ 2269 h 535668"/>
                <a:gd name="connsiteX22" fmla="*/ 39212 w 244703"/>
                <a:gd name="connsiteY22" fmla="*/ 2269 h 535668"/>
                <a:gd name="connsiteX23" fmla="*/ 30583 w 244703"/>
                <a:gd name="connsiteY23" fmla="*/ 12734 h 535668"/>
                <a:gd name="connsiteX24" fmla="*/ 38597 w 244703"/>
                <a:gd name="connsiteY24" fmla="*/ 2269 h 535668"/>
                <a:gd name="connsiteX25" fmla="*/ 41083 w 244703"/>
                <a:gd name="connsiteY25" fmla="*/ 0 h 535668"/>
                <a:gd name="connsiteX26" fmla="*/ 42954 w 244703"/>
                <a:gd name="connsiteY26" fmla="*/ 2269 h 535668"/>
                <a:gd name="connsiteX27" fmla="*/ 39212 w 244703"/>
                <a:gd name="connsiteY27" fmla="*/ 2269 h 535668"/>
                <a:gd name="connsiteX28" fmla="*/ 41083 w 244703"/>
                <a:gd name="connsiteY28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13569 w 244098"/>
                <a:gd name="connsiteY6" fmla="*/ 5974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13569 w 244098"/>
                <a:gd name="connsiteY11" fmla="*/ 59743 h 535668"/>
                <a:gd name="connsiteX12" fmla="*/ 42349 w 244098"/>
                <a:gd name="connsiteY12" fmla="*/ 2269 h 535668"/>
                <a:gd name="connsiteX13" fmla="*/ 202867 w 244098"/>
                <a:gd name="connsiteY13" fmla="*/ 2269 h 535668"/>
                <a:gd name="connsiteX14" fmla="*/ 244098 w 244098"/>
                <a:gd name="connsiteY14" fmla="*/ 268969 h 535668"/>
                <a:gd name="connsiteX15" fmla="*/ 202867 w 244098"/>
                <a:gd name="connsiteY15" fmla="*/ 535668 h 535668"/>
                <a:gd name="connsiteX16" fmla="*/ 40478 w 244098"/>
                <a:gd name="connsiteY16" fmla="*/ 535668 h 535668"/>
                <a:gd name="connsiteX17" fmla="*/ 85065 w 244098"/>
                <a:gd name="connsiteY17" fmla="*/ 267834 h 535668"/>
                <a:gd name="connsiteX18" fmla="*/ 57834 w 244098"/>
                <a:gd name="connsiteY18" fmla="*/ 21048 h 535668"/>
                <a:gd name="connsiteX19" fmla="*/ 42349 w 244098"/>
                <a:gd name="connsiteY19" fmla="*/ 2269 h 535668"/>
                <a:gd name="connsiteX20" fmla="*/ 37992 w 244098"/>
                <a:gd name="connsiteY20" fmla="*/ 2269 h 535668"/>
                <a:gd name="connsiteX21" fmla="*/ 38607 w 244098"/>
                <a:gd name="connsiteY21" fmla="*/ 2269 h 535668"/>
                <a:gd name="connsiteX22" fmla="*/ 29978 w 244098"/>
                <a:gd name="connsiteY22" fmla="*/ 12734 h 535668"/>
                <a:gd name="connsiteX23" fmla="*/ 37992 w 244098"/>
                <a:gd name="connsiteY23" fmla="*/ 2269 h 535668"/>
                <a:gd name="connsiteX24" fmla="*/ 40478 w 244098"/>
                <a:gd name="connsiteY24" fmla="*/ 0 h 535668"/>
                <a:gd name="connsiteX25" fmla="*/ 42349 w 244098"/>
                <a:gd name="connsiteY25" fmla="*/ 2269 h 535668"/>
                <a:gd name="connsiteX26" fmla="*/ 38607 w 244098"/>
                <a:gd name="connsiteY26" fmla="*/ 2269 h 535668"/>
                <a:gd name="connsiteX27" fmla="*/ 40478 w 244098"/>
                <a:gd name="connsiteY27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8950 w 244098"/>
                <a:gd name="connsiteY6" fmla="*/ 78447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42349 w 244098"/>
                <a:gd name="connsiteY11" fmla="*/ 2269 h 535668"/>
                <a:gd name="connsiteX12" fmla="*/ 202867 w 244098"/>
                <a:gd name="connsiteY12" fmla="*/ 2269 h 535668"/>
                <a:gd name="connsiteX13" fmla="*/ 244098 w 244098"/>
                <a:gd name="connsiteY13" fmla="*/ 268969 h 535668"/>
                <a:gd name="connsiteX14" fmla="*/ 202867 w 244098"/>
                <a:gd name="connsiteY14" fmla="*/ 535668 h 535668"/>
                <a:gd name="connsiteX15" fmla="*/ 40478 w 244098"/>
                <a:gd name="connsiteY15" fmla="*/ 535668 h 535668"/>
                <a:gd name="connsiteX16" fmla="*/ 85065 w 244098"/>
                <a:gd name="connsiteY16" fmla="*/ 267834 h 535668"/>
                <a:gd name="connsiteX17" fmla="*/ 57834 w 244098"/>
                <a:gd name="connsiteY17" fmla="*/ 21048 h 535668"/>
                <a:gd name="connsiteX18" fmla="*/ 42349 w 244098"/>
                <a:gd name="connsiteY18" fmla="*/ 2269 h 535668"/>
                <a:gd name="connsiteX19" fmla="*/ 37992 w 244098"/>
                <a:gd name="connsiteY19" fmla="*/ 2269 h 535668"/>
                <a:gd name="connsiteX20" fmla="*/ 38607 w 244098"/>
                <a:gd name="connsiteY20" fmla="*/ 2269 h 535668"/>
                <a:gd name="connsiteX21" fmla="*/ 29978 w 244098"/>
                <a:gd name="connsiteY21" fmla="*/ 12734 h 535668"/>
                <a:gd name="connsiteX22" fmla="*/ 37992 w 244098"/>
                <a:gd name="connsiteY22" fmla="*/ 2269 h 535668"/>
                <a:gd name="connsiteX23" fmla="*/ 40478 w 244098"/>
                <a:gd name="connsiteY23" fmla="*/ 0 h 535668"/>
                <a:gd name="connsiteX24" fmla="*/ 42349 w 244098"/>
                <a:gd name="connsiteY24" fmla="*/ 2269 h 535668"/>
                <a:gd name="connsiteX25" fmla="*/ 38607 w 244098"/>
                <a:gd name="connsiteY25" fmla="*/ 2269 h 535668"/>
                <a:gd name="connsiteX26" fmla="*/ 40478 w 244098"/>
                <a:gd name="connsiteY26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42349 w 244098"/>
                <a:gd name="connsiteY10" fmla="*/ 2269 h 535668"/>
                <a:gd name="connsiteX11" fmla="*/ 202867 w 244098"/>
                <a:gd name="connsiteY11" fmla="*/ 2269 h 535668"/>
                <a:gd name="connsiteX12" fmla="*/ 244098 w 244098"/>
                <a:gd name="connsiteY12" fmla="*/ 268969 h 535668"/>
                <a:gd name="connsiteX13" fmla="*/ 202867 w 244098"/>
                <a:gd name="connsiteY13" fmla="*/ 535668 h 535668"/>
                <a:gd name="connsiteX14" fmla="*/ 40478 w 244098"/>
                <a:gd name="connsiteY14" fmla="*/ 535668 h 535668"/>
                <a:gd name="connsiteX15" fmla="*/ 85065 w 244098"/>
                <a:gd name="connsiteY15" fmla="*/ 267834 h 535668"/>
                <a:gd name="connsiteX16" fmla="*/ 57834 w 244098"/>
                <a:gd name="connsiteY16" fmla="*/ 21048 h 535668"/>
                <a:gd name="connsiteX17" fmla="*/ 42349 w 244098"/>
                <a:gd name="connsiteY17" fmla="*/ 2269 h 535668"/>
                <a:gd name="connsiteX18" fmla="*/ 37992 w 244098"/>
                <a:gd name="connsiteY18" fmla="*/ 2269 h 535668"/>
                <a:gd name="connsiteX19" fmla="*/ 38607 w 244098"/>
                <a:gd name="connsiteY19" fmla="*/ 2269 h 535668"/>
                <a:gd name="connsiteX20" fmla="*/ 29978 w 244098"/>
                <a:gd name="connsiteY20" fmla="*/ 12734 h 535668"/>
                <a:gd name="connsiteX21" fmla="*/ 37992 w 244098"/>
                <a:gd name="connsiteY21" fmla="*/ 2269 h 535668"/>
                <a:gd name="connsiteX22" fmla="*/ 40478 w 244098"/>
                <a:gd name="connsiteY22" fmla="*/ 0 h 535668"/>
                <a:gd name="connsiteX23" fmla="*/ 42349 w 244098"/>
                <a:gd name="connsiteY23" fmla="*/ 2269 h 535668"/>
                <a:gd name="connsiteX24" fmla="*/ 38607 w 244098"/>
                <a:gd name="connsiteY24" fmla="*/ 2269 h 535668"/>
                <a:gd name="connsiteX25" fmla="*/ 40478 w 244098"/>
                <a:gd name="connsiteY25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29978 w 244098"/>
                <a:gd name="connsiteY19" fmla="*/ 12734 h 535668"/>
                <a:gd name="connsiteX20" fmla="*/ 37992 w 244098"/>
                <a:gd name="connsiteY20" fmla="*/ 2269 h 535668"/>
                <a:gd name="connsiteX21" fmla="*/ 40478 w 244098"/>
                <a:gd name="connsiteY21" fmla="*/ 0 h 535668"/>
                <a:gd name="connsiteX22" fmla="*/ 42349 w 244098"/>
                <a:gd name="connsiteY22" fmla="*/ 2269 h 535668"/>
                <a:gd name="connsiteX23" fmla="*/ 38607 w 244098"/>
                <a:gd name="connsiteY23" fmla="*/ 2269 h 535668"/>
                <a:gd name="connsiteX24" fmla="*/ 40478 w 244098"/>
                <a:gd name="connsiteY24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37992 w 244098"/>
                <a:gd name="connsiteY19" fmla="*/ 2269 h 535668"/>
                <a:gd name="connsiteX20" fmla="*/ 40478 w 244098"/>
                <a:gd name="connsiteY20" fmla="*/ 0 h 535668"/>
                <a:gd name="connsiteX21" fmla="*/ 42349 w 244098"/>
                <a:gd name="connsiteY21" fmla="*/ 2269 h 535668"/>
                <a:gd name="connsiteX22" fmla="*/ 38607 w 244098"/>
                <a:gd name="connsiteY22" fmla="*/ 2269 h 535668"/>
                <a:gd name="connsiteX23" fmla="*/ 40478 w 244098"/>
                <a:gd name="connsiteY23" fmla="*/ 0 h 535668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20" fmla="*/ 38607 w 244098"/>
                <a:gd name="connsiteY20" fmla="*/ 0 h 533399"/>
                <a:gd name="connsiteX21" fmla="*/ 42349 w 244098"/>
                <a:gd name="connsiteY21" fmla="*/ 0 h 533399"/>
                <a:gd name="connsiteX22" fmla="*/ 38607 w 244098"/>
                <a:gd name="connsiteY22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0" fmla="*/ 0 w 237241"/>
                <a:gd name="connsiteY0" fmla="*/ 436304 h 533399"/>
                <a:gd name="connsiteX1" fmla="*/ 2093 w 237241"/>
                <a:gd name="connsiteY1" fmla="*/ 454953 h 533399"/>
                <a:gd name="connsiteX2" fmla="*/ 33621 w 237241"/>
                <a:gd name="connsiteY2" fmla="*/ 533399 h 533399"/>
                <a:gd name="connsiteX3" fmla="*/ 31135 w 237241"/>
                <a:gd name="connsiteY3" fmla="*/ 533399 h 533399"/>
                <a:gd name="connsiteX4" fmla="*/ 1977 w 237241"/>
                <a:gd name="connsiteY4" fmla="*/ 455276 h 533399"/>
                <a:gd name="connsiteX5" fmla="*/ 0 w 237241"/>
                <a:gd name="connsiteY5" fmla="*/ 436304 h 533399"/>
                <a:gd name="connsiteX6" fmla="*/ 35492 w 237241"/>
                <a:gd name="connsiteY6" fmla="*/ 0 h 533399"/>
                <a:gd name="connsiteX7" fmla="*/ 196010 w 237241"/>
                <a:gd name="connsiteY7" fmla="*/ 0 h 533399"/>
                <a:gd name="connsiteX8" fmla="*/ 237241 w 237241"/>
                <a:gd name="connsiteY8" fmla="*/ 266700 h 533399"/>
                <a:gd name="connsiteX9" fmla="*/ 196010 w 237241"/>
                <a:gd name="connsiteY9" fmla="*/ 533399 h 533399"/>
                <a:gd name="connsiteX10" fmla="*/ 33621 w 237241"/>
                <a:gd name="connsiteY10" fmla="*/ 533399 h 533399"/>
                <a:gd name="connsiteX11" fmla="*/ 78208 w 237241"/>
                <a:gd name="connsiteY11" fmla="*/ 265565 h 533399"/>
                <a:gd name="connsiteX12" fmla="*/ 50977 w 237241"/>
                <a:gd name="connsiteY12" fmla="*/ 18779 h 533399"/>
                <a:gd name="connsiteX13" fmla="*/ 35492 w 237241"/>
                <a:gd name="connsiteY13" fmla="*/ 0 h 533399"/>
                <a:gd name="connsiteX0" fmla="*/ 0 w 235264"/>
                <a:gd name="connsiteY0" fmla="*/ 455276 h 533399"/>
                <a:gd name="connsiteX1" fmla="*/ 116 w 235264"/>
                <a:gd name="connsiteY1" fmla="*/ 454953 h 533399"/>
                <a:gd name="connsiteX2" fmla="*/ 31644 w 235264"/>
                <a:gd name="connsiteY2" fmla="*/ 533399 h 533399"/>
                <a:gd name="connsiteX3" fmla="*/ 29158 w 235264"/>
                <a:gd name="connsiteY3" fmla="*/ 533399 h 533399"/>
                <a:gd name="connsiteX4" fmla="*/ 0 w 235264"/>
                <a:gd name="connsiteY4" fmla="*/ 455276 h 533399"/>
                <a:gd name="connsiteX5" fmla="*/ 33515 w 235264"/>
                <a:gd name="connsiteY5" fmla="*/ 0 h 533399"/>
                <a:gd name="connsiteX6" fmla="*/ 194033 w 235264"/>
                <a:gd name="connsiteY6" fmla="*/ 0 h 533399"/>
                <a:gd name="connsiteX7" fmla="*/ 235264 w 235264"/>
                <a:gd name="connsiteY7" fmla="*/ 266700 h 533399"/>
                <a:gd name="connsiteX8" fmla="*/ 194033 w 235264"/>
                <a:gd name="connsiteY8" fmla="*/ 533399 h 533399"/>
                <a:gd name="connsiteX9" fmla="*/ 31644 w 235264"/>
                <a:gd name="connsiteY9" fmla="*/ 533399 h 533399"/>
                <a:gd name="connsiteX10" fmla="*/ 76231 w 235264"/>
                <a:gd name="connsiteY10" fmla="*/ 265565 h 533399"/>
                <a:gd name="connsiteX11" fmla="*/ 49000 w 235264"/>
                <a:gd name="connsiteY11" fmla="*/ 18779 h 533399"/>
                <a:gd name="connsiteX12" fmla="*/ 33515 w 235264"/>
                <a:gd name="connsiteY12" fmla="*/ 0 h 533399"/>
                <a:gd name="connsiteX0" fmla="*/ 29048 w 235154"/>
                <a:gd name="connsiteY0" fmla="*/ 533399 h 533399"/>
                <a:gd name="connsiteX1" fmla="*/ 6 w 235154"/>
                <a:gd name="connsiteY1" fmla="*/ 454953 h 533399"/>
                <a:gd name="connsiteX2" fmla="*/ 31534 w 235154"/>
                <a:gd name="connsiteY2" fmla="*/ 533399 h 533399"/>
                <a:gd name="connsiteX3" fmla="*/ 29048 w 235154"/>
                <a:gd name="connsiteY3" fmla="*/ 533399 h 533399"/>
                <a:gd name="connsiteX4" fmla="*/ 33405 w 235154"/>
                <a:gd name="connsiteY4" fmla="*/ 0 h 533399"/>
                <a:gd name="connsiteX5" fmla="*/ 193923 w 235154"/>
                <a:gd name="connsiteY5" fmla="*/ 0 h 533399"/>
                <a:gd name="connsiteX6" fmla="*/ 235154 w 235154"/>
                <a:gd name="connsiteY6" fmla="*/ 266700 h 533399"/>
                <a:gd name="connsiteX7" fmla="*/ 193923 w 235154"/>
                <a:gd name="connsiteY7" fmla="*/ 533399 h 533399"/>
                <a:gd name="connsiteX8" fmla="*/ 31534 w 235154"/>
                <a:gd name="connsiteY8" fmla="*/ 533399 h 533399"/>
                <a:gd name="connsiteX9" fmla="*/ 76121 w 235154"/>
                <a:gd name="connsiteY9" fmla="*/ 265565 h 533399"/>
                <a:gd name="connsiteX10" fmla="*/ 48890 w 235154"/>
                <a:gd name="connsiteY10" fmla="*/ 18779 h 533399"/>
                <a:gd name="connsiteX11" fmla="*/ 33405 w 235154"/>
                <a:gd name="connsiteY11" fmla="*/ 0 h 533399"/>
                <a:gd name="connsiteX0" fmla="*/ 0 w 206106"/>
                <a:gd name="connsiteY0" fmla="*/ 533399 h 533399"/>
                <a:gd name="connsiteX1" fmla="*/ 2486 w 206106"/>
                <a:gd name="connsiteY1" fmla="*/ 533399 h 533399"/>
                <a:gd name="connsiteX2" fmla="*/ 0 w 206106"/>
                <a:gd name="connsiteY2" fmla="*/ 533399 h 533399"/>
                <a:gd name="connsiteX3" fmla="*/ 4357 w 206106"/>
                <a:gd name="connsiteY3" fmla="*/ 0 h 533399"/>
                <a:gd name="connsiteX4" fmla="*/ 164875 w 206106"/>
                <a:gd name="connsiteY4" fmla="*/ 0 h 533399"/>
                <a:gd name="connsiteX5" fmla="*/ 206106 w 206106"/>
                <a:gd name="connsiteY5" fmla="*/ 266700 h 533399"/>
                <a:gd name="connsiteX6" fmla="*/ 164875 w 206106"/>
                <a:gd name="connsiteY6" fmla="*/ 533399 h 533399"/>
                <a:gd name="connsiteX7" fmla="*/ 2486 w 206106"/>
                <a:gd name="connsiteY7" fmla="*/ 533399 h 533399"/>
                <a:gd name="connsiteX8" fmla="*/ 47073 w 206106"/>
                <a:gd name="connsiteY8" fmla="*/ 265565 h 533399"/>
                <a:gd name="connsiteX9" fmla="*/ 19842 w 206106"/>
                <a:gd name="connsiteY9" fmla="*/ 18779 h 533399"/>
                <a:gd name="connsiteX10" fmla="*/ 4357 w 206106"/>
                <a:gd name="connsiteY10" fmla="*/ 0 h 533399"/>
                <a:gd name="connsiteX0" fmla="*/ 0 w 214703"/>
                <a:gd name="connsiteY0" fmla="*/ 514325 h 533399"/>
                <a:gd name="connsiteX1" fmla="*/ 11083 w 214703"/>
                <a:gd name="connsiteY1" fmla="*/ 533399 h 533399"/>
                <a:gd name="connsiteX2" fmla="*/ 0 w 214703"/>
                <a:gd name="connsiteY2" fmla="*/ 514325 h 533399"/>
                <a:gd name="connsiteX3" fmla="*/ 12954 w 214703"/>
                <a:gd name="connsiteY3" fmla="*/ 0 h 533399"/>
                <a:gd name="connsiteX4" fmla="*/ 173472 w 214703"/>
                <a:gd name="connsiteY4" fmla="*/ 0 h 533399"/>
                <a:gd name="connsiteX5" fmla="*/ 214703 w 214703"/>
                <a:gd name="connsiteY5" fmla="*/ 266700 h 533399"/>
                <a:gd name="connsiteX6" fmla="*/ 173472 w 214703"/>
                <a:gd name="connsiteY6" fmla="*/ 533399 h 533399"/>
                <a:gd name="connsiteX7" fmla="*/ 11083 w 214703"/>
                <a:gd name="connsiteY7" fmla="*/ 533399 h 533399"/>
                <a:gd name="connsiteX8" fmla="*/ 55670 w 214703"/>
                <a:gd name="connsiteY8" fmla="*/ 265565 h 533399"/>
                <a:gd name="connsiteX9" fmla="*/ 28439 w 214703"/>
                <a:gd name="connsiteY9" fmla="*/ 18779 h 533399"/>
                <a:gd name="connsiteX10" fmla="*/ 12954 w 214703"/>
                <a:gd name="connsiteY10" fmla="*/ 0 h 533399"/>
                <a:gd name="connsiteX0" fmla="*/ 1871 w 203620"/>
                <a:gd name="connsiteY0" fmla="*/ 0 h 533399"/>
                <a:gd name="connsiteX1" fmla="*/ 162389 w 203620"/>
                <a:gd name="connsiteY1" fmla="*/ 0 h 533399"/>
                <a:gd name="connsiteX2" fmla="*/ 203620 w 203620"/>
                <a:gd name="connsiteY2" fmla="*/ 266700 h 533399"/>
                <a:gd name="connsiteX3" fmla="*/ 162389 w 203620"/>
                <a:gd name="connsiteY3" fmla="*/ 533399 h 533399"/>
                <a:gd name="connsiteX4" fmla="*/ 0 w 203620"/>
                <a:gd name="connsiteY4" fmla="*/ 533399 h 533399"/>
                <a:gd name="connsiteX5" fmla="*/ 44587 w 203620"/>
                <a:gd name="connsiteY5" fmla="*/ 265565 h 533399"/>
                <a:gd name="connsiteX6" fmla="*/ 17356 w 203620"/>
                <a:gd name="connsiteY6" fmla="*/ 18779 h 533399"/>
                <a:gd name="connsiteX7" fmla="*/ 1871 w 203620"/>
                <a:gd name="connsiteY7" fmla="*/ 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620" h="533399">
                  <a:moveTo>
                    <a:pt x="1871" y="0"/>
                  </a:moveTo>
                  <a:lnTo>
                    <a:pt x="162389" y="0"/>
                  </a:lnTo>
                  <a:cubicBezTo>
                    <a:pt x="185169" y="0"/>
                    <a:pt x="203620" y="119428"/>
                    <a:pt x="203620" y="266700"/>
                  </a:cubicBezTo>
                  <a:cubicBezTo>
                    <a:pt x="203620" y="413971"/>
                    <a:pt x="185169" y="533399"/>
                    <a:pt x="162389" y="533399"/>
                  </a:cubicBezTo>
                  <a:lnTo>
                    <a:pt x="0" y="533399"/>
                  </a:lnTo>
                  <a:cubicBezTo>
                    <a:pt x="24625" y="533399"/>
                    <a:pt x="44587" y="413486"/>
                    <a:pt x="44587" y="265565"/>
                  </a:cubicBezTo>
                  <a:cubicBezTo>
                    <a:pt x="44587" y="154625"/>
                    <a:pt x="33359" y="59438"/>
                    <a:pt x="17356" y="18779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2C138DB-799C-427E-90BD-901549D4DEA8}"/>
                </a:ext>
              </a:extLst>
            </p:cNvPr>
            <p:cNvSpPr/>
            <p:nvPr/>
          </p:nvSpPr>
          <p:spPr>
            <a:xfrm>
              <a:off x="6705600" y="4772085"/>
              <a:ext cx="134779" cy="7984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2" name="Twistlock" descr="Related image">
            <a:extLst>
              <a:ext uri="{FF2B5EF4-FFF2-40B4-BE49-F238E27FC236}">
                <a16:creationId xmlns:a16="http://schemas.microsoft.com/office/drawing/2014/main" id="{A1A78315-9526-4A54-B05E-9CBDAA0A9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83" y="4495446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044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17">
        <p:fade/>
      </p:transition>
    </mc:Choice>
    <mc:Fallback xmlns=""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62" grpId="0"/>
      <p:bldP spid="449" grpId="0" animBg="1"/>
      <p:bldP spid="3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ACR Env">
            <a:extLst>
              <a:ext uri="{FF2B5EF4-FFF2-40B4-BE49-F238E27FC236}">
                <a16:creationId xmlns:a16="http://schemas.microsoft.com/office/drawing/2014/main" id="{05192387-F7D5-4C8B-84CD-3897871BD71E}"/>
              </a:ext>
            </a:extLst>
          </p:cNvPr>
          <p:cNvSpPr/>
          <p:nvPr/>
        </p:nvSpPr>
        <p:spPr>
          <a:xfrm>
            <a:off x="4554617" y="3339048"/>
            <a:ext cx="2448285" cy="1448834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01">
              <a:defRPr/>
            </a:pPr>
            <a:endParaRPr lang="en-US" sz="1075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85A0AE-4962-4BC3-82B3-A28CA2A0D536}"/>
              </a:ext>
            </a:extLst>
          </p:cNvPr>
          <p:cNvSpPr/>
          <p:nvPr/>
        </p:nvSpPr>
        <p:spPr>
          <a:xfrm>
            <a:off x="2329159" y="5019438"/>
            <a:ext cx="5512080" cy="1669426"/>
          </a:xfrm>
          <a:custGeom>
            <a:avLst/>
            <a:gdLst>
              <a:gd name="connsiteX0" fmla="*/ 0 w 5512080"/>
              <a:gd name="connsiteY0" fmla="*/ 0 h 1669426"/>
              <a:gd name="connsiteX1" fmla="*/ 606329 w 5512080"/>
              <a:gd name="connsiteY1" fmla="*/ 0 h 1669426"/>
              <a:gd name="connsiteX2" fmla="*/ 1102416 w 5512080"/>
              <a:gd name="connsiteY2" fmla="*/ 0 h 1669426"/>
              <a:gd name="connsiteX3" fmla="*/ 1543382 w 5512080"/>
              <a:gd name="connsiteY3" fmla="*/ 0 h 1669426"/>
              <a:gd name="connsiteX4" fmla="*/ 2039470 w 5512080"/>
              <a:gd name="connsiteY4" fmla="*/ 0 h 1669426"/>
              <a:gd name="connsiteX5" fmla="*/ 2590678 w 5512080"/>
              <a:gd name="connsiteY5" fmla="*/ 0 h 1669426"/>
              <a:gd name="connsiteX6" fmla="*/ 3031644 w 5512080"/>
              <a:gd name="connsiteY6" fmla="*/ 0 h 1669426"/>
              <a:gd name="connsiteX7" fmla="*/ 3637973 w 5512080"/>
              <a:gd name="connsiteY7" fmla="*/ 0 h 1669426"/>
              <a:gd name="connsiteX8" fmla="*/ 4078939 w 5512080"/>
              <a:gd name="connsiteY8" fmla="*/ 0 h 1669426"/>
              <a:gd name="connsiteX9" fmla="*/ 4740389 w 5512080"/>
              <a:gd name="connsiteY9" fmla="*/ 0 h 1669426"/>
              <a:gd name="connsiteX10" fmla="*/ 5512080 w 5512080"/>
              <a:gd name="connsiteY10" fmla="*/ 0 h 1669426"/>
              <a:gd name="connsiteX11" fmla="*/ 5512080 w 5512080"/>
              <a:gd name="connsiteY11" fmla="*/ 539781 h 1669426"/>
              <a:gd name="connsiteX12" fmla="*/ 5512080 w 5512080"/>
              <a:gd name="connsiteY12" fmla="*/ 1046174 h 1669426"/>
              <a:gd name="connsiteX13" fmla="*/ 5512080 w 5512080"/>
              <a:gd name="connsiteY13" fmla="*/ 1669426 h 1669426"/>
              <a:gd name="connsiteX14" fmla="*/ 5071114 w 5512080"/>
              <a:gd name="connsiteY14" fmla="*/ 1669426 h 1669426"/>
              <a:gd name="connsiteX15" fmla="*/ 4685268 w 5512080"/>
              <a:gd name="connsiteY15" fmla="*/ 1669426 h 1669426"/>
              <a:gd name="connsiteX16" fmla="*/ 4134060 w 5512080"/>
              <a:gd name="connsiteY16" fmla="*/ 1669426 h 1669426"/>
              <a:gd name="connsiteX17" fmla="*/ 3637973 w 5512080"/>
              <a:gd name="connsiteY17" fmla="*/ 1669426 h 1669426"/>
              <a:gd name="connsiteX18" fmla="*/ 3086765 w 5512080"/>
              <a:gd name="connsiteY18" fmla="*/ 1669426 h 1669426"/>
              <a:gd name="connsiteX19" fmla="*/ 2480436 w 5512080"/>
              <a:gd name="connsiteY19" fmla="*/ 1669426 h 1669426"/>
              <a:gd name="connsiteX20" fmla="*/ 1874107 w 5512080"/>
              <a:gd name="connsiteY20" fmla="*/ 1669426 h 1669426"/>
              <a:gd name="connsiteX21" fmla="*/ 1212658 w 5512080"/>
              <a:gd name="connsiteY21" fmla="*/ 1669426 h 1669426"/>
              <a:gd name="connsiteX22" fmla="*/ 606329 w 5512080"/>
              <a:gd name="connsiteY22" fmla="*/ 1669426 h 1669426"/>
              <a:gd name="connsiteX23" fmla="*/ 0 w 5512080"/>
              <a:gd name="connsiteY23" fmla="*/ 1669426 h 1669426"/>
              <a:gd name="connsiteX24" fmla="*/ 0 w 5512080"/>
              <a:gd name="connsiteY24" fmla="*/ 1112951 h 1669426"/>
              <a:gd name="connsiteX25" fmla="*/ 0 w 5512080"/>
              <a:gd name="connsiteY25" fmla="*/ 606558 h 1669426"/>
              <a:gd name="connsiteX26" fmla="*/ 0 w 5512080"/>
              <a:gd name="connsiteY26" fmla="*/ 0 h 166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12080" h="1669426" fill="none" extrusionOk="0">
                <a:moveTo>
                  <a:pt x="0" y="0"/>
                </a:moveTo>
                <a:cubicBezTo>
                  <a:pt x="184253" y="-18049"/>
                  <a:pt x="459132" y="2915"/>
                  <a:pt x="606329" y="0"/>
                </a:cubicBezTo>
                <a:cubicBezTo>
                  <a:pt x="753526" y="-2915"/>
                  <a:pt x="995056" y="59002"/>
                  <a:pt x="1102416" y="0"/>
                </a:cubicBezTo>
                <a:cubicBezTo>
                  <a:pt x="1209776" y="-59002"/>
                  <a:pt x="1360870" y="17296"/>
                  <a:pt x="1543382" y="0"/>
                </a:cubicBezTo>
                <a:cubicBezTo>
                  <a:pt x="1725894" y="-17296"/>
                  <a:pt x="1894263" y="39138"/>
                  <a:pt x="2039470" y="0"/>
                </a:cubicBezTo>
                <a:cubicBezTo>
                  <a:pt x="2184677" y="-39138"/>
                  <a:pt x="2364760" y="43550"/>
                  <a:pt x="2590678" y="0"/>
                </a:cubicBezTo>
                <a:cubicBezTo>
                  <a:pt x="2816596" y="-43550"/>
                  <a:pt x="2834771" y="36688"/>
                  <a:pt x="3031644" y="0"/>
                </a:cubicBezTo>
                <a:cubicBezTo>
                  <a:pt x="3228517" y="-36688"/>
                  <a:pt x="3374193" y="13186"/>
                  <a:pt x="3637973" y="0"/>
                </a:cubicBezTo>
                <a:cubicBezTo>
                  <a:pt x="3901753" y="-13186"/>
                  <a:pt x="3905534" y="6627"/>
                  <a:pt x="4078939" y="0"/>
                </a:cubicBezTo>
                <a:cubicBezTo>
                  <a:pt x="4252344" y="-6627"/>
                  <a:pt x="4587732" y="66658"/>
                  <a:pt x="4740389" y="0"/>
                </a:cubicBezTo>
                <a:cubicBezTo>
                  <a:pt x="4893046" y="-66658"/>
                  <a:pt x="5182355" y="36346"/>
                  <a:pt x="5512080" y="0"/>
                </a:cubicBezTo>
                <a:cubicBezTo>
                  <a:pt x="5559978" y="235898"/>
                  <a:pt x="5454410" y="312330"/>
                  <a:pt x="5512080" y="539781"/>
                </a:cubicBezTo>
                <a:cubicBezTo>
                  <a:pt x="5569750" y="767232"/>
                  <a:pt x="5467852" y="920626"/>
                  <a:pt x="5512080" y="1046174"/>
                </a:cubicBezTo>
                <a:cubicBezTo>
                  <a:pt x="5556308" y="1171722"/>
                  <a:pt x="5496396" y="1458142"/>
                  <a:pt x="5512080" y="1669426"/>
                </a:cubicBezTo>
                <a:cubicBezTo>
                  <a:pt x="5326052" y="1681198"/>
                  <a:pt x="5168396" y="1619558"/>
                  <a:pt x="5071114" y="1669426"/>
                </a:cubicBezTo>
                <a:cubicBezTo>
                  <a:pt x="4973832" y="1719294"/>
                  <a:pt x="4789450" y="1664246"/>
                  <a:pt x="4685268" y="1669426"/>
                </a:cubicBezTo>
                <a:cubicBezTo>
                  <a:pt x="4581086" y="1674606"/>
                  <a:pt x="4401481" y="1637376"/>
                  <a:pt x="4134060" y="1669426"/>
                </a:cubicBezTo>
                <a:cubicBezTo>
                  <a:pt x="3866639" y="1701476"/>
                  <a:pt x="3853467" y="1660279"/>
                  <a:pt x="3637973" y="1669426"/>
                </a:cubicBezTo>
                <a:cubicBezTo>
                  <a:pt x="3422479" y="1678573"/>
                  <a:pt x="3296990" y="1633645"/>
                  <a:pt x="3086765" y="1669426"/>
                </a:cubicBezTo>
                <a:cubicBezTo>
                  <a:pt x="2876540" y="1705207"/>
                  <a:pt x="2605003" y="1597594"/>
                  <a:pt x="2480436" y="1669426"/>
                </a:cubicBezTo>
                <a:cubicBezTo>
                  <a:pt x="2355869" y="1741258"/>
                  <a:pt x="2123609" y="1654308"/>
                  <a:pt x="1874107" y="1669426"/>
                </a:cubicBezTo>
                <a:cubicBezTo>
                  <a:pt x="1624605" y="1684544"/>
                  <a:pt x="1354939" y="1629626"/>
                  <a:pt x="1212658" y="1669426"/>
                </a:cubicBezTo>
                <a:cubicBezTo>
                  <a:pt x="1070377" y="1709226"/>
                  <a:pt x="729255" y="1612066"/>
                  <a:pt x="606329" y="1669426"/>
                </a:cubicBezTo>
                <a:cubicBezTo>
                  <a:pt x="483403" y="1726786"/>
                  <a:pt x="231155" y="1663865"/>
                  <a:pt x="0" y="1669426"/>
                </a:cubicBezTo>
                <a:cubicBezTo>
                  <a:pt x="-35207" y="1545537"/>
                  <a:pt x="56172" y="1350183"/>
                  <a:pt x="0" y="1112951"/>
                </a:cubicBezTo>
                <a:cubicBezTo>
                  <a:pt x="-56172" y="875720"/>
                  <a:pt x="24122" y="783114"/>
                  <a:pt x="0" y="606558"/>
                </a:cubicBezTo>
                <a:cubicBezTo>
                  <a:pt x="-24122" y="430002"/>
                  <a:pt x="45969" y="286121"/>
                  <a:pt x="0" y="0"/>
                </a:cubicBezTo>
                <a:close/>
              </a:path>
              <a:path w="5512080" h="1669426" stroke="0" extrusionOk="0">
                <a:moveTo>
                  <a:pt x="0" y="0"/>
                </a:moveTo>
                <a:cubicBezTo>
                  <a:pt x="117735" y="-38141"/>
                  <a:pt x="269556" y="6532"/>
                  <a:pt x="385846" y="0"/>
                </a:cubicBezTo>
                <a:cubicBezTo>
                  <a:pt x="502136" y="-6532"/>
                  <a:pt x="889865" y="43097"/>
                  <a:pt x="1047295" y="0"/>
                </a:cubicBezTo>
                <a:cubicBezTo>
                  <a:pt x="1204725" y="-43097"/>
                  <a:pt x="1484974" y="74606"/>
                  <a:pt x="1708745" y="0"/>
                </a:cubicBezTo>
                <a:cubicBezTo>
                  <a:pt x="1932516" y="-74606"/>
                  <a:pt x="1933810" y="40464"/>
                  <a:pt x="2149711" y="0"/>
                </a:cubicBezTo>
                <a:cubicBezTo>
                  <a:pt x="2365612" y="-40464"/>
                  <a:pt x="2427395" y="20286"/>
                  <a:pt x="2535557" y="0"/>
                </a:cubicBezTo>
                <a:cubicBezTo>
                  <a:pt x="2643719" y="-20286"/>
                  <a:pt x="2939942" y="29907"/>
                  <a:pt x="3197006" y="0"/>
                </a:cubicBezTo>
                <a:cubicBezTo>
                  <a:pt x="3454070" y="-29907"/>
                  <a:pt x="3504921" y="5836"/>
                  <a:pt x="3693094" y="0"/>
                </a:cubicBezTo>
                <a:cubicBezTo>
                  <a:pt x="3881267" y="-5836"/>
                  <a:pt x="4217275" y="9534"/>
                  <a:pt x="4354543" y="0"/>
                </a:cubicBezTo>
                <a:cubicBezTo>
                  <a:pt x="4491811" y="-9534"/>
                  <a:pt x="4635405" y="2948"/>
                  <a:pt x="4905751" y="0"/>
                </a:cubicBezTo>
                <a:cubicBezTo>
                  <a:pt x="5176097" y="-2948"/>
                  <a:pt x="5304649" y="59253"/>
                  <a:pt x="5512080" y="0"/>
                </a:cubicBezTo>
                <a:cubicBezTo>
                  <a:pt x="5531862" y="247310"/>
                  <a:pt x="5455876" y="386851"/>
                  <a:pt x="5512080" y="506393"/>
                </a:cubicBezTo>
                <a:cubicBezTo>
                  <a:pt x="5568284" y="625935"/>
                  <a:pt x="5467032" y="903159"/>
                  <a:pt x="5512080" y="1062868"/>
                </a:cubicBezTo>
                <a:cubicBezTo>
                  <a:pt x="5557128" y="1222577"/>
                  <a:pt x="5470990" y="1538944"/>
                  <a:pt x="5512080" y="1669426"/>
                </a:cubicBezTo>
                <a:cubicBezTo>
                  <a:pt x="5328960" y="1694444"/>
                  <a:pt x="5214191" y="1630309"/>
                  <a:pt x="5126234" y="1669426"/>
                </a:cubicBezTo>
                <a:cubicBezTo>
                  <a:pt x="5038277" y="1708543"/>
                  <a:pt x="4836462" y="1639265"/>
                  <a:pt x="4630147" y="1669426"/>
                </a:cubicBezTo>
                <a:cubicBezTo>
                  <a:pt x="4423832" y="1699587"/>
                  <a:pt x="4243600" y="1646984"/>
                  <a:pt x="4078939" y="1669426"/>
                </a:cubicBezTo>
                <a:cubicBezTo>
                  <a:pt x="3914278" y="1691868"/>
                  <a:pt x="3730750" y="1603361"/>
                  <a:pt x="3417490" y="1669426"/>
                </a:cubicBezTo>
                <a:cubicBezTo>
                  <a:pt x="3104230" y="1735491"/>
                  <a:pt x="3120041" y="1658979"/>
                  <a:pt x="2921402" y="1669426"/>
                </a:cubicBezTo>
                <a:cubicBezTo>
                  <a:pt x="2722763" y="1679873"/>
                  <a:pt x="2584156" y="1649301"/>
                  <a:pt x="2370194" y="1669426"/>
                </a:cubicBezTo>
                <a:cubicBezTo>
                  <a:pt x="2156232" y="1689551"/>
                  <a:pt x="2032223" y="1625811"/>
                  <a:pt x="1708745" y="1669426"/>
                </a:cubicBezTo>
                <a:cubicBezTo>
                  <a:pt x="1385267" y="1713041"/>
                  <a:pt x="1454060" y="1611878"/>
                  <a:pt x="1212658" y="1669426"/>
                </a:cubicBezTo>
                <a:cubicBezTo>
                  <a:pt x="971256" y="1726974"/>
                  <a:pt x="901982" y="1623385"/>
                  <a:pt x="771691" y="1669426"/>
                </a:cubicBezTo>
                <a:cubicBezTo>
                  <a:pt x="641400" y="1715467"/>
                  <a:pt x="339887" y="1622534"/>
                  <a:pt x="0" y="1669426"/>
                </a:cubicBezTo>
                <a:cubicBezTo>
                  <a:pt x="-34201" y="1526599"/>
                  <a:pt x="47372" y="1243567"/>
                  <a:pt x="0" y="1079562"/>
                </a:cubicBezTo>
                <a:cubicBezTo>
                  <a:pt x="-47372" y="915557"/>
                  <a:pt x="12921" y="747916"/>
                  <a:pt x="0" y="506393"/>
                </a:cubicBezTo>
                <a:cubicBezTo>
                  <a:pt x="-12921" y="264870"/>
                  <a:pt x="32633" y="162359"/>
                  <a:pt x="0" y="0"/>
                </a:cubicBezTo>
                <a:close/>
              </a:path>
            </a:pathLst>
          </a:custGeom>
          <a:solidFill>
            <a:srgbClr val="50E6FF">
              <a:alpha val="25098"/>
            </a:srgbClr>
          </a:solidFill>
          <a:ln w="57150">
            <a:solidFill>
              <a:srgbClr val="0F78D3"/>
            </a:solidFill>
            <a:prstDash val="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41227778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7" name="DevACR">
            <a:extLst>
              <a:ext uri="{FF2B5EF4-FFF2-40B4-BE49-F238E27FC236}">
                <a16:creationId xmlns:a16="http://schemas.microsoft.com/office/drawing/2014/main" id="{CBDE21B2-BD6D-4995-A7B0-46FEE2889873}"/>
              </a:ext>
            </a:extLst>
          </p:cNvPr>
          <p:cNvGrpSpPr/>
          <p:nvPr/>
        </p:nvGrpSpPr>
        <p:grpSpPr>
          <a:xfrm>
            <a:off x="4554617" y="5104366"/>
            <a:ext cx="2448285" cy="1448834"/>
            <a:chOff x="4554617" y="5232106"/>
            <a:chExt cx="2448285" cy="1448834"/>
          </a:xfrm>
        </p:grpSpPr>
        <p:sp>
          <p:nvSpPr>
            <p:cNvPr id="240" name="ACR Env">
              <a:extLst>
                <a:ext uri="{FF2B5EF4-FFF2-40B4-BE49-F238E27FC236}">
                  <a16:creationId xmlns:a16="http://schemas.microsoft.com/office/drawing/2014/main" id="{287524CE-D682-48D6-88F3-B0B1122FB29F}"/>
                </a:ext>
              </a:extLst>
            </p:cNvPr>
            <p:cNvSpPr/>
            <p:nvPr/>
          </p:nvSpPr>
          <p:spPr>
            <a:xfrm>
              <a:off x="4554617" y="5232106"/>
              <a:ext cx="2448285" cy="144883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878201">
                <a:defRPr/>
              </a:pPr>
              <a:r>
                <a:rPr lang="en-US" sz="1075" kern="0" dirty="0">
                  <a:solidFill>
                    <a:prstClr val="white"/>
                  </a:solidFill>
                  <a:latin typeface="Calibri" panose="020F0502020204030204"/>
                </a:rPr>
                <a:t>Central Base Artifacts</a:t>
              </a: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495712E2-4875-494B-AE44-4426C722FC51}"/>
                </a:ext>
              </a:extLst>
            </p:cNvPr>
            <p:cNvSpPr/>
            <p:nvPr/>
          </p:nvSpPr>
          <p:spPr>
            <a:xfrm>
              <a:off x="5497220" y="6068432"/>
              <a:ext cx="1066517" cy="406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grpSp>
          <p:nvGrpSpPr>
            <p:cNvPr id="244" name="Container">
              <a:extLst>
                <a:ext uri="{FF2B5EF4-FFF2-40B4-BE49-F238E27FC236}">
                  <a16:creationId xmlns:a16="http://schemas.microsoft.com/office/drawing/2014/main" id="{0D7DE206-0C81-4996-BD54-90C301EA0B1D}"/>
                </a:ext>
              </a:extLst>
            </p:cNvPr>
            <p:cNvGrpSpPr/>
            <p:nvPr/>
          </p:nvGrpSpPr>
          <p:grpSpPr>
            <a:xfrm>
              <a:off x="4725678" y="5897328"/>
              <a:ext cx="275193" cy="183947"/>
              <a:chOff x="-2998296" y="4774637"/>
              <a:chExt cx="2042042" cy="1364963"/>
            </a:xfrm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1432939D-EE74-486E-B9EC-278F4D245691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ECC6DF7C-414E-467C-AFAC-749EC271FFA3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2572CF1B-622F-4EF8-8B58-F6E54DF53C33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F0769E13-991F-4EBE-8039-B8EBC3855DC2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03EEE1F1-1603-446A-AE3C-88A3074CF056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9D97DB14-424A-494E-9046-FFC0D7E92FD3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F0451D8-B9DD-4E63-AD95-ECEDF9F8BA2B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6E53FD81-0035-4F93-A8D7-AAB7EF3D64E8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91F13B6-F7D7-4309-9B8E-10CAE0F92A27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54" name="Duffle">
              <a:extLst>
                <a:ext uri="{FF2B5EF4-FFF2-40B4-BE49-F238E27FC236}">
                  <a16:creationId xmlns:a16="http://schemas.microsoft.com/office/drawing/2014/main" id="{FF0760BD-1471-4B98-84A8-F7B559AE2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84279" y="5860155"/>
              <a:ext cx="297295" cy="248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4" name="Container">
              <a:extLst>
                <a:ext uri="{FF2B5EF4-FFF2-40B4-BE49-F238E27FC236}">
                  <a16:creationId xmlns:a16="http://schemas.microsoft.com/office/drawing/2014/main" id="{C8A1F835-74C8-47D8-9DF5-F668CB7013DD}"/>
                </a:ext>
              </a:extLst>
            </p:cNvPr>
            <p:cNvGrpSpPr/>
            <p:nvPr/>
          </p:nvGrpSpPr>
          <p:grpSpPr>
            <a:xfrm>
              <a:off x="4719881" y="5893670"/>
              <a:ext cx="275193" cy="183947"/>
              <a:chOff x="-2998296" y="4774637"/>
              <a:chExt cx="2042042" cy="1364963"/>
            </a:xfrm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181F589B-3E94-47CF-BBF7-DDC2199C8263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C77076A-C2E1-4481-BE0A-29FE5BA3DE0F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BF51CBF-C36E-4F1E-8123-D48A590C1D6C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3B3B1FE7-D3C7-4BAC-98C6-47AA536B4873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4FBB7C36-5272-4F7E-8E1E-849AD8525A9B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2ABFC88A-6FA3-48AD-8923-D2320C96D8C7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26F4FEEF-8DDF-4270-9737-5D8AAA63E7A3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A8ACE50A-2666-4EF7-B965-28F02ED4FE46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4D33E303-3874-451F-8639-F6962B546F92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Container">
              <a:extLst>
                <a:ext uri="{FF2B5EF4-FFF2-40B4-BE49-F238E27FC236}">
                  <a16:creationId xmlns:a16="http://schemas.microsoft.com/office/drawing/2014/main" id="{E8ACB37C-F3E9-43C1-9660-F34161DCEF2F}"/>
                </a:ext>
              </a:extLst>
            </p:cNvPr>
            <p:cNvGrpSpPr/>
            <p:nvPr/>
          </p:nvGrpSpPr>
          <p:grpSpPr>
            <a:xfrm>
              <a:off x="4726297" y="5904253"/>
              <a:ext cx="275193" cy="183947"/>
              <a:chOff x="-2998296" y="4774637"/>
              <a:chExt cx="2042042" cy="1364963"/>
            </a:xfrm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7DAC86D-9A51-412E-A8D8-6685836727CC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8097BA4-9A63-463C-80EF-A39922FAA3D9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74FEF002-814D-4563-873D-22438F0244A2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DEFCF8B6-3492-4014-B2AD-98E7C6F0C18B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F0E3E86B-C8FE-48A6-AC77-FF4F9754A9B1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D25615B7-FC2A-456A-9475-3C135E2E02F9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2F2CC2ED-E469-429E-BB8C-793F6EE5DA62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1CD74720-7668-478C-A6E9-9E51ED1A07B9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F365FEAF-F4E9-4817-B687-D1A2EB84FA8F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6" name="ACRTasks">
              <a:extLst>
                <a:ext uri="{FF2B5EF4-FFF2-40B4-BE49-F238E27FC236}">
                  <a16:creationId xmlns:a16="http://schemas.microsoft.com/office/drawing/2014/main" id="{462349A8-B511-4D7D-B47F-32AB3A46A8A0}"/>
                </a:ext>
              </a:extLst>
            </p:cNvPr>
            <p:cNvGrpSpPr/>
            <p:nvPr/>
          </p:nvGrpSpPr>
          <p:grpSpPr>
            <a:xfrm>
              <a:off x="4567240" y="5610704"/>
              <a:ext cx="529889" cy="857844"/>
              <a:chOff x="4567240" y="3717646"/>
              <a:chExt cx="529889" cy="857844"/>
            </a:xfrm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F93048EA-B124-43D0-A147-CDEDB53A7C1B}"/>
                  </a:ext>
                </a:extLst>
              </p:cNvPr>
              <p:cNvSpPr/>
              <p:nvPr/>
            </p:nvSpPr>
            <p:spPr>
              <a:xfrm>
                <a:off x="4567240" y="4175380"/>
                <a:ext cx="52988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895848"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ACR</a:t>
                </a:r>
                <a:b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Tasks</a:t>
                </a:r>
              </a:p>
            </p:txBody>
          </p:sp>
          <p:pic>
            <p:nvPicPr>
              <p:cNvPr id="288" name="ACR Task">
                <a:extLst>
                  <a:ext uri="{FF2B5EF4-FFF2-40B4-BE49-F238E27FC236}">
                    <a16:creationId xmlns:a16="http://schemas.microsoft.com/office/drawing/2014/main" id="{E49D07F5-F374-42B9-96F3-DFD684F6B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04868" y="3717646"/>
                <a:ext cx="456610" cy="497937"/>
              </a:xfrm>
              <a:prstGeom prst="rect">
                <a:avLst/>
              </a:prstGeom>
            </p:spPr>
          </p:pic>
        </p:grpSp>
        <p:pic>
          <p:nvPicPr>
            <p:cNvPr id="300" name="ACR">
              <a:extLst>
                <a:ext uri="{FF2B5EF4-FFF2-40B4-BE49-F238E27FC236}">
                  <a16:creationId xmlns:a16="http://schemas.microsoft.com/office/drawing/2014/main" id="{F6CA455E-075D-4A06-B405-9CFFF7E93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6819" y="5685618"/>
              <a:ext cx="463488" cy="476152"/>
            </a:xfrm>
            <a:prstGeom prst="rect">
              <a:avLst/>
            </a:prstGeom>
          </p:spPr>
        </p:pic>
      </p:grpSp>
      <p:pic>
        <p:nvPicPr>
          <p:cNvPr id="307" name="Windows" descr="Related image">
            <a:extLst>
              <a:ext uri="{FF2B5EF4-FFF2-40B4-BE49-F238E27FC236}">
                <a16:creationId xmlns:a16="http://schemas.microsoft.com/office/drawing/2014/main" id="{4F9DE4D2-CAE8-483D-8433-C2823F1489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-870735" y="3335021"/>
            <a:ext cx="438603" cy="43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" name="Linux" descr="Image result for linux icon">
            <a:extLst>
              <a:ext uri="{FF2B5EF4-FFF2-40B4-BE49-F238E27FC236}">
                <a16:creationId xmlns:a16="http://schemas.microsoft.com/office/drawing/2014/main" id="{8D59C302-1D09-4293-8699-5917C626D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1689" y="3341206"/>
            <a:ext cx="420511" cy="42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" name="IoT">
            <a:extLst>
              <a:ext uri="{FF2B5EF4-FFF2-40B4-BE49-F238E27FC236}">
                <a16:creationId xmlns:a16="http://schemas.microsoft.com/office/drawing/2014/main" id="{7C12039E-01B2-445A-985F-725FAB45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auto">
          <a:xfrm>
            <a:off x="-870787" y="3332107"/>
            <a:ext cx="438707" cy="4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" name="dotnet">
            <a:extLst>
              <a:ext uri="{FF2B5EF4-FFF2-40B4-BE49-F238E27FC236}">
                <a16:creationId xmlns:a16="http://schemas.microsoft.com/office/drawing/2014/main" id="{B56BEC73-595E-4528-96EE-EBCB70D95B65}"/>
              </a:ext>
            </a:extLst>
          </p:cNvPr>
          <p:cNvSpPr/>
          <p:nvPr/>
        </p:nvSpPr>
        <p:spPr>
          <a:xfrm>
            <a:off x="-963334" y="3366820"/>
            <a:ext cx="699580" cy="374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25"/>
            <a:r>
              <a:rPr lang="en-US" b="1">
                <a:solidFill>
                  <a:srgbClr val="1A1A1A"/>
                </a:solidFill>
                <a:latin typeface="Segoe UI"/>
              </a:rPr>
              <a:t>.NET</a:t>
            </a:r>
          </a:p>
        </p:txBody>
      </p:sp>
      <p:pic>
        <p:nvPicPr>
          <p:cNvPr id="311" name="Java" descr="Image result for java icon">
            <a:extLst>
              <a:ext uri="{FF2B5EF4-FFF2-40B4-BE49-F238E27FC236}">
                <a16:creationId xmlns:a16="http://schemas.microsoft.com/office/drawing/2014/main" id="{912EE5DB-1E93-48CD-ACDB-A6FB1B884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0600" y="3212293"/>
            <a:ext cx="678332" cy="67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261BB8ED-6E66-4CE5-AFD6-1DD387D5054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75" y="182520"/>
            <a:ext cx="990601" cy="99060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-7580"/>
            <a:ext cx="10515600" cy="1325563"/>
          </a:xfrm>
        </p:spPr>
        <p:txBody>
          <a:bodyPr/>
          <a:lstStyle/>
          <a:p>
            <a:r>
              <a:rPr lang="en-US" dirty="0"/>
              <a:t>Container Patching</a:t>
            </a:r>
          </a:p>
        </p:txBody>
      </p: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2723" y="5306612"/>
            <a:ext cx="2189736" cy="141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defTabSz="895848">
              <a:defRPr/>
            </a:pPr>
            <a:endParaRPr lang="en-US" sz="1765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AB6DE45-BABC-4F25-8C06-FF4B0C2BD7A5}"/>
              </a:ext>
            </a:extLst>
          </p:cNvPr>
          <p:cNvSpPr/>
          <p:nvPr/>
        </p:nvSpPr>
        <p:spPr>
          <a:xfrm>
            <a:off x="5497220" y="4175374"/>
            <a:ext cx="1066517" cy="406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48">
              <a:defRPr/>
            </a:pPr>
            <a:r>
              <a:rPr lang="en-US" sz="10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Azure Container Registry</a:t>
            </a:r>
          </a:p>
        </p:txBody>
      </p:sp>
      <p:grpSp>
        <p:nvGrpSpPr>
          <p:cNvPr id="474" name="DockerHub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700939" y="3143584"/>
            <a:ext cx="873340" cy="792690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3"/>
              <a:ext cx="793570" cy="617876"/>
              <a:chOff x="8081204" y="5137617"/>
              <a:chExt cx="1358036" cy="1057369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/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60" name="ScanResults">
            <a:extLst>
              <a:ext uri="{FF2B5EF4-FFF2-40B4-BE49-F238E27FC236}">
                <a16:creationId xmlns:a16="http://schemas.microsoft.com/office/drawing/2014/main" id="{BBA42D01-2294-401B-8438-AC1334C00D5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20334" y="4007174"/>
            <a:ext cx="151388" cy="151388"/>
          </a:xfrm>
          <a:prstGeom prst="rect">
            <a:avLst/>
          </a:prstGeom>
        </p:spPr>
      </p:pic>
      <p:pic>
        <p:nvPicPr>
          <p:cNvPr id="480" name="SecurityCenter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509" y="3847788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7" name="ACR--&gt;CD">
            <a:extLst>
              <a:ext uri="{FF2B5EF4-FFF2-40B4-BE49-F238E27FC236}">
                <a16:creationId xmlns:a16="http://schemas.microsoft.com/office/drawing/2014/main" id="{7F0DA416-E1E9-46CF-BB88-06D94E547BF4}"/>
              </a:ext>
            </a:extLst>
          </p:cNvPr>
          <p:cNvCxnSpPr>
            <a:cxnSpLocks/>
            <a:stCxn id="534" idx="6"/>
            <a:endCxn id="457" idx="2"/>
          </p:cNvCxnSpPr>
          <p:nvPr/>
        </p:nvCxnSpPr>
        <p:spPr>
          <a:xfrm flipV="1">
            <a:off x="6113653" y="2251258"/>
            <a:ext cx="1294595" cy="1441438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01" name="MCR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700397" y="3953320"/>
            <a:ext cx="871068" cy="764451"/>
            <a:chOff x="2649629" y="4156166"/>
            <a:chExt cx="871192" cy="76456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4560"/>
              <a:chOff x="2649629" y="4156161"/>
              <a:chExt cx="871192" cy="76455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1213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700" kern="0">
                    <a:solidFill>
                      <a:srgbClr val="FFFFFF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306" name="Tasks--&gt;ACR">
            <a:extLst>
              <a:ext uri="{FF2B5EF4-FFF2-40B4-BE49-F238E27FC236}">
                <a16:creationId xmlns:a16="http://schemas.microsoft.com/office/drawing/2014/main" id="{32E4B10B-2EC1-4945-A570-65CFFA7E00AB}"/>
              </a:ext>
            </a:extLst>
          </p:cNvPr>
          <p:cNvCxnSpPr>
            <a:cxnSpLocks/>
          </p:cNvCxnSpPr>
          <p:nvPr/>
        </p:nvCxnSpPr>
        <p:spPr>
          <a:xfrm>
            <a:off x="4998432" y="5844504"/>
            <a:ext cx="853271" cy="0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160" name="Duffle">
            <a:extLst>
              <a:ext uri="{FF2B5EF4-FFF2-40B4-BE49-F238E27FC236}">
                <a16:creationId xmlns:a16="http://schemas.microsoft.com/office/drawing/2014/main" id="{D52F1773-056E-4DB6-AC5C-9C27095A0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86550" y="5732397"/>
            <a:ext cx="292753" cy="24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2" name="ScannedContainer">
            <a:extLst>
              <a:ext uri="{FF2B5EF4-FFF2-40B4-BE49-F238E27FC236}">
                <a16:creationId xmlns:a16="http://schemas.microsoft.com/office/drawing/2014/main" id="{8A9CE957-0C36-4F87-88EC-7EF39602EC19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90AB633E-9925-46F9-BA54-C627CF27D296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A84BE5F7-A850-426E-85BD-368E493D02D7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0C8EF99D-D64C-4082-AF5A-31D5239ABDFB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7FEB94FE-E268-400C-8AF8-B74F9B74FA5F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7224DC15-AB89-4062-BEF8-D1612B7FF3FD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9DA7C87F-57C5-4C86-AAC5-15D658A74960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BE7907C0-4393-4F71-969D-A729DD3965CC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F005FF2-BFA3-492B-8CA5-173BD94D5725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C57094F9-1787-498E-9CD1-ACAB26FF2D38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6" name="Config">
            <a:extLst>
              <a:ext uri="{FF2B5EF4-FFF2-40B4-BE49-F238E27FC236}">
                <a16:creationId xmlns:a16="http://schemas.microsoft.com/office/drawing/2014/main" id="{492FA3F2-EDCE-413B-90A0-488BF9BC609B}"/>
              </a:ext>
            </a:extLst>
          </p:cNvPr>
          <p:cNvGrpSpPr/>
          <p:nvPr/>
        </p:nvGrpSpPr>
        <p:grpSpPr>
          <a:xfrm>
            <a:off x="9129833" y="303913"/>
            <a:ext cx="686354" cy="835746"/>
            <a:chOff x="8536244" y="5186284"/>
            <a:chExt cx="973108" cy="1184916"/>
          </a:xfrm>
        </p:grpSpPr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B5B10EA3-6E8B-41C8-AB32-EFD4DB0B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536244" y="5186284"/>
              <a:ext cx="925357" cy="925357"/>
            </a:xfrm>
            <a:prstGeom prst="rect">
              <a:avLst/>
            </a:prstGeom>
          </p:spPr>
        </p:pic>
        <p:sp>
          <p:nvSpPr>
            <p:cNvPr id="148" name="Title 1">
              <a:extLst>
                <a:ext uri="{FF2B5EF4-FFF2-40B4-BE49-F238E27FC236}">
                  <a16:creationId xmlns:a16="http://schemas.microsoft.com/office/drawing/2014/main" id="{EA6A4289-DC40-4159-B5AC-F81172C506EB}"/>
                </a:ext>
              </a:extLst>
            </p:cNvPr>
            <p:cNvSpPr txBox="1">
              <a:spLocks/>
            </p:cNvSpPr>
            <p:nvPr/>
          </p:nvSpPr>
          <p:spPr>
            <a:xfrm>
              <a:off x="8546531" y="613859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Config</a:t>
              </a:r>
            </a:p>
          </p:txBody>
        </p:sp>
      </p:grpSp>
      <p:grpSp>
        <p:nvGrpSpPr>
          <p:cNvPr id="149" name="Secrets">
            <a:extLst>
              <a:ext uri="{FF2B5EF4-FFF2-40B4-BE49-F238E27FC236}">
                <a16:creationId xmlns:a16="http://schemas.microsoft.com/office/drawing/2014/main" id="{0735CF01-C415-4FC3-A781-96CCF8305696}"/>
              </a:ext>
            </a:extLst>
          </p:cNvPr>
          <p:cNvGrpSpPr/>
          <p:nvPr/>
        </p:nvGrpSpPr>
        <p:grpSpPr>
          <a:xfrm>
            <a:off x="8368971" y="343891"/>
            <a:ext cx="679098" cy="796355"/>
            <a:chOff x="7544001" y="5226853"/>
            <a:chExt cx="962821" cy="1129067"/>
          </a:xfrm>
        </p:grpSpPr>
        <p:pic>
          <p:nvPicPr>
            <p:cNvPr id="150" name="Picture 149" descr="A close up of a sign&#10;&#10;Description automatically generated">
              <a:extLst>
                <a:ext uri="{FF2B5EF4-FFF2-40B4-BE49-F238E27FC236}">
                  <a16:creationId xmlns:a16="http://schemas.microsoft.com/office/drawing/2014/main" id="{133FEB7D-1F8D-46BE-BEB6-61B703309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9362" y="5226853"/>
              <a:ext cx="772101" cy="772101"/>
            </a:xfrm>
            <a:prstGeom prst="rect">
              <a:avLst/>
            </a:prstGeom>
          </p:spPr>
        </p:pic>
        <p:sp>
          <p:nvSpPr>
            <p:cNvPr id="151" name="Title 1">
              <a:extLst>
                <a:ext uri="{FF2B5EF4-FFF2-40B4-BE49-F238E27FC236}">
                  <a16:creationId xmlns:a16="http://schemas.microsoft.com/office/drawing/2014/main" id="{9F8FEC1B-7B37-4598-A44A-9C9CE218E024}"/>
                </a:ext>
              </a:extLst>
            </p:cNvPr>
            <p:cNvSpPr txBox="1">
              <a:spLocks/>
            </p:cNvSpPr>
            <p:nvPr/>
          </p:nvSpPr>
          <p:spPr>
            <a:xfrm>
              <a:off x="7544001" y="612331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Secrets</a:t>
              </a:r>
            </a:p>
          </p:txBody>
        </p:sp>
      </p:grpSp>
      <p:grpSp>
        <p:nvGrpSpPr>
          <p:cNvPr id="152" name="Dev">
            <a:extLst>
              <a:ext uri="{FF2B5EF4-FFF2-40B4-BE49-F238E27FC236}">
                <a16:creationId xmlns:a16="http://schemas.microsoft.com/office/drawing/2014/main" id="{DD2E4FAB-3EA9-4ED3-8E1E-082127A1356A}"/>
              </a:ext>
            </a:extLst>
          </p:cNvPr>
          <p:cNvGrpSpPr/>
          <p:nvPr/>
        </p:nvGrpSpPr>
        <p:grpSpPr>
          <a:xfrm>
            <a:off x="9148594" y="2919641"/>
            <a:ext cx="2932979" cy="1424558"/>
            <a:chOff x="6059162" y="5235529"/>
            <a:chExt cx="2932979" cy="1424558"/>
          </a:xfrm>
        </p:grpSpPr>
        <p:sp>
          <p:nvSpPr>
            <p:cNvPr id="153" name="Environment">
              <a:extLst>
                <a:ext uri="{FF2B5EF4-FFF2-40B4-BE49-F238E27FC236}">
                  <a16:creationId xmlns:a16="http://schemas.microsoft.com/office/drawing/2014/main" id="{B72CC49F-1244-4652-83FF-C8BE622B859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Staging</a:t>
              </a:r>
            </a:p>
          </p:txBody>
        </p:sp>
        <p:pic>
          <p:nvPicPr>
            <p:cNvPr id="154" name="AKS">
              <a:extLst>
                <a:ext uri="{FF2B5EF4-FFF2-40B4-BE49-F238E27FC236}">
                  <a16:creationId xmlns:a16="http://schemas.microsoft.com/office/drawing/2014/main" id="{9FF4A7E5-F948-4E61-8C25-B5FB474FD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55" name="ACI" descr="Image result for azure container instances logo">
              <a:extLst>
                <a:ext uri="{FF2B5EF4-FFF2-40B4-BE49-F238E27FC236}">
                  <a16:creationId xmlns:a16="http://schemas.microsoft.com/office/drawing/2014/main" id="{91FE10F5-AE63-4207-8064-D9A6BD5ADA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AppService">
              <a:extLst>
                <a:ext uri="{FF2B5EF4-FFF2-40B4-BE49-F238E27FC236}">
                  <a16:creationId xmlns:a16="http://schemas.microsoft.com/office/drawing/2014/main" id="{7C9075D4-83BB-4CA0-BED9-18ACC6379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57" name="Functions">
              <a:extLst>
                <a:ext uri="{FF2B5EF4-FFF2-40B4-BE49-F238E27FC236}">
                  <a16:creationId xmlns:a16="http://schemas.microsoft.com/office/drawing/2014/main" id="{504DCAF4-3C37-4CB6-9453-1E492F2E1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IoT">
              <a:extLst>
                <a:ext uri="{FF2B5EF4-FFF2-40B4-BE49-F238E27FC236}">
                  <a16:creationId xmlns:a16="http://schemas.microsoft.com/office/drawing/2014/main" id="{74B8A0E2-4CAD-4F59-AF64-03DBBF869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Batch">
              <a:extLst>
                <a:ext uri="{FF2B5EF4-FFF2-40B4-BE49-F238E27FC236}">
                  <a16:creationId xmlns:a16="http://schemas.microsoft.com/office/drawing/2014/main" id="{EED5493C-F905-40A2-8066-FCA9BF03C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Dev">
            <a:extLst>
              <a:ext uri="{FF2B5EF4-FFF2-40B4-BE49-F238E27FC236}">
                <a16:creationId xmlns:a16="http://schemas.microsoft.com/office/drawing/2014/main" id="{E53AF6BF-BF6D-481E-B006-AAA547F4C0A4}"/>
              </a:ext>
            </a:extLst>
          </p:cNvPr>
          <p:cNvGrpSpPr/>
          <p:nvPr/>
        </p:nvGrpSpPr>
        <p:grpSpPr>
          <a:xfrm>
            <a:off x="9154311" y="1413025"/>
            <a:ext cx="2932979" cy="1424558"/>
            <a:chOff x="6059162" y="5235529"/>
            <a:chExt cx="2932979" cy="1424558"/>
          </a:xfrm>
        </p:grpSpPr>
        <p:sp>
          <p:nvSpPr>
            <p:cNvPr id="171" name="Environment">
              <a:extLst>
                <a:ext uri="{FF2B5EF4-FFF2-40B4-BE49-F238E27FC236}">
                  <a16:creationId xmlns:a16="http://schemas.microsoft.com/office/drawing/2014/main" id="{13E9F5EE-7895-47B1-8EE8-B9F940FD346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Prod</a:t>
              </a:r>
            </a:p>
          </p:txBody>
        </p:sp>
        <p:pic>
          <p:nvPicPr>
            <p:cNvPr id="172" name="AKS">
              <a:extLst>
                <a:ext uri="{FF2B5EF4-FFF2-40B4-BE49-F238E27FC236}">
                  <a16:creationId xmlns:a16="http://schemas.microsoft.com/office/drawing/2014/main" id="{CB1E3E8F-B4DE-43F1-A888-D9BF555B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73" name="ACI" descr="Image result for azure container instances logo">
              <a:extLst>
                <a:ext uri="{FF2B5EF4-FFF2-40B4-BE49-F238E27FC236}">
                  <a16:creationId xmlns:a16="http://schemas.microsoft.com/office/drawing/2014/main" id="{6EEE7822-E83F-43BD-9DF3-D6653369C5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AppService">
              <a:extLst>
                <a:ext uri="{FF2B5EF4-FFF2-40B4-BE49-F238E27FC236}">
                  <a16:creationId xmlns:a16="http://schemas.microsoft.com/office/drawing/2014/main" id="{294A9BD1-A7A2-43D6-A4A9-C406AAF3A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75" name="Functions">
              <a:extLst>
                <a:ext uri="{FF2B5EF4-FFF2-40B4-BE49-F238E27FC236}">
                  <a16:creationId xmlns:a16="http://schemas.microsoft.com/office/drawing/2014/main" id="{D522611B-B928-4456-BF49-5AF89EAFA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IoT">
              <a:extLst>
                <a:ext uri="{FF2B5EF4-FFF2-40B4-BE49-F238E27FC236}">
                  <a16:creationId xmlns:a16="http://schemas.microsoft.com/office/drawing/2014/main" id="{B12B0218-751F-4C4F-9063-6AF38637D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Batch">
              <a:extLst>
                <a:ext uri="{FF2B5EF4-FFF2-40B4-BE49-F238E27FC236}">
                  <a16:creationId xmlns:a16="http://schemas.microsoft.com/office/drawing/2014/main" id="{C0C17A15-C1C0-450D-B370-D4B44BFDA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2" name="ACR--&gt;Staging">
            <a:extLst>
              <a:ext uri="{FF2B5EF4-FFF2-40B4-BE49-F238E27FC236}">
                <a16:creationId xmlns:a16="http://schemas.microsoft.com/office/drawing/2014/main" id="{EADF3D28-72EC-4CE1-BFC8-FB43353486CE}"/>
              </a:ext>
            </a:extLst>
          </p:cNvPr>
          <p:cNvCxnSpPr>
            <a:cxnSpLocks/>
            <a:stCxn id="463" idx="3"/>
            <a:endCxn id="153" idx="1"/>
          </p:cNvCxnSpPr>
          <p:nvPr/>
        </p:nvCxnSpPr>
        <p:spPr>
          <a:xfrm flipV="1">
            <a:off x="6200308" y="3631920"/>
            <a:ext cx="2948286" cy="398716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79" name="CD">
            <a:extLst>
              <a:ext uri="{FF2B5EF4-FFF2-40B4-BE49-F238E27FC236}">
                <a16:creationId xmlns:a16="http://schemas.microsoft.com/office/drawing/2014/main" id="{FBBEE295-D783-4269-9681-E9DF4CBA4D53}"/>
              </a:ext>
            </a:extLst>
          </p:cNvPr>
          <p:cNvGrpSpPr/>
          <p:nvPr/>
        </p:nvGrpSpPr>
        <p:grpSpPr>
          <a:xfrm>
            <a:off x="6681291" y="1225875"/>
            <a:ext cx="1453914" cy="1025383"/>
            <a:chOff x="6681291" y="1141919"/>
            <a:chExt cx="1453914" cy="1109340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6681291" y="1141919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6735586" y="1497860"/>
              <a:ext cx="1333675" cy="46961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</a:t>
              </a:r>
              <a:b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Deployments</a:t>
              </a:r>
              <a:endParaRPr lang="en-US" sz="1567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8" name="DevOpsPipelines">
              <a:extLst>
                <a:ext uri="{FF2B5EF4-FFF2-40B4-BE49-F238E27FC236}">
                  <a16:creationId xmlns:a16="http://schemas.microsoft.com/office/drawing/2014/main" id="{B49569F7-452F-4310-8C03-8A6582BD9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7781472" y="1175274"/>
              <a:ext cx="298769" cy="298769"/>
            </a:xfrm>
            <a:prstGeom prst="rect">
              <a:avLst/>
            </a:prstGeom>
          </p:spPr>
        </p:pic>
      </p:grpSp>
      <p:pic>
        <p:nvPicPr>
          <p:cNvPr id="479" name="SecurityCenter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1471005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" name="SecurityCenter" descr="Image result for azure security center logo">
            <a:extLst>
              <a:ext uri="{FF2B5EF4-FFF2-40B4-BE49-F238E27FC236}">
                <a16:creationId xmlns:a16="http://schemas.microsoft.com/office/drawing/2014/main" id="{D5534895-F7F5-4702-B944-0EAA7FA0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2961770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" name="Test-Fail">
            <a:extLst>
              <a:ext uri="{FF2B5EF4-FFF2-40B4-BE49-F238E27FC236}">
                <a16:creationId xmlns:a16="http://schemas.microsoft.com/office/drawing/2014/main" id="{4329AD81-A2FE-4682-962C-EDB6F7C23C7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flipV="1">
            <a:off x="7571416" y="3662696"/>
            <a:ext cx="269823" cy="269823"/>
          </a:xfrm>
          <a:prstGeom prst="rect">
            <a:avLst/>
          </a:prstGeom>
        </p:spPr>
      </p:pic>
      <p:pic>
        <p:nvPicPr>
          <p:cNvPr id="533" name="Test-Pass">
            <a:extLst>
              <a:ext uri="{FF2B5EF4-FFF2-40B4-BE49-F238E27FC236}">
                <a16:creationId xmlns:a16="http://schemas.microsoft.com/office/drawing/2014/main" id="{0E5CF9D0-8B49-4ECF-8CC5-2E23B7195ED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571416" y="3962949"/>
            <a:ext cx="269823" cy="269823"/>
          </a:xfrm>
          <a:prstGeom prst="rect">
            <a:avLst/>
          </a:prstGeom>
        </p:spPr>
      </p:pic>
      <p:sp>
        <p:nvSpPr>
          <p:cNvPr id="534" name="RegistryEvent">
            <a:extLst>
              <a:ext uri="{FF2B5EF4-FFF2-40B4-BE49-F238E27FC236}">
                <a16:creationId xmlns:a16="http://schemas.microsoft.com/office/drawing/2014/main" id="{DC951455-D992-4D04-9E6E-7A723BFE17B7}"/>
              </a:ext>
            </a:extLst>
          </p:cNvPr>
          <p:cNvSpPr/>
          <p:nvPr/>
        </p:nvSpPr>
        <p:spPr>
          <a:xfrm>
            <a:off x="6035971" y="3636839"/>
            <a:ext cx="130477" cy="198438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36" name="Straight Arrow Connector 535">
            <a:extLst>
              <a:ext uri="{FF2B5EF4-FFF2-40B4-BE49-F238E27FC236}">
                <a16:creationId xmlns:a16="http://schemas.microsoft.com/office/drawing/2014/main" id="{764AA728-9226-43B7-A75F-3E0CEE18D57E}"/>
              </a:ext>
            </a:extLst>
          </p:cNvPr>
          <p:cNvCxnSpPr>
            <a:cxnSpLocks/>
            <a:stCxn id="534" idx="5"/>
            <a:endCxn id="480" idx="0"/>
          </p:cNvCxnSpPr>
          <p:nvPr/>
        </p:nvCxnSpPr>
        <p:spPr>
          <a:xfrm>
            <a:off x="6136106" y="3747147"/>
            <a:ext cx="1253209" cy="100641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1" name="CI-&gt;Tasks">
            <a:extLst>
              <a:ext uri="{FF2B5EF4-FFF2-40B4-BE49-F238E27FC236}">
                <a16:creationId xmlns:a16="http://schemas.microsoft.com/office/drawing/2014/main" id="{A6E6F663-0DE2-4DEE-86F2-985D91CB7866}"/>
              </a:ext>
            </a:extLst>
          </p:cNvPr>
          <p:cNvCxnSpPr>
            <a:cxnSpLocks/>
            <a:endCxn id="240" idx="1"/>
          </p:cNvCxnSpPr>
          <p:nvPr/>
        </p:nvCxnSpPr>
        <p:spPr>
          <a:xfrm flipV="1">
            <a:off x="3977874" y="5828783"/>
            <a:ext cx="576743" cy="5686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544" name="CD--&gt;Staging">
            <a:extLst>
              <a:ext uri="{FF2B5EF4-FFF2-40B4-BE49-F238E27FC236}">
                <a16:creationId xmlns:a16="http://schemas.microsoft.com/office/drawing/2014/main" id="{6F6CB983-11A9-49EE-B1AC-19D1E8270F17}"/>
              </a:ext>
            </a:extLst>
          </p:cNvPr>
          <p:cNvCxnSpPr>
            <a:cxnSpLocks/>
            <a:stCxn id="457" idx="3"/>
            <a:endCxn id="153" idx="1"/>
          </p:cNvCxnSpPr>
          <p:nvPr/>
        </p:nvCxnSpPr>
        <p:spPr>
          <a:xfrm>
            <a:off x="8135205" y="1738567"/>
            <a:ext cx="1013389" cy="1893353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545" name="Test-Fail">
            <a:extLst>
              <a:ext uri="{FF2B5EF4-FFF2-40B4-BE49-F238E27FC236}">
                <a16:creationId xmlns:a16="http://schemas.microsoft.com/office/drawing/2014/main" id="{63713B13-28EE-4F81-AA91-9AD2756A4EC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flipV="1">
            <a:off x="8220528" y="2896338"/>
            <a:ext cx="269823" cy="269823"/>
          </a:xfrm>
          <a:prstGeom prst="rect">
            <a:avLst/>
          </a:prstGeom>
        </p:spPr>
      </p:pic>
      <p:pic>
        <p:nvPicPr>
          <p:cNvPr id="546" name="Test-Pass">
            <a:extLst>
              <a:ext uri="{FF2B5EF4-FFF2-40B4-BE49-F238E27FC236}">
                <a16:creationId xmlns:a16="http://schemas.microsoft.com/office/drawing/2014/main" id="{263E6CE3-A891-43A3-BE98-F6A9895EC03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202893" y="3196591"/>
            <a:ext cx="269823" cy="269823"/>
          </a:xfrm>
          <a:prstGeom prst="rect">
            <a:avLst/>
          </a:prstGeom>
        </p:spPr>
      </p:pic>
      <p:pic>
        <p:nvPicPr>
          <p:cNvPr id="138" name="Quarantine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71" y="5676044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3" name="FunctionalTesting">
            <a:extLst>
              <a:ext uri="{FF2B5EF4-FFF2-40B4-BE49-F238E27FC236}">
                <a16:creationId xmlns:a16="http://schemas.microsoft.com/office/drawing/2014/main" id="{8F7131B3-9339-4948-84E9-6CCBA09003F1}"/>
              </a:ext>
            </a:extLst>
          </p:cNvPr>
          <p:cNvGrpSpPr/>
          <p:nvPr/>
        </p:nvGrpSpPr>
        <p:grpSpPr>
          <a:xfrm>
            <a:off x="8409774" y="2996667"/>
            <a:ext cx="567784" cy="576498"/>
            <a:chOff x="8409774" y="3180466"/>
            <a:chExt cx="567784" cy="576498"/>
          </a:xfrm>
        </p:grpSpPr>
        <p:pic>
          <p:nvPicPr>
            <p:cNvPr id="322" name="FunctionalTests">
              <a:extLst>
                <a:ext uri="{FF2B5EF4-FFF2-40B4-BE49-F238E27FC236}">
                  <a16:creationId xmlns:a16="http://schemas.microsoft.com/office/drawing/2014/main" id="{962E9804-A5AB-4A76-832B-6206438D1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rcRect/>
            <a:stretch/>
          </p:blipFill>
          <p:spPr>
            <a:xfrm>
              <a:off x="8518629" y="3180466"/>
              <a:ext cx="326624" cy="326624"/>
            </a:xfrm>
            <a:prstGeom prst="rect">
              <a:avLst/>
            </a:prstGeom>
          </p:spPr>
        </p:pic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205E906C-53AE-4D4C-91B6-D37819BA8572}"/>
                </a:ext>
              </a:extLst>
            </p:cNvPr>
            <p:cNvSpPr/>
            <p:nvPr/>
          </p:nvSpPr>
          <p:spPr>
            <a:xfrm>
              <a:off x="8409774" y="3449187"/>
              <a:ext cx="5677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Functional</a:t>
              </a:r>
              <a:b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Testing</a:t>
              </a:r>
              <a:endParaRPr lang="en-US" sz="1050" dirty="0"/>
            </a:p>
          </p:txBody>
        </p:sp>
      </p:grpSp>
      <p:grpSp>
        <p:nvGrpSpPr>
          <p:cNvPr id="560" name="StagingDeployedImage">
            <a:extLst>
              <a:ext uri="{FF2B5EF4-FFF2-40B4-BE49-F238E27FC236}">
                <a16:creationId xmlns:a16="http://schemas.microsoft.com/office/drawing/2014/main" id="{7C7B16D6-F039-4F72-A719-C59D7E400814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69B3D34-757A-47AE-83CD-EFC7E43ACC8F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800801A2-11DB-4CB4-9B65-FAED6F70354D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332CFAC-35F1-47AD-B0E4-3829913D3207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269CE159-5546-40F3-A4BF-59617036575A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92D5AD9B-5804-4BF5-A438-CFCDE5AEFE98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84F3FB4-A971-4491-BC9C-1CA7CEDB14DE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30542979-8D95-4592-A5C9-DF8ADAFF92BD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586715C1-DADD-4F6C-875F-877F9F64A9F4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1656158F-EDF3-4727-B1F4-A4FB26C4245E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1" name="StagingDeployedImage">
            <a:extLst>
              <a:ext uri="{FF2B5EF4-FFF2-40B4-BE49-F238E27FC236}">
                <a16:creationId xmlns:a16="http://schemas.microsoft.com/office/drawing/2014/main" id="{D1942CB0-EF74-4466-A555-7B894E06BAA3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EB96C4E0-40E3-4C14-9F37-7C1FF711ACEC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6DC083E7-16F3-49BF-A629-D44CCE0CD3F4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14FEF3B0-230C-4B83-A5E1-8AB75740F990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CE34F49C-637D-4F3F-962C-CDCEDF9E8F92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35172D01-9CE0-4902-AD9F-412E565974C5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A1050E66-C668-4A52-ABA9-BA044FBBE692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DDAC20B6-4F74-4AB0-823E-AD2F120F943E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06E15B96-F43E-49F2-9C31-D2EC923577EC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985394B4-B83B-4C18-B5E5-8E1B94C7105D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1" name="StagingDeployedImage">
            <a:extLst>
              <a:ext uri="{FF2B5EF4-FFF2-40B4-BE49-F238E27FC236}">
                <a16:creationId xmlns:a16="http://schemas.microsoft.com/office/drawing/2014/main" id="{5FC009DD-E8BF-4B8A-9D7B-E1CB14943239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7137B8A7-D131-4956-8296-556442B2312E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5FD1F0EE-07C3-4291-AC97-8EDCA3BF3B0E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1235920-F90F-4FD4-8BB7-DAE60347078A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9AE9DB1-144F-4A2F-8D6C-36D60DF291DE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DCE38EC4-8F0E-4FF7-9C06-BB44B6A08BE5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1B54D6BE-9214-4696-BE51-C0595AF8E958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C8BF7128-E030-4099-AC9B-D0598E8A4F57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BEF94BBA-9239-4080-80CD-657EA8626986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AA9AFC60-D2CC-475B-B49D-7EEF5ADFF058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2EFB8F2-09E6-476B-A509-C6A692BE0EDB}"/>
              </a:ext>
            </a:extLst>
          </p:cNvPr>
          <p:cNvSpPr/>
          <p:nvPr/>
        </p:nvSpPr>
        <p:spPr>
          <a:xfrm>
            <a:off x="5160978" y="3378260"/>
            <a:ext cx="1415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Staging/Prod Registry</a:t>
            </a:r>
            <a:endParaRPr lang="en-US" dirty="0"/>
          </a:p>
        </p:txBody>
      </p:sp>
      <p:pic>
        <p:nvPicPr>
          <p:cNvPr id="456" name="helm-chart" descr="https://ngeor.files.wordpress.com/2017/11/helm-small.png">
            <a:extLst>
              <a:ext uri="{FF2B5EF4-FFF2-40B4-BE49-F238E27FC236}">
                <a16:creationId xmlns:a16="http://schemas.microsoft.com/office/drawing/2014/main" id="{BB5B105E-F27B-48CC-B7D0-1807CE103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148" y="5748775"/>
            <a:ext cx="235852" cy="24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6" name="Container">
            <a:extLst>
              <a:ext uri="{FF2B5EF4-FFF2-40B4-BE49-F238E27FC236}">
                <a16:creationId xmlns:a16="http://schemas.microsoft.com/office/drawing/2014/main" id="{46D1585E-1066-4499-8393-1E9A6DF29308}"/>
              </a:ext>
            </a:extLst>
          </p:cNvPr>
          <p:cNvGrpSpPr/>
          <p:nvPr/>
        </p:nvGrpSpPr>
        <p:grpSpPr>
          <a:xfrm>
            <a:off x="4717669" y="5777276"/>
            <a:ext cx="275193" cy="183947"/>
            <a:chOff x="-2998296" y="4774637"/>
            <a:chExt cx="2042042" cy="1364963"/>
          </a:xfrm>
        </p:grpSpPr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058F14C4-5807-4813-BCFE-343BC8BB354B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07FDF5-7C3A-475F-884C-E924655827E9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F65983BE-D91E-41A4-9588-A58F63BEB476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A4D2426-1119-4656-9BA7-66B6B2D9AD46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770BE6E5-9FBE-4F4F-B783-9836DE5712A8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9D9B6520-966B-4802-BAA8-6281592B0D32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A9DF9C29-6373-4BC0-9880-EBBB08E9B0C9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E6ADAE44-BFC7-4F3D-A7CB-051029BB0CF6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0F6C998-B13B-4299-8E00-E40013D663FA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1" name="VNet">
            <a:extLst>
              <a:ext uri="{FF2B5EF4-FFF2-40B4-BE49-F238E27FC236}">
                <a16:creationId xmlns:a16="http://schemas.microsoft.com/office/drawing/2014/main" id="{0CD4F19E-8FB0-405B-A453-453C16D38AC6}"/>
              </a:ext>
            </a:extLst>
          </p:cNvPr>
          <p:cNvGrpSpPr/>
          <p:nvPr/>
        </p:nvGrpSpPr>
        <p:grpSpPr>
          <a:xfrm>
            <a:off x="7625189" y="88731"/>
            <a:ext cx="476984" cy="273496"/>
            <a:chOff x="7206054" y="2552301"/>
            <a:chExt cx="476984" cy="273496"/>
          </a:xfrm>
          <a:solidFill>
            <a:srgbClr val="0F78D4"/>
          </a:solidFill>
        </p:grpSpPr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1A93B2F9-E878-4BC5-A8FE-189949690238}"/>
                </a:ext>
              </a:extLst>
            </p:cNvPr>
            <p:cNvSpPr/>
            <p:nvPr/>
          </p:nvSpPr>
          <p:spPr>
            <a:xfrm>
              <a:off x="7532415" y="2552301"/>
              <a:ext cx="150623" cy="273496"/>
            </a:xfrm>
            <a:custGeom>
              <a:avLst/>
              <a:gdLst>
                <a:gd name="connsiteX0" fmla="*/ 147399 w 150623"/>
                <a:gd name="connsiteY0" fmla="*/ 143589 h 273496"/>
                <a:gd name="connsiteX1" fmla="*/ 147399 w 150623"/>
                <a:gd name="connsiteY1" fmla="*/ 126444 h 273496"/>
                <a:gd name="connsiteX2" fmla="*/ 124539 w 150623"/>
                <a:gd name="connsiteY2" fmla="*/ 103584 h 273496"/>
                <a:gd name="connsiteX3" fmla="*/ 21669 w 150623"/>
                <a:gd name="connsiteY3" fmla="*/ 3572 h 273496"/>
                <a:gd name="connsiteX4" fmla="*/ 5477 w 150623"/>
                <a:gd name="connsiteY4" fmla="*/ 3572 h 273496"/>
                <a:gd name="connsiteX5" fmla="*/ 5477 w 150623"/>
                <a:gd name="connsiteY5" fmla="*/ 3572 h 273496"/>
                <a:gd name="connsiteX6" fmla="*/ 5477 w 150623"/>
                <a:gd name="connsiteY6" fmla="*/ 20717 h 273496"/>
                <a:gd name="connsiteX7" fmla="*/ 113109 w 150623"/>
                <a:gd name="connsiteY7" fmla="*/ 126444 h 273496"/>
                <a:gd name="connsiteX8" fmla="*/ 113109 w 150623"/>
                <a:gd name="connsiteY8" fmla="*/ 143589 h 273496"/>
                <a:gd name="connsiteX9" fmla="*/ 3572 w 150623"/>
                <a:gd name="connsiteY9" fmla="*/ 253127 h 273496"/>
                <a:gd name="connsiteX10" fmla="*/ 3572 w 150623"/>
                <a:gd name="connsiteY10" fmla="*/ 270272 h 273496"/>
                <a:gd name="connsiteX11" fmla="*/ 3572 w 150623"/>
                <a:gd name="connsiteY11" fmla="*/ 270272 h 273496"/>
                <a:gd name="connsiteX12" fmla="*/ 19764 w 150623"/>
                <a:gd name="connsiteY12" fmla="*/ 270272 h 273496"/>
                <a:gd name="connsiteX13" fmla="*/ 121682 w 150623"/>
                <a:gd name="connsiteY13" fmla="*/ 169307 h 273496"/>
                <a:gd name="connsiteX14" fmla="*/ 122634 w 150623"/>
                <a:gd name="connsiteY14" fmla="*/ 168354 h 273496"/>
                <a:gd name="connsiteX15" fmla="*/ 147399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147399" y="143589"/>
                  </a:moveTo>
                  <a:cubicBezTo>
                    <a:pt x="152162" y="138827"/>
                    <a:pt x="151209" y="131207"/>
                    <a:pt x="147399" y="126444"/>
                  </a:cubicBezTo>
                  <a:lnTo>
                    <a:pt x="124539" y="103584"/>
                  </a:lnTo>
                  <a:lnTo>
                    <a:pt x="21669" y="3572"/>
                  </a:lnTo>
                  <a:cubicBezTo>
                    <a:pt x="16907" y="-1191"/>
                    <a:pt x="10239" y="-1191"/>
                    <a:pt x="5477" y="3572"/>
                  </a:cubicBezTo>
                  <a:lnTo>
                    <a:pt x="5477" y="3572"/>
                  </a:lnTo>
                  <a:cubicBezTo>
                    <a:pt x="714" y="8334"/>
                    <a:pt x="-238" y="15954"/>
                    <a:pt x="5477" y="20717"/>
                  </a:cubicBezTo>
                  <a:lnTo>
                    <a:pt x="113109" y="126444"/>
                  </a:lnTo>
                  <a:cubicBezTo>
                    <a:pt x="117872" y="131207"/>
                    <a:pt x="117872" y="138827"/>
                    <a:pt x="113109" y="143589"/>
                  </a:cubicBezTo>
                  <a:lnTo>
                    <a:pt x="3572" y="253127"/>
                  </a:lnTo>
                  <a:cubicBezTo>
                    <a:pt x="-1191" y="257889"/>
                    <a:pt x="-1191" y="265509"/>
                    <a:pt x="3572" y="270272"/>
                  </a:cubicBezTo>
                  <a:lnTo>
                    <a:pt x="3572" y="270272"/>
                  </a:lnTo>
                  <a:cubicBezTo>
                    <a:pt x="8334" y="275034"/>
                    <a:pt x="15954" y="274082"/>
                    <a:pt x="19764" y="270272"/>
                  </a:cubicBezTo>
                  <a:lnTo>
                    <a:pt x="121682" y="169307"/>
                  </a:lnTo>
                  <a:cubicBezTo>
                    <a:pt x="121682" y="169307"/>
                    <a:pt x="121682" y="169307"/>
                    <a:pt x="122634" y="168354"/>
                  </a:cubicBezTo>
                  <a:lnTo>
                    <a:pt x="147399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ED891FF-5A09-4CBB-977F-502D927692AA}"/>
                </a:ext>
              </a:extLst>
            </p:cNvPr>
            <p:cNvSpPr/>
            <p:nvPr/>
          </p:nvSpPr>
          <p:spPr>
            <a:xfrm>
              <a:off x="7206054" y="2552301"/>
              <a:ext cx="150623" cy="273496"/>
            </a:xfrm>
            <a:custGeom>
              <a:avLst/>
              <a:gdLst>
                <a:gd name="connsiteX0" fmla="*/ 3225 w 150623"/>
                <a:gd name="connsiteY0" fmla="*/ 143589 h 273496"/>
                <a:gd name="connsiteX1" fmla="*/ 3225 w 150623"/>
                <a:gd name="connsiteY1" fmla="*/ 126444 h 273496"/>
                <a:gd name="connsiteX2" fmla="*/ 26085 w 150623"/>
                <a:gd name="connsiteY2" fmla="*/ 103584 h 273496"/>
                <a:gd name="connsiteX3" fmla="*/ 128955 w 150623"/>
                <a:gd name="connsiteY3" fmla="*/ 3572 h 273496"/>
                <a:gd name="connsiteX4" fmla="*/ 145147 w 150623"/>
                <a:gd name="connsiteY4" fmla="*/ 3572 h 273496"/>
                <a:gd name="connsiteX5" fmla="*/ 145147 w 150623"/>
                <a:gd name="connsiteY5" fmla="*/ 3572 h 273496"/>
                <a:gd name="connsiteX6" fmla="*/ 145147 w 150623"/>
                <a:gd name="connsiteY6" fmla="*/ 20717 h 273496"/>
                <a:gd name="connsiteX7" fmla="*/ 39420 w 150623"/>
                <a:gd name="connsiteY7" fmla="*/ 126444 h 273496"/>
                <a:gd name="connsiteX8" fmla="*/ 39420 w 150623"/>
                <a:gd name="connsiteY8" fmla="*/ 143589 h 273496"/>
                <a:gd name="connsiteX9" fmla="*/ 147052 w 150623"/>
                <a:gd name="connsiteY9" fmla="*/ 253127 h 273496"/>
                <a:gd name="connsiteX10" fmla="*/ 147052 w 150623"/>
                <a:gd name="connsiteY10" fmla="*/ 270272 h 273496"/>
                <a:gd name="connsiteX11" fmla="*/ 147052 w 150623"/>
                <a:gd name="connsiteY11" fmla="*/ 270272 h 273496"/>
                <a:gd name="connsiteX12" fmla="*/ 130860 w 150623"/>
                <a:gd name="connsiteY12" fmla="*/ 270272 h 273496"/>
                <a:gd name="connsiteX13" fmla="*/ 27037 w 150623"/>
                <a:gd name="connsiteY13" fmla="*/ 170259 h 273496"/>
                <a:gd name="connsiteX14" fmla="*/ 26085 w 150623"/>
                <a:gd name="connsiteY14" fmla="*/ 169307 h 273496"/>
                <a:gd name="connsiteX15" fmla="*/ 3225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3225" y="143589"/>
                  </a:moveTo>
                  <a:cubicBezTo>
                    <a:pt x="-1538" y="138827"/>
                    <a:pt x="-585" y="131207"/>
                    <a:pt x="3225" y="126444"/>
                  </a:cubicBezTo>
                  <a:lnTo>
                    <a:pt x="26085" y="103584"/>
                  </a:lnTo>
                  <a:lnTo>
                    <a:pt x="128955" y="3572"/>
                  </a:lnTo>
                  <a:cubicBezTo>
                    <a:pt x="133717" y="-1191"/>
                    <a:pt x="140385" y="-1191"/>
                    <a:pt x="145147" y="3572"/>
                  </a:cubicBezTo>
                  <a:lnTo>
                    <a:pt x="145147" y="3572"/>
                  </a:lnTo>
                  <a:cubicBezTo>
                    <a:pt x="149910" y="8334"/>
                    <a:pt x="150862" y="15954"/>
                    <a:pt x="145147" y="20717"/>
                  </a:cubicBezTo>
                  <a:lnTo>
                    <a:pt x="39420" y="126444"/>
                  </a:lnTo>
                  <a:cubicBezTo>
                    <a:pt x="34657" y="131207"/>
                    <a:pt x="34657" y="138827"/>
                    <a:pt x="39420" y="143589"/>
                  </a:cubicBezTo>
                  <a:lnTo>
                    <a:pt x="147052" y="253127"/>
                  </a:lnTo>
                  <a:cubicBezTo>
                    <a:pt x="151815" y="257889"/>
                    <a:pt x="151815" y="265509"/>
                    <a:pt x="147052" y="270272"/>
                  </a:cubicBezTo>
                  <a:lnTo>
                    <a:pt x="147052" y="270272"/>
                  </a:lnTo>
                  <a:cubicBezTo>
                    <a:pt x="142290" y="275034"/>
                    <a:pt x="134670" y="274082"/>
                    <a:pt x="130860" y="270272"/>
                  </a:cubicBezTo>
                  <a:lnTo>
                    <a:pt x="27037" y="170259"/>
                  </a:lnTo>
                  <a:cubicBezTo>
                    <a:pt x="27037" y="170259"/>
                    <a:pt x="27037" y="170259"/>
                    <a:pt x="26085" y="169307"/>
                  </a:cubicBezTo>
                  <a:lnTo>
                    <a:pt x="3225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F9E610A-231D-47C3-A4A2-2F3452C8F23F}"/>
                </a:ext>
              </a:extLst>
            </p:cNvPr>
            <p:cNvSpPr/>
            <p:nvPr/>
          </p:nvSpPr>
          <p:spPr>
            <a:xfrm>
              <a:off x="7510269" y="2655885"/>
              <a:ext cx="62864" cy="62865"/>
            </a:xfrm>
            <a:custGeom>
              <a:avLst/>
              <a:gdLst>
                <a:gd name="connsiteX0" fmla="*/ 62865 w 62864"/>
                <a:gd name="connsiteY0" fmla="*/ 31432 h 62865"/>
                <a:gd name="connsiteX1" fmla="*/ 31433 w 62864"/>
                <a:gd name="connsiteY1" fmla="*/ 62865 h 62865"/>
                <a:gd name="connsiteX2" fmla="*/ 0 w 62864"/>
                <a:gd name="connsiteY2" fmla="*/ 31432 h 62865"/>
                <a:gd name="connsiteX3" fmla="*/ 31433 w 62864"/>
                <a:gd name="connsiteY3" fmla="*/ 0 h 62865"/>
                <a:gd name="connsiteX4" fmla="*/ 62865 w 62864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720AAEC-B5A7-4BF3-A4E7-BAC7168E6BDD}"/>
                </a:ext>
              </a:extLst>
            </p:cNvPr>
            <p:cNvSpPr/>
            <p:nvPr/>
          </p:nvSpPr>
          <p:spPr>
            <a:xfrm>
              <a:off x="7412162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E42CB8CF-0314-459B-BB20-62C971648CC9}"/>
                </a:ext>
              </a:extLst>
            </p:cNvPr>
            <p:cNvSpPr/>
            <p:nvPr/>
          </p:nvSpPr>
          <p:spPr>
            <a:xfrm>
              <a:off x="7315959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0" name="StagProdVNet">
            <a:extLst>
              <a:ext uri="{FF2B5EF4-FFF2-40B4-BE49-F238E27FC236}">
                <a16:creationId xmlns:a16="http://schemas.microsoft.com/office/drawing/2014/main" id="{236B76D6-6094-430B-8BDB-4D89CF74B994}"/>
              </a:ext>
            </a:extLst>
          </p:cNvPr>
          <p:cNvSpPr/>
          <p:nvPr/>
        </p:nvSpPr>
        <p:spPr>
          <a:xfrm>
            <a:off x="4362165" y="202696"/>
            <a:ext cx="7763160" cy="4663850"/>
          </a:xfrm>
          <a:custGeom>
            <a:avLst/>
            <a:gdLst>
              <a:gd name="connsiteX0" fmla="*/ 3840728 w 7763160"/>
              <a:gd name="connsiteY0" fmla="*/ 0 h 4663850"/>
              <a:gd name="connsiteX1" fmla="*/ 5146340 w 7763160"/>
              <a:gd name="connsiteY1" fmla="*/ 0 h 4663850"/>
              <a:gd name="connsiteX2" fmla="*/ 6248341 w 7763160"/>
              <a:gd name="connsiteY2" fmla="*/ 0 h 4663850"/>
              <a:gd name="connsiteX3" fmla="*/ 7763160 w 7763160"/>
              <a:gd name="connsiteY3" fmla="*/ 0 h 4663850"/>
              <a:gd name="connsiteX4" fmla="*/ 7763160 w 7763160"/>
              <a:gd name="connsiteY4" fmla="*/ 943712 h 4663850"/>
              <a:gd name="connsiteX5" fmla="*/ 7763160 w 7763160"/>
              <a:gd name="connsiteY5" fmla="*/ 1199730 h 4663850"/>
              <a:gd name="connsiteX6" fmla="*/ 7763160 w 7763160"/>
              <a:gd name="connsiteY6" fmla="*/ 4663850 h 4663850"/>
              <a:gd name="connsiteX7" fmla="*/ 0 w 7763160"/>
              <a:gd name="connsiteY7" fmla="*/ 4663850 h 4663850"/>
              <a:gd name="connsiteX8" fmla="*/ 0 w 7763160"/>
              <a:gd name="connsiteY8" fmla="*/ 943712 h 4663850"/>
              <a:gd name="connsiteX9" fmla="*/ 2584028 w 7763160"/>
              <a:gd name="connsiteY9" fmla="*/ 943712 h 4663850"/>
              <a:gd name="connsiteX10" fmla="*/ 3840728 w 7763160"/>
              <a:gd name="connsiteY10" fmla="*/ 943712 h 46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63160" h="4663850">
                <a:moveTo>
                  <a:pt x="3840728" y="0"/>
                </a:moveTo>
                <a:lnTo>
                  <a:pt x="5146340" y="0"/>
                </a:lnTo>
                <a:lnTo>
                  <a:pt x="6248341" y="0"/>
                </a:lnTo>
                <a:lnTo>
                  <a:pt x="7763160" y="0"/>
                </a:lnTo>
                <a:lnTo>
                  <a:pt x="7763160" y="943712"/>
                </a:lnTo>
                <a:lnTo>
                  <a:pt x="7763160" y="1199730"/>
                </a:lnTo>
                <a:lnTo>
                  <a:pt x="7763160" y="4663850"/>
                </a:lnTo>
                <a:lnTo>
                  <a:pt x="0" y="4663850"/>
                </a:lnTo>
                <a:lnTo>
                  <a:pt x="0" y="943712"/>
                </a:lnTo>
                <a:lnTo>
                  <a:pt x="2584028" y="943712"/>
                </a:lnTo>
                <a:lnTo>
                  <a:pt x="3840728" y="943712"/>
                </a:lnTo>
                <a:close/>
              </a:path>
            </a:pathLst>
          </a:custGeom>
          <a:noFill/>
          <a:ln w="76200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370613572">
                  <ask:type>
                    <ask:lineSketchFreehand/>
                  </ask:type>
                </ask:lineSketchStyleProps>
              </a:ext>
            </a:extLst>
          </a:ln>
          <a:effectLst>
            <a:glow rad="50800">
              <a:srgbClr val="C00000">
                <a:alpha val="4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99" name="ACR-Import">
            <a:extLst>
              <a:ext uri="{FF2B5EF4-FFF2-40B4-BE49-F238E27FC236}">
                <a16:creationId xmlns:a16="http://schemas.microsoft.com/office/drawing/2014/main" id="{405CD5E6-B2CF-45F4-98DD-77D0E003A39B}"/>
              </a:ext>
            </a:extLst>
          </p:cNvPr>
          <p:cNvCxnSpPr>
            <a:cxnSpLocks/>
          </p:cNvCxnSpPr>
          <p:nvPr/>
        </p:nvCxnSpPr>
        <p:spPr>
          <a:xfrm flipH="1" flipV="1">
            <a:off x="6030479" y="4541376"/>
            <a:ext cx="9253" cy="1107990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305" name="MCR-Import">
            <a:extLst>
              <a:ext uri="{FF2B5EF4-FFF2-40B4-BE49-F238E27FC236}">
                <a16:creationId xmlns:a16="http://schemas.microsoft.com/office/drawing/2014/main" id="{A76E4826-E73D-4302-8BD4-3AE567FF82D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2333" y="3914716"/>
            <a:ext cx="963806" cy="2569916"/>
          </a:xfrm>
          <a:prstGeom prst="curvedConnector2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312" name="Test-Fail">
            <a:extLst>
              <a:ext uri="{FF2B5EF4-FFF2-40B4-BE49-F238E27FC236}">
                <a16:creationId xmlns:a16="http://schemas.microsoft.com/office/drawing/2014/main" id="{A9AB9833-8887-49E5-A0E7-7121327D851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flipV="1">
            <a:off x="7434916" y="5574681"/>
            <a:ext cx="269823" cy="269823"/>
          </a:xfrm>
          <a:prstGeom prst="rect">
            <a:avLst/>
          </a:prstGeom>
        </p:spPr>
      </p:pic>
      <p:pic>
        <p:nvPicPr>
          <p:cNvPr id="313" name="Test-Pass">
            <a:extLst>
              <a:ext uri="{FF2B5EF4-FFF2-40B4-BE49-F238E27FC236}">
                <a16:creationId xmlns:a16="http://schemas.microsoft.com/office/drawing/2014/main" id="{617AB07E-DF76-4612-ADC8-9EFCFFDDF92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34916" y="5868080"/>
            <a:ext cx="269823" cy="269823"/>
          </a:xfrm>
          <a:prstGeom prst="rect">
            <a:avLst/>
          </a:prstGeom>
        </p:spPr>
      </p:pic>
      <p:grpSp>
        <p:nvGrpSpPr>
          <p:cNvPr id="315" name="UnitTesting">
            <a:extLst>
              <a:ext uri="{FF2B5EF4-FFF2-40B4-BE49-F238E27FC236}">
                <a16:creationId xmlns:a16="http://schemas.microsoft.com/office/drawing/2014/main" id="{1920CEA7-2DBF-4B8C-8E3E-258D6017EDD7}"/>
              </a:ext>
            </a:extLst>
          </p:cNvPr>
          <p:cNvGrpSpPr/>
          <p:nvPr/>
        </p:nvGrpSpPr>
        <p:grpSpPr>
          <a:xfrm>
            <a:off x="6983260" y="5607554"/>
            <a:ext cx="447558" cy="574969"/>
            <a:chOff x="5707652" y="2643762"/>
            <a:chExt cx="447558" cy="574969"/>
          </a:xfrm>
        </p:grpSpPr>
        <p:pic>
          <p:nvPicPr>
            <p:cNvPr id="316" name="Unit-test">
              <a:extLst>
                <a:ext uri="{FF2B5EF4-FFF2-40B4-BE49-F238E27FC236}">
                  <a16:creationId xmlns:a16="http://schemas.microsoft.com/office/drawing/2014/main" id="{5C4C6D74-FB79-48C5-9C5E-56A0466B2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rcRect/>
            <a:stretch/>
          </p:blipFill>
          <p:spPr>
            <a:xfrm>
              <a:off x="5784976" y="2643762"/>
              <a:ext cx="326624" cy="326624"/>
            </a:xfrm>
            <a:prstGeom prst="rect">
              <a:avLst/>
            </a:prstGeom>
          </p:spPr>
        </p:pic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615CC763-7D09-4DAD-B75F-08BEACCA2DCF}"/>
                </a:ext>
              </a:extLst>
            </p:cNvPr>
            <p:cNvSpPr/>
            <p:nvPr/>
          </p:nvSpPr>
          <p:spPr>
            <a:xfrm>
              <a:off x="5707652" y="2910954"/>
              <a:ext cx="4475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Unit</a:t>
              </a:r>
              <a:b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Testing</a:t>
              </a:r>
              <a:endParaRPr lang="en-US" sz="1050" dirty="0"/>
            </a:p>
          </p:txBody>
        </p:sp>
      </p:grpSp>
      <p:grpSp>
        <p:nvGrpSpPr>
          <p:cNvPr id="318" name="CI">
            <a:extLst>
              <a:ext uri="{FF2B5EF4-FFF2-40B4-BE49-F238E27FC236}">
                <a16:creationId xmlns:a16="http://schemas.microsoft.com/office/drawing/2014/main" id="{644E04EB-2154-4FF2-842B-1C4E7F2442B5}"/>
              </a:ext>
            </a:extLst>
          </p:cNvPr>
          <p:cNvGrpSpPr/>
          <p:nvPr/>
        </p:nvGrpSpPr>
        <p:grpSpPr>
          <a:xfrm>
            <a:off x="2510427" y="5432905"/>
            <a:ext cx="1453914" cy="1025383"/>
            <a:chOff x="4555354" y="1147552"/>
            <a:chExt cx="1453914" cy="1109340"/>
          </a:xfrm>
        </p:grpSpPr>
        <p:sp>
          <p:nvSpPr>
            <p:cNvPr id="319" name="Rounded Rectangle 12">
              <a:extLst>
                <a:ext uri="{FF2B5EF4-FFF2-40B4-BE49-F238E27FC236}">
                  <a16:creationId xmlns:a16="http://schemas.microsoft.com/office/drawing/2014/main" id="{845BFEF1-4D43-4656-B53D-2F1CBD332067}"/>
                </a:ext>
              </a:extLst>
            </p:cNvPr>
            <p:cNvSpPr/>
            <p:nvPr/>
          </p:nvSpPr>
          <p:spPr>
            <a:xfrm>
              <a:off x="4555354" y="1147552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102C97E2-9B40-48E7-B162-6AFABDDD8C01}"/>
                </a:ext>
              </a:extLst>
            </p:cNvPr>
            <p:cNvSpPr txBox="1"/>
            <p:nvPr/>
          </p:nvSpPr>
          <p:spPr>
            <a:xfrm>
              <a:off x="4602483" y="1397398"/>
              <a:ext cx="1359657" cy="674676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CI</a:t>
              </a:r>
            </a:p>
            <a:p>
              <a:pPr algn="ctr" defTabSz="87820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Build, Unit &amp; Integration Testing</a:t>
              </a:r>
            </a:p>
          </p:txBody>
        </p:sp>
        <p:pic>
          <p:nvPicPr>
            <p:cNvPr id="324" name="DevOpsPipelines">
              <a:extLst>
                <a:ext uri="{FF2B5EF4-FFF2-40B4-BE49-F238E27FC236}">
                  <a16:creationId xmlns:a16="http://schemas.microsoft.com/office/drawing/2014/main" id="{436ACD3E-4250-4BDB-93FC-76DF6B652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639632" y="1186062"/>
              <a:ext cx="298769" cy="298769"/>
            </a:xfrm>
            <a:prstGeom prst="rect">
              <a:avLst/>
            </a:prstGeom>
          </p:spPr>
        </p:pic>
      </p:grpSp>
      <p:grpSp>
        <p:nvGrpSpPr>
          <p:cNvPr id="329" name="BaseImageIndex">
            <a:extLst>
              <a:ext uri="{FF2B5EF4-FFF2-40B4-BE49-F238E27FC236}">
                <a16:creationId xmlns:a16="http://schemas.microsoft.com/office/drawing/2014/main" id="{BD350605-D78A-478C-94DC-70A38E1E589A}"/>
              </a:ext>
            </a:extLst>
          </p:cNvPr>
          <p:cNvGrpSpPr/>
          <p:nvPr/>
        </p:nvGrpSpPr>
        <p:grpSpPr>
          <a:xfrm>
            <a:off x="4600575" y="5238750"/>
            <a:ext cx="757169" cy="334808"/>
            <a:chOff x="3913058" y="3363628"/>
            <a:chExt cx="757277" cy="334856"/>
          </a:xfrm>
        </p:grpSpPr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843EB9F4-57F4-4083-9355-31FA7D879D75}"/>
                </a:ext>
              </a:extLst>
            </p:cNvPr>
            <p:cNvGrpSpPr/>
            <p:nvPr/>
          </p:nvGrpSpPr>
          <p:grpSpPr>
            <a:xfrm>
              <a:off x="3913058" y="3401525"/>
              <a:ext cx="757277" cy="296959"/>
              <a:chOff x="3913058" y="3401525"/>
              <a:chExt cx="757277" cy="296959"/>
            </a:xfrm>
          </p:grpSpPr>
          <p:pic>
            <p:nvPicPr>
              <p:cNvPr id="332" name="Picture 331">
                <a:extLst>
                  <a:ext uri="{FF2B5EF4-FFF2-40B4-BE49-F238E27FC236}">
                    <a16:creationId xmlns:a16="http://schemas.microsoft.com/office/drawing/2014/main" id="{C66C02AF-606F-443F-AEC4-AFC841BE8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3058" y="3401525"/>
                <a:ext cx="211554" cy="203239"/>
              </a:xfrm>
              <a:prstGeom prst="rect">
                <a:avLst/>
              </a:prstGeom>
            </p:spPr>
          </p:pic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EA84909A-2708-438D-BEBD-B8085822904F}"/>
                  </a:ext>
                </a:extLst>
              </p:cNvPr>
              <p:cNvSpPr txBox="1"/>
              <p:nvPr/>
            </p:nvSpPr>
            <p:spPr>
              <a:xfrm>
                <a:off x="4054591" y="3417766"/>
                <a:ext cx="615744" cy="280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600" kern="0" dirty="0">
                    <a:solidFill>
                      <a:srgbClr val="FFC000"/>
                    </a:solidFill>
                    <a:latin typeface="Calibri" panose="020F0502020204030204"/>
                  </a:rPr>
                  <a:t>Base Image Index</a:t>
                </a:r>
              </a:p>
            </p:txBody>
          </p:sp>
        </p:grpSp>
        <p:sp>
          <p:nvSpPr>
            <p:cNvPr id="331" name="Lightning Bolt 330">
              <a:extLst>
                <a:ext uri="{FF2B5EF4-FFF2-40B4-BE49-F238E27FC236}">
                  <a16:creationId xmlns:a16="http://schemas.microsoft.com/office/drawing/2014/main" id="{68867044-DBA2-415C-A93F-322123884E1E}"/>
                </a:ext>
              </a:extLst>
            </p:cNvPr>
            <p:cNvSpPr/>
            <p:nvPr/>
          </p:nvSpPr>
          <p:spPr>
            <a:xfrm>
              <a:off x="4124612" y="3363628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344" name="SecurityCenter" descr="Image result for azure security center logo">
            <a:extLst>
              <a:ext uri="{FF2B5EF4-FFF2-40B4-BE49-F238E27FC236}">
                <a16:creationId xmlns:a16="http://schemas.microsoft.com/office/drawing/2014/main" id="{ABB00A2E-C53C-4E93-8B5D-6F99A0952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615" y="5190727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5" name="Tasks--&gt;CI">
            <a:extLst>
              <a:ext uri="{FF2B5EF4-FFF2-40B4-BE49-F238E27FC236}">
                <a16:creationId xmlns:a16="http://schemas.microsoft.com/office/drawing/2014/main" id="{42965F42-D057-4DE8-8AC8-E3DFB9258B45}"/>
              </a:ext>
            </a:extLst>
          </p:cNvPr>
          <p:cNvCxnSpPr>
            <a:cxnSpLocks/>
            <a:endCxn id="319" idx="3"/>
          </p:cNvCxnSpPr>
          <p:nvPr/>
        </p:nvCxnSpPr>
        <p:spPr>
          <a:xfrm flipH="1">
            <a:off x="3964341" y="5945597"/>
            <a:ext cx="705711" cy="0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2" name="SCC--&gt;CI">
            <a:extLst>
              <a:ext uri="{FF2B5EF4-FFF2-40B4-BE49-F238E27FC236}">
                <a16:creationId xmlns:a16="http://schemas.microsoft.com/office/drawing/2014/main" id="{9ABFFF2F-67CB-4C87-A86C-2BCF4E145CD5}"/>
              </a:ext>
            </a:extLst>
          </p:cNvPr>
          <p:cNvCxnSpPr>
            <a:cxnSpLocks/>
            <a:stCxn id="347" idx="2"/>
            <a:endCxn id="319" idx="1"/>
          </p:cNvCxnSpPr>
          <p:nvPr/>
        </p:nvCxnSpPr>
        <p:spPr>
          <a:xfrm rot="16200000" flipH="1">
            <a:off x="33251" y="3468421"/>
            <a:ext cx="3688706" cy="1265646"/>
          </a:xfrm>
          <a:prstGeom prst="curvedConnector2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cxnSp>
        <p:nvCxnSpPr>
          <p:cNvPr id="353" name="ACR--&gt;Tasks">
            <a:extLst>
              <a:ext uri="{FF2B5EF4-FFF2-40B4-BE49-F238E27FC236}">
                <a16:creationId xmlns:a16="http://schemas.microsoft.com/office/drawing/2014/main" id="{A78272FF-2304-4971-8EE4-1BDE40CB3CAD}"/>
              </a:ext>
            </a:extLst>
          </p:cNvPr>
          <p:cNvCxnSpPr>
            <a:cxnSpLocks/>
          </p:cNvCxnSpPr>
          <p:nvPr/>
        </p:nvCxnSpPr>
        <p:spPr>
          <a:xfrm flipH="1" flipV="1">
            <a:off x="5001490" y="5960442"/>
            <a:ext cx="850213" cy="149058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55" name="helm-chart" descr="https://ngeor.files.wordpress.com/2017/11/helm-small.png">
            <a:extLst>
              <a:ext uri="{FF2B5EF4-FFF2-40B4-BE49-F238E27FC236}">
                <a16:creationId xmlns:a16="http://schemas.microsoft.com/office/drawing/2014/main" id="{75851846-BA33-4848-96D4-704573FB2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334" y="6719632"/>
            <a:ext cx="464404" cy="48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" name="Code">
            <a:extLst>
              <a:ext uri="{FF2B5EF4-FFF2-40B4-BE49-F238E27FC236}">
                <a16:creationId xmlns:a16="http://schemas.microsoft.com/office/drawing/2014/main" id="{FA7E429E-27C9-4CFA-9584-9D84CCB560BD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49074" y="1755146"/>
            <a:ext cx="439103" cy="439103"/>
          </a:xfrm>
          <a:prstGeom prst="rect">
            <a:avLst/>
          </a:prstGeom>
        </p:spPr>
      </p:pic>
      <p:grpSp>
        <p:nvGrpSpPr>
          <p:cNvPr id="346" name="Group 345">
            <a:extLst>
              <a:ext uri="{FF2B5EF4-FFF2-40B4-BE49-F238E27FC236}">
                <a16:creationId xmlns:a16="http://schemas.microsoft.com/office/drawing/2014/main" id="{F553C8B5-BCC2-4498-BAE7-128E24091B86}"/>
              </a:ext>
            </a:extLst>
          </p:cNvPr>
          <p:cNvGrpSpPr/>
          <p:nvPr/>
        </p:nvGrpSpPr>
        <p:grpSpPr>
          <a:xfrm>
            <a:off x="517824" y="1225875"/>
            <a:ext cx="1453914" cy="1031016"/>
            <a:chOff x="608671" y="1461030"/>
            <a:chExt cx="1483698" cy="1478514"/>
          </a:xfrm>
        </p:grpSpPr>
        <p:sp>
          <p:nvSpPr>
            <p:cNvPr id="347" name="Rounded Rectangle 11">
              <a:extLst>
                <a:ext uri="{FF2B5EF4-FFF2-40B4-BE49-F238E27FC236}">
                  <a16:creationId xmlns:a16="http://schemas.microsoft.com/office/drawing/2014/main" id="{802EB307-3194-443A-B802-767F967D8A8A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7BB0CC66-7CCC-4C80-ABB4-3E0B5DC18990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49" name="Repos">
              <a:extLst>
                <a:ext uri="{FF2B5EF4-FFF2-40B4-BE49-F238E27FC236}">
                  <a16:creationId xmlns:a16="http://schemas.microsoft.com/office/drawing/2014/main" id="{FAF31CB1-972F-4D63-9393-323396CA7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  <p:pic>
        <p:nvPicPr>
          <p:cNvPr id="257" name="Twistlock" descr="Related image">
            <a:extLst>
              <a:ext uri="{FF2B5EF4-FFF2-40B4-BE49-F238E27FC236}">
                <a16:creationId xmlns:a16="http://schemas.microsoft.com/office/drawing/2014/main" id="{3938E85E-2752-4FC6-B383-4614F870D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83" y="4495446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8" name="Twistlock" descr="Related image">
            <a:extLst>
              <a:ext uri="{FF2B5EF4-FFF2-40B4-BE49-F238E27FC236}">
                <a16:creationId xmlns:a16="http://schemas.microsoft.com/office/drawing/2014/main" id="{02026DBB-A87A-4F56-BB5D-2D6F77EBF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234" y="114558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6" name="ACR-FWRule">
            <a:extLst>
              <a:ext uri="{FF2B5EF4-FFF2-40B4-BE49-F238E27FC236}">
                <a16:creationId xmlns:a16="http://schemas.microsoft.com/office/drawing/2014/main" id="{306BCDDC-F158-4C4A-BDE5-69B825AEB392}"/>
              </a:ext>
            </a:extLst>
          </p:cNvPr>
          <p:cNvGrpSpPr/>
          <p:nvPr/>
        </p:nvGrpSpPr>
        <p:grpSpPr>
          <a:xfrm rot="16200000">
            <a:off x="5926299" y="4721337"/>
            <a:ext cx="181297" cy="379937"/>
            <a:chOff x="6705600" y="4772085"/>
            <a:chExt cx="381001" cy="798448"/>
          </a:xfrm>
        </p:grpSpPr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4056E25-F80A-4807-81A9-D20F3E6ED48A}"/>
                </a:ext>
              </a:extLst>
            </p:cNvPr>
            <p:cNvSpPr/>
            <p:nvPr/>
          </p:nvSpPr>
          <p:spPr>
            <a:xfrm>
              <a:off x="6781801" y="4772086"/>
              <a:ext cx="304800" cy="798447"/>
            </a:xfrm>
            <a:custGeom>
              <a:avLst/>
              <a:gdLst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7678 w 248207"/>
                <a:gd name="connsiteY5" fmla="*/ 59743 h 535668"/>
                <a:gd name="connsiteX6" fmla="*/ 12943 w 248207"/>
                <a:gd name="connsiteY6" fmla="*/ 80392 h 535668"/>
                <a:gd name="connsiteX7" fmla="*/ 870 w 248207"/>
                <a:gd name="connsiteY7" fmla="*/ 268969 h 535668"/>
                <a:gd name="connsiteX8" fmla="*/ 4109 w 248207"/>
                <a:gd name="connsiteY8" fmla="*/ 372771 h 535668"/>
                <a:gd name="connsiteX9" fmla="*/ 10966 w 248207"/>
                <a:gd name="connsiteY9" fmla="*/ 438573 h 535668"/>
                <a:gd name="connsiteX10" fmla="*/ 3504 w 248207"/>
                <a:gd name="connsiteY10" fmla="*/ 372087 h 535668"/>
                <a:gd name="connsiteX11" fmla="*/ 0 w 248207"/>
                <a:gd name="connsiteY11" fmla="*/ 267834 h 535668"/>
                <a:gd name="connsiteX12" fmla="*/ 13059 w 248207"/>
                <a:gd name="connsiteY12" fmla="*/ 78447 h 535668"/>
                <a:gd name="connsiteX13" fmla="*/ 26999 w 248207"/>
                <a:gd name="connsiteY13" fmla="*/ 21990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34087 w 248207"/>
                <a:gd name="connsiteY16" fmla="*/ 12734 h 535668"/>
                <a:gd name="connsiteX17" fmla="*/ 26999 w 248207"/>
                <a:gd name="connsiteY17" fmla="*/ 21990 h 535668"/>
                <a:gd name="connsiteX18" fmla="*/ 27232 w 248207"/>
                <a:gd name="connsiteY18" fmla="*/ 21048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4587 w 248207"/>
                <a:gd name="connsiteY29" fmla="*/ 0 h 535668"/>
                <a:gd name="connsiteX30" fmla="*/ 46458 w 248207"/>
                <a:gd name="connsiteY30" fmla="*/ 2269 h 535668"/>
                <a:gd name="connsiteX31" fmla="*/ 42716 w 248207"/>
                <a:gd name="connsiteY31" fmla="*/ 2269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34087 w 248207"/>
                <a:gd name="connsiteY19" fmla="*/ 12734 h 535668"/>
                <a:gd name="connsiteX20" fmla="*/ 26999 w 248207"/>
                <a:gd name="connsiteY20" fmla="*/ 21990 h 535668"/>
                <a:gd name="connsiteX21" fmla="*/ 34087 w 248207"/>
                <a:gd name="connsiteY21" fmla="*/ 12734 h 535668"/>
                <a:gd name="connsiteX22" fmla="*/ 46458 w 248207"/>
                <a:gd name="connsiteY22" fmla="*/ 2269 h 535668"/>
                <a:gd name="connsiteX23" fmla="*/ 206976 w 248207"/>
                <a:gd name="connsiteY23" fmla="*/ 2269 h 535668"/>
                <a:gd name="connsiteX24" fmla="*/ 248207 w 248207"/>
                <a:gd name="connsiteY24" fmla="*/ 268969 h 535668"/>
                <a:gd name="connsiteX25" fmla="*/ 206976 w 248207"/>
                <a:gd name="connsiteY25" fmla="*/ 535668 h 535668"/>
                <a:gd name="connsiteX26" fmla="*/ 44587 w 248207"/>
                <a:gd name="connsiteY26" fmla="*/ 535668 h 535668"/>
                <a:gd name="connsiteX27" fmla="*/ 89174 w 248207"/>
                <a:gd name="connsiteY27" fmla="*/ 267834 h 535668"/>
                <a:gd name="connsiteX28" fmla="*/ 61943 w 248207"/>
                <a:gd name="connsiteY28" fmla="*/ 21048 h 535668"/>
                <a:gd name="connsiteX29" fmla="*/ 46458 w 248207"/>
                <a:gd name="connsiteY29" fmla="*/ 2269 h 535668"/>
                <a:gd name="connsiteX30" fmla="*/ 42101 w 248207"/>
                <a:gd name="connsiteY30" fmla="*/ 2269 h 535668"/>
                <a:gd name="connsiteX31" fmla="*/ 42716 w 248207"/>
                <a:gd name="connsiteY31" fmla="*/ 2269 h 535668"/>
                <a:gd name="connsiteX32" fmla="*/ 34087 w 248207"/>
                <a:gd name="connsiteY32" fmla="*/ 12734 h 535668"/>
                <a:gd name="connsiteX33" fmla="*/ 42101 w 248207"/>
                <a:gd name="connsiteY33" fmla="*/ 2269 h 535668"/>
                <a:gd name="connsiteX34" fmla="*/ 44587 w 248207"/>
                <a:gd name="connsiteY34" fmla="*/ 0 h 535668"/>
                <a:gd name="connsiteX35" fmla="*/ 46458 w 248207"/>
                <a:gd name="connsiteY35" fmla="*/ 2269 h 535668"/>
                <a:gd name="connsiteX36" fmla="*/ 42716 w 248207"/>
                <a:gd name="connsiteY36" fmla="*/ 2269 h 535668"/>
                <a:gd name="connsiteX37" fmla="*/ 44587 w 248207"/>
                <a:gd name="connsiteY37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6458 w 248207"/>
                <a:gd name="connsiteY26" fmla="*/ 2269 h 535668"/>
                <a:gd name="connsiteX27" fmla="*/ 42101 w 248207"/>
                <a:gd name="connsiteY27" fmla="*/ 2269 h 535668"/>
                <a:gd name="connsiteX28" fmla="*/ 42716 w 248207"/>
                <a:gd name="connsiteY28" fmla="*/ 2269 h 535668"/>
                <a:gd name="connsiteX29" fmla="*/ 34087 w 248207"/>
                <a:gd name="connsiteY29" fmla="*/ 12734 h 535668"/>
                <a:gd name="connsiteX30" fmla="*/ 42101 w 248207"/>
                <a:gd name="connsiteY30" fmla="*/ 2269 h 535668"/>
                <a:gd name="connsiteX31" fmla="*/ 44587 w 248207"/>
                <a:gd name="connsiteY31" fmla="*/ 0 h 535668"/>
                <a:gd name="connsiteX32" fmla="*/ 46458 w 248207"/>
                <a:gd name="connsiteY32" fmla="*/ 2269 h 535668"/>
                <a:gd name="connsiteX33" fmla="*/ 42716 w 248207"/>
                <a:gd name="connsiteY33" fmla="*/ 2269 h 535668"/>
                <a:gd name="connsiteX34" fmla="*/ 44587 w 248207"/>
                <a:gd name="connsiteY34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46458 w 248207"/>
                <a:gd name="connsiteY18" fmla="*/ 2269 h 535668"/>
                <a:gd name="connsiteX19" fmla="*/ 206976 w 248207"/>
                <a:gd name="connsiteY19" fmla="*/ 2269 h 535668"/>
                <a:gd name="connsiteX20" fmla="*/ 248207 w 248207"/>
                <a:gd name="connsiteY20" fmla="*/ 268969 h 535668"/>
                <a:gd name="connsiteX21" fmla="*/ 206976 w 248207"/>
                <a:gd name="connsiteY21" fmla="*/ 535668 h 535668"/>
                <a:gd name="connsiteX22" fmla="*/ 44587 w 248207"/>
                <a:gd name="connsiteY22" fmla="*/ 535668 h 535668"/>
                <a:gd name="connsiteX23" fmla="*/ 89174 w 248207"/>
                <a:gd name="connsiteY23" fmla="*/ 267834 h 535668"/>
                <a:gd name="connsiteX24" fmla="*/ 61943 w 248207"/>
                <a:gd name="connsiteY24" fmla="*/ 21048 h 535668"/>
                <a:gd name="connsiteX25" fmla="*/ 46458 w 248207"/>
                <a:gd name="connsiteY25" fmla="*/ 2269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2101 w 248207"/>
                <a:gd name="connsiteY29" fmla="*/ 2269 h 535668"/>
                <a:gd name="connsiteX30" fmla="*/ 44587 w 248207"/>
                <a:gd name="connsiteY30" fmla="*/ 0 h 535668"/>
                <a:gd name="connsiteX31" fmla="*/ 46458 w 248207"/>
                <a:gd name="connsiteY31" fmla="*/ 2269 h 535668"/>
                <a:gd name="connsiteX32" fmla="*/ 42716 w 248207"/>
                <a:gd name="connsiteY32" fmla="*/ 2269 h 535668"/>
                <a:gd name="connsiteX33" fmla="*/ 44587 w 248207"/>
                <a:gd name="connsiteY33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46458 w 248207"/>
                <a:gd name="connsiteY15" fmla="*/ 2269 h 535668"/>
                <a:gd name="connsiteX16" fmla="*/ 206976 w 248207"/>
                <a:gd name="connsiteY16" fmla="*/ 2269 h 535668"/>
                <a:gd name="connsiteX17" fmla="*/ 248207 w 248207"/>
                <a:gd name="connsiteY17" fmla="*/ 268969 h 535668"/>
                <a:gd name="connsiteX18" fmla="*/ 206976 w 248207"/>
                <a:gd name="connsiteY18" fmla="*/ 535668 h 535668"/>
                <a:gd name="connsiteX19" fmla="*/ 44587 w 248207"/>
                <a:gd name="connsiteY19" fmla="*/ 535668 h 535668"/>
                <a:gd name="connsiteX20" fmla="*/ 89174 w 248207"/>
                <a:gd name="connsiteY20" fmla="*/ 267834 h 535668"/>
                <a:gd name="connsiteX21" fmla="*/ 61943 w 248207"/>
                <a:gd name="connsiteY21" fmla="*/ 21048 h 535668"/>
                <a:gd name="connsiteX22" fmla="*/ 46458 w 248207"/>
                <a:gd name="connsiteY22" fmla="*/ 2269 h 535668"/>
                <a:gd name="connsiteX23" fmla="*/ 42101 w 248207"/>
                <a:gd name="connsiteY23" fmla="*/ 2269 h 535668"/>
                <a:gd name="connsiteX24" fmla="*/ 42716 w 248207"/>
                <a:gd name="connsiteY24" fmla="*/ 2269 h 535668"/>
                <a:gd name="connsiteX25" fmla="*/ 34087 w 248207"/>
                <a:gd name="connsiteY25" fmla="*/ 12734 h 535668"/>
                <a:gd name="connsiteX26" fmla="*/ 42101 w 248207"/>
                <a:gd name="connsiteY26" fmla="*/ 2269 h 535668"/>
                <a:gd name="connsiteX27" fmla="*/ 44587 w 248207"/>
                <a:gd name="connsiteY27" fmla="*/ 0 h 535668"/>
                <a:gd name="connsiteX28" fmla="*/ 46458 w 248207"/>
                <a:gd name="connsiteY28" fmla="*/ 2269 h 535668"/>
                <a:gd name="connsiteX29" fmla="*/ 42716 w 248207"/>
                <a:gd name="connsiteY29" fmla="*/ 2269 h 535668"/>
                <a:gd name="connsiteX30" fmla="*/ 44587 w 248207"/>
                <a:gd name="connsiteY30" fmla="*/ 0 h 535668"/>
                <a:gd name="connsiteX0" fmla="*/ 10096 w 247337"/>
                <a:gd name="connsiteY0" fmla="*/ 438573 h 535668"/>
                <a:gd name="connsiteX1" fmla="*/ 12189 w 247337"/>
                <a:gd name="connsiteY1" fmla="*/ 457222 h 535668"/>
                <a:gd name="connsiteX2" fmla="*/ 43717 w 247337"/>
                <a:gd name="connsiteY2" fmla="*/ 535668 h 535668"/>
                <a:gd name="connsiteX3" fmla="*/ 41231 w 247337"/>
                <a:gd name="connsiteY3" fmla="*/ 535668 h 535668"/>
                <a:gd name="connsiteX4" fmla="*/ 12073 w 247337"/>
                <a:gd name="connsiteY4" fmla="*/ 457545 h 535668"/>
                <a:gd name="connsiteX5" fmla="*/ 10096 w 247337"/>
                <a:gd name="connsiteY5" fmla="*/ 438573 h 535668"/>
                <a:gd name="connsiteX6" fmla="*/ 16808 w 247337"/>
                <a:gd name="connsiteY6" fmla="*/ 59743 h 535668"/>
                <a:gd name="connsiteX7" fmla="*/ 12073 w 247337"/>
                <a:gd name="connsiteY7" fmla="*/ 80392 h 535668"/>
                <a:gd name="connsiteX8" fmla="*/ 0 w 247337"/>
                <a:gd name="connsiteY8" fmla="*/ 268969 h 535668"/>
                <a:gd name="connsiteX9" fmla="*/ 3239 w 247337"/>
                <a:gd name="connsiteY9" fmla="*/ 372771 h 535668"/>
                <a:gd name="connsiteX10" fmla="*/ 10096 w 247337"/>
                <a:gd name="connsiteY10" fmla="*/ 438573 h 535668"/>
                <a:gd name="connsiteX11" fmla="*/ 2634 w 247337"/>
                <a:gd name="connsiteY11" fmla="*/ 372087 h 535668"/>
                <a:gd name="connsiteX12" fmla="*/ 12189 w 247337"/>
                <a:gd name="connsiteY12" fmla="*/ 78447 h 535668"/>
                <a:gd name="connsiteX13" fmla="*/ 16808 w 247337"/>
                <a:gd name="connsiteY13" fmla="*/ 59743 h 535668"/>
                <a:gd name="connsiteX14" fmla="*/ 45588 w 247337"/>
                <a:gd name="connsiteY14" fmla="*/ 2269 h 535668"/>
                <a:gd name="connsiteX15" fmla="*/ 206106 w 247337"/>
                <a:gd name="connsiteY15" fmla="*/ 2269 h 535668"/>
                <a:gd name="connsiteX16" fmla="*/ 247337 w 247337"/>
                <a:gd name="connsiteY16" fmla="*/ 268969 h 535668"/>
                <a:gd name="connsiteX17" fmla="*/ 206106 w 247337"/>
                <a:gd name="connsiteY17" fmla="*/ 535668 h 535668"/>
                <a:gd name="connsiteX18" fmla="*/ 43717 w 247337"/>
                <a:gd name="connsiteY18" fmla="*/ 535668 h 535668"/>
                <a:gd name="connsiteX19" fmla="*/ 88304 w 247337"/>
                <a:gd name="connsiteY19" fmla="*/ 267834 h 535668"/>
                <a:gd name="connsiteX20" fmla="*/ 61073 w 247337"/>
                <a:gd name="connsiteY20" fmla="*/ 21048 h 535668"/>
                <a:gd name="connsiteX21" fmla="*/ 45588 w 247337"/>
                <a:gd name="connsiteY21" fmla="*/ 2269 h 535668"/>
                <a:gd name="connsiteX22" fmla="*/ 41231 w 247337"/>
                <a:gd name="connsiteY22" fmla="*/ 2269 h 535668"/>
                <a:gd name="connsiteX23" fmla="*/ 41846 w 247337"/>
                <a:gd name="connsiteY23" fmla="*/ 2269 h 535668"/>
                <a:gd name="connsiteX24" fmla="*/ 33217 w 247337"/>
                <a:gd name="connsiteY24" fmla="*/ 12734 h 535668"/>
                <a:gd name="connsiteX25" fmla="*/ 41231 w 247337"/>
                <a:gd name="connsiteY25" fmla="*/ 2269 h 535668"/>
                <a:gd name="connsiteX26" fmla="*/ 43717 w 247337"/>
                <a:gd name="connsiteY26" fmla="*/ 0 h 535668"/>
                <a:gd name="connsiteX27" fmla="*/ 45588 w 247337"/>
                <a:gd name="connsiteY27" fmla="*/ 2269 h 535668"/>
                <a:gd name="connsiteX28" fmla="*/ 41846 w 247337"/>
                <a:gd name="connsiteY28" fmla="*/ 2269 h 535668"/>
                <a:gd name="connsiteX29" fmla="*/ 43717 w 247337"/>
                <a:gd name="connsiteY29" fmla="*/ 0 h 535668"/>
                <a:gd name="connsiteX0" fmla="*/ 7462 w 244703"/>
                <a:gd name="connsiteY0" fmla="*/ 438573 h 535668"/>
                <a:gd name="connsiteX1" fmla="*/ 9555 w 244703"/>
                <a:gd name="connsiteY1" fmla="*/ 457222 h 535668"/>
                <a:gd name="connsiteX2" fmla="*/ 41083 w 244703"/>
                <a:gd name="connsiteY2" fmla="*/ 535668 h 535668"/>
                <a:gd name="connsiteX3" fmla="*/ 38597 w 244703"/>
                <a:gd name="connsiteY3" fmla="*/ 535668 h 535668"/>
                <a:gd name="connsiteX4" fmla="*/ 9439 w 244703"/>
                <a:gd name="connsiteY4" fmla="*/ 457545 h 535668"/>
                <a:gd name="connsiteX5" fmla="*/ 7462 w 244703"/>
                <a:gd name="connsiteY5" fmla="*/ 438573 h 535668"/>
                <a:gd name="connsiteX6" fmla="*/ 14174 w 244703"/>
                <a:gd name="connsiteY6" fmla="*/ 59743 h 535668"/>
                <a:gd name="connsiteX7" fmla="*/ 9439 w 244703"/>
                <a:gd name="connsiteY7" fmla="*/ 80392 h 535668"/>
                <a:gd name="connsiteX8" fmla="*/ 605 w 244703"/>
                <a:gd name="connsiteY8" fmla="*/ 372771 h 535668"/>
                <a:gd name="connsiteX9" fmla="*/ 7462 w 244703"/>
                <a:gd name="connsiteY9" fmla="*/ 438573 h 535668"/>
                <a:gd name="connsiteX10" fmla="*/ 0 w 244703"/>
                <a:gd name="connsiteY10" fmla="*/ 372087 h 535668"/>
                <a:gd name="connsiteX11" fmla="*/ 9555 w 244703"/>
                <a:gd name="connsiteY11" fmla="*/ 78447 h 535668"/>
                <a:gd name="connsiteX12" fmla="*/ 14174 w 244703"/>
                <a:gd name="connsiteY12" fmla="*/ 59743 h 535668"/>
                <a:gd name="connsiteX13" fmla="*/ 42954 w 244703"/>
                <a:gd name="connsiteY13" fmla="*/ 2269 h 535668"/>
                <a:gd name="connsiteX14" fmla="*/ 203472 w 244703"/>
                <a:gd name="connsiteY14" fmla="*/ 2269 h 535668"/>
                <a:gd name="connsiteX15" fmla="*/ 244703 w 244703"/>
                <a:gd name="connsiteY15" fmla="*/ 268969 h 535668"/>
                <a:gd name="connsiteX16" fmla="*/ 203472 w 244703"/>
                <a:gd name="connsiteY16" fmla="*/ 535668 h 535668"/>
                <a:gd name="connsiteX17" fmla="*/ 41083 w 244703"/>
                <a:gd name="connsiteY17" fmla="*/ 535668 h 535668"/>
                <a:gd name="connsiteX18" fmla="*/ 85670 w 244703"/>
                <a:gd name="connsiteY18" fmla="*/ 267834 h 535668"/>
                <a:gd name="connsiteX19" fmla="*/ 58439 w 244703"/>
                <a:gd name="connsiteY19" fmla="*/ 21048 h 535668"/>
                <a:gd name="connsiteX20" fmla="*/ 42954 w 244703"/>
                <a:gd name="connsiteY20" fmla="*/ 2269 h 535668"/>
                <a:gd name="connsiteX21" fmla="*/ 38597 w 244703"/>
                <a:gd name="connsiteY21" fmla="*/ 2269 h 535668"/>
                <a:gd name="connsiteX22" fmla="*/ 39212 w 244703"/>
                <a:gd name="connsiteY22" fmla="*/ 2269 h 535668"/>
                <a:gd name="connsiteX23" fmla="*/ 30583 w 244703"/>
                <a:gd name="connsiteY23" fmla="*/ 12734 h 535668"/>
                <a:gd name="connsiteX24" fmla="*/ 38597 w 244703"/>
                <a:gd name="connsiteY24" fmla="*/ 2269 h 535668"/>
                <a:gd name="connsiteX25" fmla="*/ 41083 w 244703"/>
                <a:gd name="connsiteY25" fmla="*/ 0 h 535668"/>
                <a:gd name="connsiteX26" fmla="*/ 42954 w 244703"/>
                <a:gd name="connsiteY26" fmla="*/ 2269 h 535668"/>
                <a:gd name="connsiteX27" fmla="*/ 39212 w 244703"/>
                <a:gd name="connsiteY27" fmla="*/ 2269 h 535668"/>
                <a:gd name="connsiteX28" fmla="*/ 41083 w 244703"/>
                <a:gd name="connsiteY28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13569 w 244098"/>
                <a:gd name="connsiteY6" fmla="*/ 5974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13569 w 244098"/>
                <a:gd name="connsiteY11" fmla="*/ 59743 h 535668"/>
                <a:gd name="connsiteX12" fmla="*/ 42349 w 244098"/>
                <a:gd name="connsiteY12" fmla="*/ 2269 h 535668"/>
                <a:gd name="connsiteX13" fmla="*/ 202867 w 244098"/>
                <a:gd name="connsiteY13" fmla="*/ 2269 h 535668"/>
                <a:gd name="connsiteX14" fmla="*/ 244098 w 244098"/>
                <a:gd name="connsiteY14" fmla="*/ 268969 h 535668"/>
                <a:gd name="connsiteX15" fmla="*/ 202867 w 244098"/>
                <a:gd name="connsiteY15" fmla="*/ 535668 h 535668"/>
                <a:gd name="connsiteX16" fmla="*/ 40478 w 244098"/>
                <a:gd name="connsiteY16" fmla="*/ 535668 h 535668"/>
                <a:gd name="connsiteX17" fmla="*/ 85065 w 244098"/>
                <a:gd name="connsiteY17" fmla="*/ 267834 h 535668"/>
                <a:gd name="connsiteX18" fmla="*/ 57834 w 244098"/>
                <a:gd name="connsiteY18" fmla="*/ 21048 h 535668"/>
                <a:gd name="connsiteX19" fmla="*/ 42349 w 244098"/>
                <a:gd name="connsiteY19" fmla="*/ 2269 h 535668"/>
                <a:gd name="connsiteX20" fmla="*/ 37992 w 244098"/>
                <a:gd name="connsiteY20" fmla="*/ 2269 h 535668"/>
                <a:gd name="connsiteX21" fmla="*/ 38607 w 244098"/>
                <a:gd name="connsiteY21" fmla="*/ 2269 h 535668"/>
                <a:gd name="connsiteX22" fmla="*/ 29978 w 244098"/>
                <a:gd name="connsiteY22" fmla="*/ 12734 h 535668"/>
                <a:gd name="connsiteX23" fmla="*/ 37992 w 244098"/>
                <a:gd name="connsiteY23" fmla="*/ 2269 h 535668"/>
                <a:gd name="connsiteX24" fmla="*/ 40478 w 244098"/>
                <a:gd name="connsiteY24" fmla="*/ 0 h 535668"/>
                <a:gd name="connsiteX25" fmla="*/ 42349 w 244098"/>
                <a:gd name="connsiteY25" fmla="*/ 2269 h 535668"/>
                <a:gd name="connsiteX26" fmla="*/ 38607 w 244098"/>
                <a:gd name="connsiteY26" fmla="*/ 2269 h 535668"/>
                <a:gd name="connsiteX27" fmla="*/ 40478 w 244098"/>
                <a:gd name="connsiteY27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8950 w 244098"/>
                <a:gd name="connsiteY6" fmla="*/ 78447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42349 w 244098"/>
                <a:gd name="connsiteY11" fmla="*/ 2269 h 535668"/>
                <a:gd name="connsiteX12" fmla="*/ 202867 w 244098"/>
                <a:gd name="connsiteY12" fmla="*/ 2269 h 535668"/>
                <a:gd name="connsiteX13" fmla="*/ 244098 w 244098"/>
                <a:gd name="connsiteY13" fmla="*/ 268969 h 535668"/>
                <a:gd name="connsiteX14" fmla="*/ 202867 w 244098"/>
                <a:gd name="connsiteY14" fmla="*/ 535668 h 535668"/>
                <a:gd name="connsiteX15" fmla="*/ 40478 w 244098"/>
                <a:gd name="connsiteY15" fmla="*/ 535668 h 535668"/>
                <a:gd name="connsiteX16" fmla="*/ 85065 w 244098"/>
                <a:gd name="connsiteY16" fmla="*/ 267834 h 535668"/>
                <a:gd name="connsiteX17" fmla="*/ 57834 w 244098"/>
                <a:gd name="connsiteY17" fmla="*/ 21048 h 535668"/>
                <a:gd name="connsiteX18" fmla="*/ 42349 w 244098"/>
                <a:gd name="connsiteY18" fmla="*/ 2269 h 535668"/>
                <a:gd name="connsiteX19" fmla="*/ 37992 w 244098"/>
                <a:gd name="connsiteY19" fmla="*/ 2269 h 535668"/>
                <a:gd name="connsiteX20" fmla="*/ 38607 w 244098"/>
                <a:gd name="connsiteY20" fmla="*/ 2269 h 535668"/>
                <a:gd name="connsiteX21" fmla="*/ 29978 w 244098"/>
                <a:gd name="connsiteY21" fmla="*/ 12734 h 535668"/>
                <a:gd name="connsiteX22" fmla="*/ 37992 w 244098"/>
                <a:gd name="connsiteY22" fmla="*/ 2269 h 535668"/>
                <a:gd name="connsiteX23" fmla="*/ 40478 w 244098"/>
                <a:gd name="connsiteY23" fmla="*/ 0 h 535668"/>
                <a:gd name="connsiteX24" fmla="*/ 42349 w 244098"/>
                <a:gd name="connsiteY24" fmla="*/ 2269 h 535668"/>
                <a:gd name="connsiteX25" fmla="*/ 38607 w 244098"/>
                <a:gd name="connsiteY25" fmla="*/ 2269 h 535668"/>
                <a:gd name="connsiteX26" fmla="*/ 40478 w 244098"/>
                <a:gd name="connsiteY26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42349 w 244098"/>
                <a:gd name="connsiteY10" fmla="*/ 2269 h 535668"/>
                <a:gd name="connsiteX11" fmla="*/ 202867 w 244098"/>
                <a:gd name="connsiteY11" fmla="*/ 2269 h 535668"/>
                <a:gd name="connsiteX12" fmla="*/ 244098 w 244098"/>
                <a:gd name="connsiteY12" fmla="*/ 268969 h 535668"/>
                <a:gd name="connsiteX13" fmla="*/ 202867 w 244098"/>
                <a:gd name="connsiteY13" fmla="*/ 535668 h 535668"/>
                <a:gd name="connsiteX14" fmla="*/ 40478 w 244098"/>
                <a:gd name="connsiteY14" fmla="*/ 535668 h 535668"/>
                <a:gd name="connsiteX15" fmla="*/ 85065 w 244098"/>
                <a:gd name="connsiteY15" fmla="*/ 267834 h 535668"/>
                <a:gd name="connsiteX16" fmla="*/ 57834 w 244098"/>
                <a:gd name="connsiteY16" fmla="*/ 21048 h 535668"/>
                <a:gd name="connsiteX17" fmla="*/ 42349 w 244098"/>
                <a:gd name="connsiteY17" fmla="*/ 2269 h 535668"/>
                <a:gd name="connsiteX18" fmla="*/ 37992 w 244098"/>
                <a:gd name="connsiteY18" fmla="*/ 2269 h 535668"/>
                <a:gd name="connsiteX19" fmla="*/ 38607 w 244098"/>
                <a:gd name="connsiteY19" fmla="*/ 2269 h 535668"/>
                <a:gd name="connsiteX20" fmla="*/ 29978 w 244098"/>
                <a:gd name="connsiteY20" fmla="*/ 12734 h 535668"/>
                <a:gd name="connsiteX21" fmla="*/ 37992 w 244098"/>
                <a:gd name="connsiteY21" fmla="*/ 2269 h 535668"/>
                <a:gd name="connsiteX22" fmla="*/ 40478 w 244098"/>
                <a:gd name="connsiteY22" fmla="*/ 0 h 535668"/>
                <a:gd name="connsiteX23" fmla="*/ 42349 w 244098"/>
                <a:gd name="connsiteY23" fmla="*/ 2269 h 535668"/>
                <a:gd name="connsiteX24" fmla="*/ 38607 w 244098"/>
                <a:gd name="connsiteY24" fmla="*/ 2269 h 535668"/>
                <a:gd name="connsiteX25" fmla="*/ 40478 w 244098"/>
                <a:gd name="connsiteY25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29978 w 244098"/>
                <a:gd name="connsiteY19" fmla="*/ 12734 h 535668"/>
                <a:gd name="connsiteX20" fmla="*/ 37992 w 244098"/>
                <a:gd name="connsiteY20" fmla="*/ 2269 h 535668"/>
                <a:gd name="connsiteX21" fmla="*/ 40478 w 244098"/>
                <a:gd name="connsiteY21" fmla="*/ 0 h 535668"/>
                <a:gd name="connsiteX22" fmla="*/ 42349 w 244098"/>
                <a:gd name="connsiteY22" fmla="*/ 2269 h 535668"/>
                <a:gd name="connsiteX23" fmla="*/ 38607 w 244098"/>
                <a:gd name="connsiteY23" fmla="*/ 2269 h 535668"/>
                <a:gd name="connsiteX24" fmla="*/ 40478 w 244098"/>
                <a:gd name="connsiteY24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37992 w 244098"/>
                <a:gd name="connsiteY19" fmla="*/ 2269 h 535668"/>
                <a:gd name="connsiteX20" fmla="*/ 40478 w 244098"/>
                <a:gd name="connsiteY20" fmla="*/ 0 h 535668"/>
                <a:gd name="connsiteX21" fmla="*/ 42349 w 244098"/>
                <a:gd name="connsiteY21" fmla="*/ 2269 h 535668"/>
                <a:gd name="connsiteX22" fmla="*/ 38607 w 244098"/>
                <a:gd name="connsiteY22" fmla="*/ 2269 h 535668"/>
                <a:gd name="connsiteX23" fmla="*/ 40478 w 244098"/>
                <a:gd name="connsiteY23" fmla="*/ 0 h 535668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20" fmla="*/ 38607 w 244098"/>
                <a:gd name="connsiteY20" fmla="*/ 0 h 533399"/>
                <a:gd name="connsiteX21" fmla="*/ 42349 w 244098"/>
                <a:gd name="connsiteY21" fmla="*/ 0 h 533399"/>
                <a:gd name="connsiteX22" fmla="*/ 38607 w 244098"/>
                <a:gd name="connsiteY22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0" fmla="*/ 0 w 237241"/>
                <a:gd name="connsiteY0" fmla="*/ 436304 h 533399"/>
                <a:gd name="connsiteX1" fmla="*/ 2093 w 237241"/>
                <a:gd name="connsiteY1" fmla="*/ 454953 h 533399"/>
                <a:gd name="connsiteX2" fmla="*/ 33621 w 237241"/>
                <a:gd name="connsiteY2" fmla="*/ 533399 h 533399"/>
                <a:gd name="connsiteX3" fmla="*/ 31135 w 237241"/>
                <a:gd name="connsiteY3" fmla="*/ 533399 h 533399"/>
                <a:gd name="connsiteX4" fmla="*/ 1977 w 237241"/>
                <a:gd name="connsiteY4" fmla="*/ 455276 h 533399"/>
                <a:gd name="connsiteX5" fmla="*/ 0 w 237241"/>
                <a:gd name="connsiteY5" fmla="*/ 436304 h 533399"/>
                <a:gd name="connsiteX6" fmla="*/ 35492 w 237241"/>
                <a:gd name="connsiteY6" fmla="*/ 0 h 533399"/>
                <a:gd name="connsiteX7" fmla="*/ 196010 w 237241"/>
                <a:gd name="connsiteY7" fmla="*/ 0 h 533399"/>
                <a:gd name="connsiteX8" fmla="*/ 237241 w 237241"/>
                <a:gd name="connsiteY8" fmla="*/ 266700 h 533399"/>
                <a:gd name="connsiteX9" fmla="*/ 196010 w 237241"/>
                <a:gd name="connsiteY9" fmla="*/ 533399 h 533399"/>
                <a:gd name="connsiteX10" fmla="*/ 33621 w 237241"/>
                <a:gd name="connsiteY10" fmla="*/ 533399 h 533399"/>
                <a:gd name="connsiteX11" fmla="*/ 78208 w 237241"/>
                <a:gd name="connsiteY11" fmla="*/ 265565 h 533399"/>
                <a:gd name="connsiteX12" fmla="*/ 50977 w 237241"/>
                <a:gd name="connsiteY12" fmla="*/ 18779 h 533399"/>
                <a:gd name="connsiteX13" fmla="*/ 35492 w 237241"/>
                <a:gd name="connsiteY13" fmla="*/ 0 h 533399"/>
                <a:gd name="connsiteX0" fmla="*/ 0 w 235264"/>
                <a:gd name="connsiteY0" fmla="*/ 455276 h 533399"/>
                <a:gd name="connsiteX1" fmla="*/ 116 w 235264"/>
                <a:gd name="connsiteY1" fmla="*/ 454953 h 533399"/>
                <a:gd name="connsiteX2" fmla="*/ 31644 w 235264"/>
                <a:gd name="connsiteY2" fmla="*/ 533399 h 533399"/>
                <a:gd name="connsiteX3" fmla="*/ 29158 w 235264"/>
                <a:gd name="connsiteY3" fmla="*/ 533399 h 533399"/>
                <a:gd name="connsiteX4" fmla="*/ 0 w 235264"/>
                <a:gd name="connsiteY4" fmla="*/ 455276 h 533399"/>
                <a:gd name="connsiteX5" fmla="*/ 33515 w 235264"/>
                <a:gd name="connsiteY5" fmla="*/ 0 h 533399"/>
                <a:gd name="connsiteX6" fmla="*/ 194033 w 235264"/>
                <a:gd name="connsiteY6" fmla="*/ 0 h 533399"/>
                <a:gd name="connsiteX7" fmla="*/ 235264 w 235264"/>
                <a:gd name="connsiteY7" fmla="*/ 266700 h 533399"/>
                <a:gd name="connsiteX8" fmla="*/ 194033 w 235264"/>
                <a:gd name="connsiteY8" fmla="*/ 533399 h 533399"/>
                <a:gd name="connsiteX9" fmla="*/ 31644 w 235264"/>
                <a:gd name="connsiteY9" fmla="*/ 533399 h 533399"/>
                <a:gd name="connsiteX10" fmla="*/ 76231 w 235264"/>
                <a:gd name="connsiteY10" fmla="*/ 265565 h 533399"/>
                <a:gd name="connsiteX11" fmla="*/ 49000 w 235264"/>
                <a:gd name="connsiteY11" fmla="*/ 18779 h 533399"/>
                <a:gd name="connsiteX12" fmla="*/ 33515 w 235264"/>
                <a:gd name="connsiteY12" fmla="*/ 0 h 533399"/>
                <a:gd name="connsiteX0" fmla="*/ 29048 w 235154"/>
                <a:gd name="connsiteY0" fmla="*/ 533399 h 533399"/>
                <a:gd name="connsiteX1" fmla="*/ 6 w 235154"/>
                <a:gd name="connsiteY1" fmla="*/ 454953 h 533399"/>
                <a:gd name="connsiteX2" fmla="*/ 31534 w 235154"/>
                <a:gd name="connsiteY2" fmla="*/ 533399 h 533399"/>
                <a:gd name="connsiteX3" fmla="*/ 29048 w 235154"/>
                <a:gd name="connsiteY3" fmla="*/ 533399 h 533399"/>
                <a:gd name="connsiteX4" fmla="*/ 33405 w 235154"/>
                <a:gd name="connsiteY4" fmla="*/ 0 h 533399"/>
                <a:gd name="connsiteX5" fmla="*/ 193923 w 235154"/>
                <a:gd name="connsiteY5" fmla="*/ 0 h 533399"/>
                <a:gd name="connsiteX6" fmla="*/ 235154 w 235154"/>
                <a:gd name="connsiteY6" fmla="*/ 266700 h 533399"/>
                <a:gd name="connsiteX7" fmla="*/ 193923 w 235154"/>
                <a:gd name="connsiteY7" fmla="*/ 533399 h 533399"/>
                <a:gd name="connsiteX8" fmla="*/ 31534 w 235154"/>
                <a:gd name="connsiteY8" fmla="*/ 533399 h 533399"/>
                <a:gd name="connsiteX9" fmla="*/ 76121 w 235154"/>
                <a:gd name="connsiteY9" fmla="*/ 265565 h 533399"/>
                <a:gd name="connsiteX10" fmla="*/ 48890 w 235154"/>
                <a:gd name="connsiteY10" fmla="*/ 18779 h 533399"/>
                <a:gd name="connsiteX11" fmla="*/ 33405 w 235154"/>
                <a:gd name="connsiteY11" fmla="*/ 0 h 533399"/>
                <a:gd name="connsiteX0" fmla="*/ 0 w 206106"/>
                <a:gd name="connsiteY0" fmla="*/ 533399 h 533399"/>
                <a:gd name="connsiteX1" fmla="*/ 2486 w 206106"/>
                <a:gd name="connsiteY1" fmla="*/ 533399 h 533399"/>
                <a:gd name="connsiteX2" fmla="*/ 0 w 206106"/>
                <a:gd name="connsiteY2" fmla="*/ 533399 h 533399"/>
                <a:gd name="connsiteX3" fmla="*/ 4357 w 206106"/>
                <a:gd name="connsiteY3" fmla="*/ 0 h 533399"/>
                <a:gd name="connsiteX4" fmla="*/ 164875 w 206106"/>
                <a:gd name="connsiteY4" fmla="*/ 0 h 533399"/>
                <a:gd name="connsiteX5" fmla="*/ 206106 w 206106"/>
                <a:gd name="connsiteY5" fmla="*/ 266700 h 533399"/>
                <a:gd name="connsiteX6" fmla="*/ 164875 w 206106"/>
                <a:gd name="connsiteY6" fmla="*/ 533399 h 533399"/>
                <a:gd name="connsiteX7" fmla="*/ 2486 w 206106"/>
                <a:gd name="connsiteY7" fmla="*/ 533399 h 533399"/>
                <a:gd name="connsiteX8" fmla="*/ 47073 w 206106"/>
                <a:gd name="connsiteY8" fmla="*/ 265565 h 533399"/>
                <a:gd name="connsiteX9" fmla="*/ 19842 w 206106"/>
                <a:gd name="connsiteY9" fmla="*/ 18779 h 533399"/>
                <a:gd name="connsiteX10" fmla="*/ 4357 w 206106"/>
                <a:gd name="connsiteY10" fmla="*/ 0 h 533399"/>
                <a:gd name="connsiteX0" fmla="*/ 0 w 214703"/>
                <a:gd name="connsiteY0" fmla="*/ 514325 h 533399"/>
                <a:gd name="connsiteX1" fmla="*/ 11083 w 214703"/>
                <a:gd name="connsiteY1" fmla="*/ 533399 h 533399"/>
                <a:gd name="connsiteX2" fmla="*/ 0 w 214703"/>
                <a:gd name="connsiteY2" fmla="*/ 514325 h 533399"/>
                <a:gd name="connsiteX3" fmla="*/ 12954 w 214703"/>
                <a:gd name="connsiteY3" fmla="*/ 0 h 533399"/>
                <a:gd name="connsiteX4" fmla="*/ 173472 w 214703"/>
                <a:gd name="connsiteY4" fmla="*/ 0 h 533399"/>
                <a:gd name="connsiteX5" fmla="*/ 214703 w 214703"/>
                <a:gd name="connsiteY5" fmla="*/ 266700 h 533399"/>
                <a:gd name="connsiteX6" fmla="*/ 173472 w 214703"/>
                <a:gd name="connsiteY6" fmla="*/ 533399 h 533399"/>
                <a:gd name="connsiteX7" fmla="*/ 11083 w 214703"/>
                <a:gd name="connsiteY7" fmla="*/ 533399 h 533399"/>
                <a:gd name="connsiteX8" fmla="*/ 55670 w 214703"/>
                <a:gd name="connsiteY8" fmla="*/ 265565 h 533399"/>
                <a:gd name="connsiteX9" fmla="*/ 28439 w 214703"/>
                <a:gd name="connsiteY9" fmla="*/ 18779 h 533399"/>
                <a:gd name="connsiteX10" fmla="*/ 12954 w 214703"/>
                <a:gd name="connsiteY10" fmla="*/ 0 h 533399"/>
                <a:gd name="connsiteX0" fmla="*/ 1871 w 203620"/>
                <a:gd name="connsiteY0" fmla="*/ 0 h 533399"/>
                <a:gd name="connsiteX1" fmla="*/ 162389 w 203620"/>
                <a:gd name="connsiteY1" fmla="*/ 0 h 533399"/>
                <a:gd name="connsiteX2" fmla="*/ 203620 w 203620"/>
                <a:gd name="connsiteY2" fmla="*/ 266700 h 533399"/>
                <a:gd name="connsiteX3" fmla="*/ 162389 w 203620"/>
                <a:gd name="connsiteY3" fmla="*/ 533399 h 533399"/>
                <a:gd name="connsiteX4" fmla="*/ 0 w 203620"/>
                <a:gd name="connsiteY4" fmla="*/ 533399 h 533399"/>
                <a:gd name="connsiteX5" fmla="*/ 44587 w 203620"/>
                <a:gd name="connsiteY5" fmla="*/ 265565 h 533399"/>
                <a:gd name="connsiteX6" fmla="*/ 17356 w 203620"/>
                <a:gd name="connsiteY6" fmla="*/ 18779 h 533399"/>
                <a:gd name="connsiteX7" fmla="*/ 1871 w 203620"/>
                <a:gd name="connsiteY7" fmla="*/ 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620" h="533399">
                  <a:moveTo>
                    <a:pt x="1871" y="0"/>
                  </a:moveTo>
                  <a:lnTo>
                    <a:pt x="162389" y="0"/>
                  </a:lnTo>
                  <a:cubicBezTo>
                    <a:pt x="185169" y="0"/>
                    <a:pt x="203620" y="119428"/>
                    <a:pt x="203620" y="266700"/>
                  </a:cubicBezTo>
                  <a:cubicBezTo>
                    <a:pt x="203620" y="413971"/>
                    <a:pt x="185169" y="533399"/>
                    <a:pt x="162389" y="533399"/>
                  </a:cubicBezTo>
                  <a:lnTo>
                    <a:pt x="0" y="533399"/>
                  </a:lnTo>
                  <a:cubicBezTo>
                    <a:pt x="24625" y="533399"/>
                    <a:pt x="44587" y="413486"/>
                    <a:pt x="44587" y="265565"/>
                  </a:cubicBezTo>
                  <a:cubicBezTo>
                    <a:pt x="44587" y="154625"/>
                    <a:pt x="33359" y="59438"/>
                    <a:pt x="17356" y="18779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BA7866F-62EE-43ED-BA8B-2DBAE4FD8680}"/>
                </a:ext>
              </a:extLst>
            </p:cNvPr>
            <p:cNvSpPr/>
            <p:nvPr/>
          </p:nvSpPr>
          <p:spPr>
            <a:xfrm>
              <a:off x="6705600" y="4772085"/>
              <a:ext cx="134779" cy="7984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9" name="ACR--&gt;Staging">
            <a:extLst>
              <a:ext uri="{FF2B5EF4-FFF2-40B4-BE49-F238E27FC236}">
                <a16:creationId xmlns:a16="http://schemas.microsoft.com/office/drawing/2014/main" id="{19471F8E-B697-462B-83B4-222866391E21}"/>
              </a:ext>
            </a:extLst>
          </p:cNvPr>
          <p:cNvCxnSpPr>
            <a:cxnSpLocks/>
            <a:stCxn id="463" idx="3"/>
            <a:endCxn id="172" idx="1"/>
          </p:cNvCxnSpPr>
          <p:nvPr/>
        </p:nvCxnSpPr>
        <p:spPr>
          <a:xfrm flipV="1">
            <a:off x="6200307" y="1845374"/>
            <a:ext cx="3030578" cy="2185262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463" name="ACR">
            <a:extLst>
              <a:ext uri="{FF2B5EF4-FFF2-40B4-BE49-F238E27FC236}">
                <a16:creationId xmlns:a16="http://schemas.microsoft.com/office/drawing/2014/main" id="{666E99BF-0528-46A0-A2F6-02601132F1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6819" y="3792560"/>
            <a:ext cx="463488" cy="476152"/>
          </a:xfrm>
          <a:prstGeom prst="rect">
            <a:avLst/>
          </a:prstGeom>
        </p:spPr>
      </p:pic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25B1B021-A22B-4A31-8945-30309E424FDC}"/>
              </a:ext>
            </a:extLst>
          </p:cNvPr>
          <p:cNvSpPr/>
          <p:nvPr/>
        </p:nvSpPr>
        <p:spPr>
          <a:xfrm>
            <a:off x="137785" y="946826"/>
            <a:ext cx="9209006" cy="5862120"/>
          </a:xfrm>
          <a:custGeom>
            <a:avLst/>
            <a:gdLst>
              <a:gd name="connsiteX0" fmla="*/ 0 w 9209006"/>
              <a:gd name="connsiteY0" fmla="*/ 0 h 5862120"/>
              <a:gd name="connsiteX1" fmla="*/ 2167415 w 9209006"/>
              <a:gd name="connsiteY1" fmla="*/ 0 h 5862120"/>
              <a:gd name="connsiteX2" fmla="*/ 2167415 w 9209006"/>
              <a:gd name="connsiteY2" fmla="*/ 4110581 h 5862120"/>
              <a:gd name="connsiteX3" fmla="*/ 9209006 w 9209006"/>
              <a:gd name="connsiteY3" fmla="*/ 4110581 h 5862120"/>
              <a:gd name="connsiteX4" fmla="*/ 9209006 w 9209006"/>
              <a:gd name="connsiteY4" fmla="*/ 5862120 h 5862120"/>
              <a:gd name="connsiteX5" fmla="*/ 0 w 9209006"/>
              <a:gd name="connsiteY5" fmla="*/ 5862120 h 5862120"/>
              <a:gd name="connsiteX6" fmla="*/ 0 w 9209006"/>
              <a:gd name="connsiteY6" fmla="*/ 4157539 h 5862120"/>
              <a:gd name="connsiteX7" fmla="*/ 0 w 9209006"/>
              <a:gd name="connsiteY7" fmla="*/ 4110581 h 586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09006" h="5862120">
                <a:moveTo>
                  <a:pt x="0" y="0"/>
                </a:moveTo>
                <a:lnTo>
                  <a:pt x="2167415" y="0"/>
                </a:lnTo>
                <a:lnTo>
                  <a:pt x="2167415" y="4110581"/>
                </a:lnTo>
                <a:lnTo>
                  <a:pt x="9209006" y="4110581"/>
                </a:lnTo>
                <a:lnTo>
                  <a:pt x="9209006" y="5862120"/>
                </a:lnTo>
                <a:lnTo>
                  <a:pt x="0" y="5862120"/>
                </a:lnTo>
                <a:lnTo>
                  <a:pt x="0" y="4157539"/>
                </a:lnTo>
                <a:lnTo>
                  <a:pt x="0" y="4110581"/>
                </a:lnTo>
                <a:close/>
              </a:path>
            </a:pathLst>
          </a:custGeom>
          <a:noFill/>
          <a:ln w="76200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ffectLst>
            <a:glow rad="50800">
              <a:srgbClr val="C00000">
                <a:alpha val="4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4" name="ACR-FWRule">
            <a:extLst>
              <a:ext uri="{FF2B5EF4-FFF2-40B4-BE49-F238E27FC236}">
                <a16:creationId xmlns:a16="http://schemas.microsoft.com/office/drawing/2014/main" id="{29CBF47E-64CF-4ABE-966D-335CC00B1A07}"/>
              </a:ext>
            </a:extLst>
          </p:cNvPr>
          <p:cNvGrpSpPr/>
          <p:nvPr/>
        </p:nvGrpSpPr>
        <p:grpSpPr>
          <a:xfrm rot="5400000">
            <a:off x="3059933" y="4836159"/>
            <a:ext cx="181297" cy="379937"/>
            <a:chOff x="6705600" y="4772085"/>
            <a:chExt cx="381001" cy="798448"/>
          </a:xfrm>
        </p:grpSpPr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2602C0E-0268-46A8-B147-768FFE460D76}"/>
                </a:ext>
              </a:extLst>
            </p:cNvPr>
            <p:cNvSpPr/>
            <p:nvPr/>
          </p:nvSpPr>
          <p:spPr>
            <a:xfrm>
              <a:off x="6781801" y="4772086"/>
              <a:ext cx="304800" cy="798447"/>
            </a:xfrm>
            <a:custGeom>
              <a:avLst/>
              <a:gdLst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7678 w 248207"/>
                <a:gd name="connsiteY5" fmla="*/ 59743 h 535668"/>
                <a:gd name="connsiteX6" fmla="*/ 12943 w 248207"/>
                <a:gd name="connsiteY6" fmla="*/ 80392 h 535668"/>
                <a:gd name="connsiteX7" fmla="*/ 870 w 248207"/>
                <a:gd name="connsiteY7" fmla="*/ 268969 h 535668"/>
                <a:gd name="connsiteX8" fmla="*/ 4109 w 248207"/>
                <a:gd name="connsiteY8" fmla="*/ 372771 h 535668"/>
                <a:gd name="connsiteX9" fmla="*/ 10966 w 248207"/>
                <a:gd name="connsiteY9" fmla="*/ 438573 h 535668"/>
                <a:gd name="connsiteX10" fmla="*/ 3504 w 248207"/>
                <a:gd name="connsiteY10" fmla="*/ 372087 h 535668"/>
                <a:gd name="connsiteX11" fmla="*/ 0 w 248207"/>
                <a:gd name="connsiteY11" fmla="*/ 267834 h 535668"/>
                <a:gd name="connsiteX12" fmla="*/ 13059 w 248207"/>
                <a:gd name="connsiteY12" fmla="*/ 78447 h 535668"/>
                <a:gd name="connsiteX13" fmla="*/ 26999 w 248207"/>
                <a:gd name="connsiteY13" fmla="*/ 21990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34087 w 248207"/>
                <a:gd name="connsiteY16" fmla="*/ 12734 h 535668"/>
                <a:gd name="connsiteX17" fmla="*/ 26999 w 248207"/>
                <a:gd name="connsiteY17" fmla="*/ 21990 h 535668"/>
                <a:gd name="connsiteX18" fmla="*/ 27232 w 248207"/>
                <a:gd name="connsiteY18" fmla="*/ 21048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4587 w 248207"/>
                <a:gd name="connsiteY29" fmla="*/ 0 h 535668"/>
                <a:gd name="connsiteX30" fmla="*/ 46458 w 248207"/>
                <a:gd name="connsiteY30" fmla="*/ 2269 h 535668"/>
                <a:gd name="connsiteX31" fmla="*/ 42716 w 248207"/>
                <a:gd name="connsiteY31" fmla="*/ 2269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34087 w 248207"/>
                <a:gd name="connsiteY19" fmla="*/ 12734 h 535668"/>
                <a:gd name="connsiteX20" fmla="*/ 26999 w 248207"/>
                <a:gd name="connsiteY20" fmla="*/ 21990 h 535668"/>
                <a:gd name="connsiteX21" fmla="*/ 34087 w 248207"/>
                <a:gd name="connsiteY21" fmla="*/ 12734 h 535668"/>
                <a:gd name="connsiteX22" fmla="*/ 46458 w 248207"/>
                <a:gd name="connsiteY22" fmla="*/ 2269 h 535668"/>
                <a:gd name="connsiteX23" fmla="*/ 206976 w 248207"/>
                <a:gd name="connsiteY23" fmla="*/ 2269 h 535668"/>
                <a:gd name="connsiteX24" fmla="*/ 248207 w 248207"/>
                <a:gd name="connsiteY24" fmla="*/ 268969 h 535668"/>
                <a:gd name="connsiteX25" fmla="*/ 206976 w 248207"/>
                <a:gd name="connsiteY25" fmla="*/ 535668 h 535668"/>
                <a:gd name="connsiteX26" fmla="*/ 44587 w 248207"/>
                <a:gd name="connsiteY26" fmla="*/ 535668 h 535668"/>
                <a:gd name="connsiteX27" fmla="*/ 89174 w 248207"/>
                <a:gd name="connsiteY27" fmla="*/ 267834 h 535668"/>
                <a:gd name="connsiteX28" fmla="*/ 61943 w 248207"/>
                <a:gd name="connsiteY28" fmla="*/ 21048 h 535668"/>
                <a:gd name="connsiteX29" fmla="*/ 46458 w 248207"/>
                <a:gd name="connsiteY29" fmla="*/ 2269 h 535668"/>
                <a:gd name="connsiteX30" fmla="*/ 42101 w 248207"/>
                <a:gd name="connsiteY30" fmla="*/ 2269 h 535668"/>
                <a:gd name="connsiteX31" fmla="*/ 42716 w 248207"/>
                <a:gd name="connsiteY31" fmla="*/ 2269 h 535668"/>
                <a:gd name="connsiteX32" fmla="*/ 34087 w 248207"/>
                <a:gd name="connsiteY32" fmla="*/ 12734 h 535668"/>
                <a:gd name="connsiteX33" fmla="*/ 42101 w 248207"/>
                <a:gd name="connsiteY33" fmla="*/ 2269 h 535668"/>
                <a:gd name="connsiteX34" fmla="*/ 44587 w 248207"/>
                <a:gd name="connsiteY34" fmla="*/ 0 h 535668"/>
                <a:gd name="connsiteX35" fmla="*/ 46458 w 248207"/>
                <a:gd name="connsiteY35" fmla="*/ 2269 h 535668"/>
                <a:gd name="connsiteX36" fmla="*/ 42716 w 248207"/>
                <a:gd name="connsiteY36" fmla="*/ 2269 h 535668"/>
                <a:gd name="connsiteX37" fmla="*/ 44587 w 248207"/>
                <a:gd name="connsiteY37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6458 w 248207"/>
                <a:gd name="connsiteY26" fmla="*/ 2269 h 535668"/>
                <a:gd name="connsiteX27" fmla="*/ 42101 w 248207"/>
                <a:gd name="connsiteY27" fmla="*/ 2269 h 535668"/>
                <a:gd name="connsiteX28" fmla="*/ 42716 w 248207"/>
                <a:gd name="connsiteY28" fmla="*/ 2269 h 535668"/>
                <a:gd name="connsiteX29" fmla="*/ 34087 w 248207"/>
                <a:gd name="connsiteY29" fmla="*/ 12734 h 535668"/>
                <a:gd name="connsiteX30" fmla="*/ 42101 w 248207"/>
                <a:gd name="connsiteY30" fmla="*/ 2269 h 535668"/>
                <a:gd name="connsiteX31" fmla="*/ 44587 w 248207"/>
                <a:gd name="connsiteY31" fmla="*/ 0 h 535668"/>
                <a:gd name="connsiteX32" fmla="*/ 46458 w 248207"/>
                <a:gd name="connsiteY32" fmla="*/ 2269 h 535668"/>
                <a:gd name="connsiteX33" fmla="*/ 42716 w 248207"/>
                <a:gd name="connsiteY33" fmla="*/ 2269 h 535668"/>
                <a:gd name="connsiteX34" fmla="*/ 44587 w 248207"/>
                <a:gd name="connsiteY34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46458 w 248207"/>
                <a:gd name="connsiteY18" fmla="*/ 2269 h 535668"/>
                <a:gd name="connsiteX19" fmla="*/ 206976 w 248207"/>
                <a:gd name="connsiteY19" fmla="*/ 2269 h 535668"/>
                <a:gd name="connsiteX20" fmla="*/ 248207 w 248207"/>
                <a:gd name="connsiteY20" fmla="*/ 268969 h 535668"/>
                <a:gd name="connsiteX21" fmla="*/ 206976 w 248207"/>
                <a:gd name="connsiteY21" fmla="*/ 535668 h 535668"/>
                <a:gd name="connsiteX22" fmla="*/ 44587 w 248207"/>
                <a:gd name="connsiteY22" fmla="*/ 535668 h 535668"/>
                <a:gd name="connsiteX23" fmla="*/ 89174 w 248207"/>
                <a:gd name="connsiteY23" fmla="*/ 267834 h 535668"/>
                <a:gd name="connsiteX24" fmla="*/ 61943 w 248207"/>
                <a:gd name="connsiteY24" fmla="*/ 21048 h 535668"/>
                <a:gd name="connsiteX25" fmla="*/ 46458 w 248207"/>
                <a:gd name="connsiteY25" fmla="*/ 2269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2101 w 248207"/>
                <a:gd name="connsiteY29" fmla="*/ 2269 h 535668"/>
                <a:gd name="connsiteX30" fmla="*/ 44587 w 248207"/>
                <a:gd name="connsiteY30" fmla="*/ 0 h 535668"/>
                <a:gd name="connsiteX31" fmla="*/ 46458 w 248207"/>
                <a:gd name="connsiteY31" fmla="*/ 2269 h 535668"/>
                <a:gd name="connsiteX32" fmla="*/ 42716 w 248207"/>
                <a:gd name="connsiteY32" fmla="*/ 2269 h 535668"/>
                <a:gd name="connsiteX33" fmla="*/ 44587 w 248207"/>
                <a:gd name="connsiteY33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46458 w 248207"/>
                <a:gd name="connsiteY15" fmla="*/ 2269 h 535668"/>
                <a:gd name="connsiteX16" fmla="*/ 206976 w 248207"/>
                <a:gd name="connsiteY16" fmla="*/ 2269 h 535668"/>
                <a:gd name="connsiteX17" fmla="*/ 248207 w 248207"/>
                <a:gd name="connsiteY17" fmla="*/ 268969 h 535668"/>
                <a:gd name="connsiteX18" fmla="*/ 206976 w 248207"/>
                <a:gd name="connsiteY18" fmla="*/ 535668 h 535668"/>
                <a:gd name="connsiteX19" fmla="*/ 44587 w 248207"/>
                <a:gd name="connsiteY19" fmla="*/ 535668 h 535668"/>
                <a:gd name="connsiteX20" fmla="*/ 89174 w 248207"/>
                <a:gd name="connsiteY20" fmla="*/ 267834 h 535668"/>
                <a:gd name="connsiteX21" fmla="*/ 61943 w 248207"/>
                <a:gd name="connsiteY21" fmla="*/ 21048 h 535668"/>
                <a:gd name="connsiteX22" fmla="*/ 46458 w 248207"/>
                <a:gd name="connsiteY22" fmla="*/ 2269 h 535668"/>
                <a:gd name="connsiteX23" fmla="*/ 42101 w 248207"/>
                <a:gd name="connsiteY23" fmla="*/ 2269 h 535668"/>
                <a:gd name="connsiteX24" fmla="*/ 42716 w 248207"/>
                <a:gd name="connsiteY24" fmla="*/ 2269 h 535668"/>
                <a:gd name="connsiteX25" fmla="*/ 34087 w 248207"/>
                <a:gd name="connsiteY25" fmla="*/ 12734 h 535668"/>
                <a:gd name="connsiteX26" fmla="*/ 42101 w 248207"/>
                <a:gd name="connsiteY26" fmla="*/ 2269 h 535668"/>
                <a:gd name="connsiteX27" fmla="*/ 44587 w 248207"/>
                <a:gd name="connsiteY27" fmla="*/ 0 h 535668"/>
                <a:gd name="connsiteX28" fmla="*/ 46458 w 248207"/>
                <a:gd name="connsiteY28" fmla="*/ 2269 h 535668"/>
                <a:gd name="connsiteX29" fmla="*/ 42716 w 248207"/>
                <a:gd name="connsiteY29" fmla="*/ 2269 h 535668"/>
                <a:gd name="connsiteX30" fmla="*/ 44587 w 248207"/>
                <a:gd name="connsiteY30" fmla="*/ 0 h 535668"/>
                <a:gd name="connsiteX0" fmla="*/ 10096 w 247337"/>
                <a:gd name="connsiteY0" fmla="*/ 438573 h 535668"/>
                <a:gd name="connsiteX1" fmla="*/ 12189 w 247337"/>
                <a:gd name="connsiteY1" fmla="*/ 457222 h 535668"/>
                <a:gd name="connsiteX2" fmla="*/ 43717 w 247337"/>
                <a:gd name="connsiteY2" fmla="*/ 535668 h 535668"/>
                <a:gd name="connsiteX3" fmla="*/ 41231 w 247337"/>
                <a:gd name="connsiteY3" fmla="*/ 535668 h 535668"/>
                <a:gd name="connsiteX4" fmla="*/ 12073 w 247337"/>
                <a:gd name="connsiteY4" fmla="*/ 457545 h 535668"/>
                <a:gd name="connsiteX5" fmla="*/ 10096 w 247337"/>
                <a:gd name="connsiteY5" fmla="*/ 438573 h 535668"/>
                <a:gd name="connsiteX6" fmla="*/ 16808 w 247337"/>
                <a:gd name="connsiteY6" fmla="*/ 59743 h 535668"/>
                <a:gd name="connsiteX7" fmla="*/ 12073 w 247337"/>
                <a:gd name="connsiteY7" fmla="*/ 80392 h 535668"/>
                <a:gd name="connsiteX8" fmla="*/ 0 w 247337"/>
                <a:gd name="connsiteY8" fmla="*/ 268969 h 535668"/>
                <a:gd name="connsiteX9" fmla="*/ 3239 w 247337"/>
                <a:gd name="connsiteY9" fmla="*/ 372771 h 535668"/>
                <a:gd name="connsiteX10" fmla="*/ 10096 w 247337"/>
                <a:gd name="connsiteY10" fmla="*/ 438573 h 535668"/>
                <a:gd name="connsiteX11" fmla="*/ 2634 w 247337"/>
                <a:gd name="connsiteY11" fmla="*/ 372087 h 535668"/>
                <a:gd name="connsiteX12" fmla="*/ 12189 w 247337"/>
                <a:gd name="connsiteY12" fmla="*/ 78447 h 535668"/>
                <a:gd name="connsiteX13" fmla="*/ 16808 w 247337"/>
                <a:gd name="connsiteY13" fmla="*/ 59743 h 535668"/>
                <a:gd name="connsiteX14" fmla="*/ 45588 w 247337"/>
                <a:gd name="connsiteY14" fmla="*/ 2269 h 535668"/>
                <a:gd name="connsiteX15" fmla="*/ 206106 w 247337"/>
                <a:gd name="connsiteY15" fmla="*/ 2269 h 535668"/>
                <a:gd name="connsiteX16" fmla="*/ 247337 w 247337"/>
                <a:gd name="connsiteY16" fmla="*/ 268969 h 535668"/>
                <a:gd name="connsiteX17" fmla="*/ 206106 w 247337"/>
                <a:gd name="connsiteY17" fmla="*/ 535668 h 535668"/>
                <a:gd name="connsiteX18" fmla="*/ 43717 w 247337"/>
                <a:gd name="connsiteY18" fmla="*/ 535668 h 535668"/>
                <a:gd name="connsiteX19" fmla="*/ 88304 w 247337"/>
                <a:gd name="connsiteY19" fmla="*/ 267834 h 535668"/>
                <a:gd name="connsiteX20" fmla="*/ 61073 w 247337"/>
                <a:gd name="connsiteY20" fmla="*/ 21048 h 535668"/>
                <a:gd name="connsiteX21" fmla="*/ 45588 w 247337"/>
                <a:gd name="connsiteY21" fmla="*/ 2269 h 535668"/>
                <a:gd name="connsiteX22" fmla="*/ 41231 w 247337"/>
                <a:gd name="connsiteY22" fmla="*/ 2269 h 535668"/>
                <a:gd name="connsiteX23" fmla="*/ 41846 w 247337"/>
                <a:gd name="connsiteY23" fmla="*/ 2269 h 535668"/>
                <a:gd name="connsiteX24" fmla="*/ 33217 w 247337"/>
                <a:gd name="connsiteY24" fmla="*/ 12734 h 535668"/>
                <a:gd name="connsiteX25" fmla="*/ 41231 w 247337"/>
                <a:gd name="connsiteY25" fmla="*/ 2269 h 535668"/>
                <a:gd name="connsiteX26" fmla="*/ 43717 w 247337"/>
                <a:gd name="connsiteY26" fmla="*/ 0 h 535668"/>
                <a:gd name="connsiteX27" fmla="*/ 45588 w 247337"/>
                <a:gd name="connsiteY27" fmla="*/ 2269 h 535668"/>
                <a:gd name="connsiteX28" fmla="*/ 41846 w 247337"/>
                <a:gd name="connsiteY28" fmla="*/ 2269 h 535668"/>
                <a:gd name="connsiteX29" fmla="*/ 43717 w 247337"/>
                <a:gd name="connsiteY29" fmla="*/ 0 h 535668"/>
                <a:gd name="connsiteX0" fmla="*/ 7462 w 244703"/>
                <a:gd name="connsiteY0" fmla="*/ 438573 h 535668"/>
                <a:gd name="connsiteX1" fmla="*/ 9555 w 244703"/>
                <a:gd name="connsiteY1" fmla="*/ 457222 h 535668"/>
                <a:gd name="connsiteX2" fmla="*/ 41083 w 244703"/>
                <a:gd name="connsiteY2" fmla="*/ 535668 h 535668"/>
                <a:gd name="connsiteX3" fmla="*/ 38597 w 244703"/>
                <a:gd name="connsiteY3" fmla="*/ 535668 h 535668"/>
                <a:gd name="connsiteX4" fmla="*/ 9439 w 244703"/>
                <a:gd name="connsiteY4" fmla="*/ 457545 h 535668"/>
                <a:gd name="connsiteX5" fmla="*/ 7462 w 244703"/>
                <a:gd name="connsiteY5" fmla="*/ 438573 h 535668"/>
                <a:gd name="connsiteX6" fmla="*/ 14174 w 244703"/>
                <a:gd name="connsiteY6" fmla="*/ 59743 h 535668"/>
                <a:gd name="connsiteX7" fmla="*/ 9439 w 244703"/>
                <a:gd name="connsiteY7" fmla="*/ 80392 h 535668"/>
                <a:gd name="connsiteX8" fmla="*/ 605 w 244703"/>
                <a:gd name="connsiteY8" fmla="*/ 372771 h 535668"/>
                <a:gd name="connsiteX9" fmla="*/ 7462 w 244703"/>
                <a:gd name="connsiteY9" fmla="*/ 438573 h 535668"/>
                <a:gd name="connsiteX10" fmla="*/ 0 w 244703"/>
                <a:gd name="connsiteY10" fmla="*/ 372087 h 535668"/>
                <a:gd name="connsiteX11" fmla="*/ 9555 w 244703"/>
                <a:gd name="connsiteY11" fmla="*/ 78447 h 535668"/>
                <a:gd name="connsiteX12" fmla="*/ 14174 w 244703"/>
                <a:gd name="connsiteY12" fmla="*/ 59743 h 535668"/>
                <a:gd name="connsiteX13" fmla="*/ 42954 w 244703"/>
                <a:gd name="connsiteY13" fmla="*/ 2269 h 535668"/>
                <a:gd name="connsiteX14" fmla="*/ 203472 w 244703"/>
                <a:gd name="connsiteY14" fmla="*/ 2269 h 535668"/>
                <a:gd name="connsiteX15" fmla="*/ 244703 w 244703"/>
                <a:gd name="connsiteY15" fmla="*/ 268969 h 535668"/>
                <a:gd name="connsiteX16" fmla="*/ 203472 w 244703"/>
                <a:gd name="connsiteY16" fmla="*/ 535668 h 535668"/>
                <a:gd name="connsiteX17" fmla="*/ 41083 w 244703"/>
                <a:gd name="connsiteY17" fmla="*/ 535668 h 535668"/>
                <a:gd name="connsiteX18" fmla="*/ 85670 w 244703"/>
                <a:gd name="connsiteY18" fmla="*/ 267834 h 535668"/>
                <a:gd name="connsiteX19" fmla="*/ 58439 w 244703"/>
                <a:gd name="connsiteY19" fmla="*/ 21048 h 535668"/>
                <a:gd name="connsiteX20" fmla="*/ 42954 w 244703"/>
                <a:gd name="connsiteY20" fmla="*/ 2269 h 535668"/>
                <a:gd name="connsiteX21" fmla="*/ 38597 w 244703"/>
                <a:gd name="connsiteY21" fmla="*/ 2269 h 535668"/>
                <a:gd name="connsiteX22" fmla="*/ 39212 w 244703"/>
                <a:gd name="connsiteY22" fmla="*/ 2269 h 535668"/>
                <a:gd name="connsiteX23" fmla="*/ 30583 w 244703"/>
                <a:gd name="connsiteY23" fmla="*/ 12734 h 535668"/>
                <a:gd name="connsiteX24" fmla="*/ 38597 w 244703"/>
                <a:gd name="connsiteY24" fmla="*/ 2269 h 535668"/>
                <a:gd name="connsiteX25" fmla="*/ 41083 w 244703"/>
                <a:gd name="connsiteY25" fmla="*/ 0 h 535668"/>
                <a:gd name="connsiteX26" fmla="*/ 42954 w 244703"/>
                <a:gd name="connsiteY26" fmla="*/ 2269 h 535668"/>
                <a:gd name="connsiteX27" fmla="*/ 39212 w 244703"/>
                <a:gd name="connsiteY27" fmla="*/ 2269 h 535668"/>
                <a:gd name="connsiteX28" fmla="*/ 41083 w 244703"/>
                <a:gd name="connsiteY28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13569 w 244098"/>
                <a:gd name="connsiteY6" fmla="*/ 5974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13569 w 244098"/>
                <a:gd name="connsiteY11" fmla="*/ 59743 h 535668"/>
                <a:gd name="connsiteX12" fmla="*/ 42349 w 244098"/>
                <a:gd name="connsiteY12" fmla="*/ 2269 h 535668"/>
                <a:gd name="connsiteX13" fmla="*/ 202867 w 244098"/>
                <a:gd name="connsiteY13" fmla="*/ 2269 h 535668"/>
                <a:gd name="connsiteX14" fmla="*/ 244098 w 244098"/>
                <a:gd name="connsiteY14" fmla="*/ 268969 h 535668"/>
                <a:gd name="connsiteX15" fmla="*/ 202867 w 244098"/>
                <a:gd name="connsiteY15" fmla="*/ 535668 h 535668"/>
                <a:gd name="connsiteX16" fmla="*/ 40478 w 244098"/>
                <a:gd name="connsiteY16" fmla="*/ 535668 h 535668"/>
                <a:gd name="connsiteX17" fmla="*/ 85065 w 244098"/>
                <a:gd name="connsiteY17" fmla="*/ 267834 h 535668"/>
                <a:gd name="connsiteX18" fmla="*/ 57834 w 244098"/>
                <a:gd name="connsiteY18" fmla="*/ 21048 h 535668"/>
                <a:gd name="connsiteX19" fmla="*/ 42349 w 244098"/>
                <a:gd name="connsiteY19" fmla="*/ 2269 h 535668"/>
                <a:gd name="connsiteX20" fmla="*/ 37992 w 244098"/>
                <a:gd name="connsiteY20" fmla="*/ 2269 h 535668"/>
                <a:gd name="connsiteX21" fmla="*/ 38607 w 244098"/>
                <a:gd name="connsiteY21" fmla="*/ 2269 h 535668"/>
                <a:gd name="connsiteX22" fmla="*/ 29978 w 244098"/>
                <a:gd name="connsiteY22" fmla="*/ 12734 h 535668"/>
                <a:gd name="connsiteX23" fmla="*/ 37992 w 244098"/>
                <a:gd name="connsiteY23" fmla="*/ 2269 h 535668"/>
                <a:gd name="connsiteX24" fmla="*/ 40478 w 244098"/>
                <a:gd name="connsiteY24" fmla="*/ 0 h 535668"/>
                <a:gd name="connsiteX25" fmla="*/ 42349 w 244098"/>
                <a:gd name="connsiteY25" fmla="*/ 2269 h 535668"/>
                <a:gd name="connsiteX26" fmla="*/ 38607 w 244098"/>
                <a:gd name="connsiteY26" fmla="*/ 2269 h 535668"/>
                <a:gd name="connsiteX27" fmla="*/ 40478 w 244098"/>
                <a:gd name="connsiteY27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8950 w 244098"/>
                <a:gd name="connsiteY6" fmla="*/ 78447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42349 w 244098"/>
                <a:gd name="connsiteY11" fmla="*/ 2269 h 535668"/>
                <a:gd name="connsiteX12" fmla="*/ 202867 w 244098"/>
                <a:gd name="connsiteY12" fmla="*/ 2269 h 535668"/>
                <a:gd name="connsiteX13" fmla="*/ 244098 w 244098"/>
                <a:gd name="connsiteY13" fmla="*/ 268969 h 535668"/>
                <a:gd name="connsiteX14" fmla="*/ 202867 w 244098"/>
                <a:gd name="connsiteY14" fmla="*/ 535668 h 535668"/>
                <a:gd name="connsiteX15" fmla="*/ 40478 w 244098"/>
                <a:gd name="connsiteY15" fmla="*/ 535668 h 535668"/>
                <a:gd name="connsiteX16" fmla="*/ 85065 w 244098"/>
                <a:gd name="connsiteY16" fmla="*/ 267834 h 535668"/>
                <a:gd name="connsiteX17" fmla="*/ 57834 w 244098"/>
                <a:gd name="connsiteY17" fmla="*/ 21048 h 535668"/>
                <a:gd name="connsiteX18" fmla="*/ 42349 w 244098"/>
                <a:gd name="connsiteY18" fmla="*/ 2269 h 535668"/>
                <a:gd name="connsiteX19" fmla="*/ 37992 w 244098"/>
                <a:gd name="connsiteY19" fmla="*/ 2269 h 535668"/>
                <a:gd name="connsiteX20" fmla="*/ 38607 w 244098"/>
                <a:gd name="connsiteY20" fmla="*/ 2269 h 535668"/>
                <a:gd name="connsiteX21" fmla="*/ 29978 w 244098"/>
                <a:gd name="connsiteY21" fmla="*/ 12734 h 535668"/>
                <a:gd name="connsiteX22" fmla="*/ 37992 w 244098"/>
                <a:gd name="connsiteY22" fmla="*/ 2269 h 535668"/>
                <a:gd name="connsiteX23" fmla="*/ 40478 w 244098"/>
                <a:gd name="connsiteY23" fmla="*/ 0 h 535668"/>
                <a:gd name="connsiteX24" fmla="*/ 42349 w 244098"/>
                <a:gd name="connsiteY24" fmla="*/ 2269 h 535668"/>
                <a:gd name="connsiteX25" fmla="*/ 38607 w 244098"/>
                <a:gd name="connsiteY25" fmla="*/ 2269 h 535668"/>
                <a:gd name="connsiteX26" fmla="*/ 40478 w 244098"/>
                <a:gd name="connsiteY26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42349 w 244098"/>
                <a:gd name="connsiteY10" fmla="*/ 2269 h 535668"/>
                <a:gd name="connsiteX11" fmla="*/ 202867 w 244098"/>
                <a:gd name="connsiteY11" fmla="*/ 2269 h 535668"/>
                <a:gd name="connsiteX12" fmla="*/ 244098 w 244098"/>
                <a:gd name="connsiteY12" fmla="*/ 268969 h 535668"/>
                <a:gd name="connsiteX13" fmla="*/ 202867 w 244098"/>
                <a:gd name="connsiteY13" fmla="*/ 535668 h 535668"/>
                <a:gd name="connsiteX14" fmla="*/ 40478 w 244098"/>
                <a:gd name="connsiteY14" fmla="*/ 535668 h 535668"/>
                <a:gd name="connsiteX15" fmla="*/ 85065 w 244098"/>
                <a:gd name="connsiteY15" fmla="*/ 267834 h 535668"/>
                <a:gd name="connsiteX16" fmla="*/ 57834 w 244098"/>
                <a:gd name="connsiteY16" fmla="*/ 21048 h 535668"/>
                <a:gd name="connsiteX17" fmla="*/ 42349 w 244098"/>
                <a:gd name="connsiteY17" fmla="*/ 2269 h 535668"/>
                <a:gd name="connsiteX18" fmla="*/ 37992 w 244098"/>
                <a:gd name="connsiteY18" fmla="*/ 2269 h 535668"/>
                <a:gd name="connsiteX19" fmla="*/ 38607 w 244098"/>
                <a:gd name="connsiteY19" fmla="*/ 2269 h 535668"/>
                <a:gd name="connsiteX20" fmla="*/ 29978 w 244098"/>
                <a:gd name="connsiteY20" fmla="*/ 12734 h 535668"/>
                <a:gd name="connsiteX21" fmla="*/ 37992 w 244098"/>
                <a:gd name="connsiteY21" fmla="*/ 2269 h 535668"/>
                <a:gd name="connsiteX22" fmla="*/ 40478 w 244098"/>
                <a:gd name="connsiteY22" fmla="*/ 0 h 535668"/>
                <a:gd name="connsiteX23" fmla="*/ 42349 w 244098"/>
                <a:gd name="connsiteY23" fmla="*/ 2269 h 535668"/>
                <a:gd name="connsiteX24" fmla="*/ 38607 w 244098"/>
                <a:gd name="connsiteY24" fmla="*/ 2269 h 535668"/>
                <a:gd name="connsiteX25" fmla="*/ 40478 w 244098"/>
                <a:gd name="connsiteY25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29978 w 244098"/>
                <a:gd name="connsiteY19" fmla="*/ 12734 h 535668"/>
                <a:gd name="connsiteX20" fmla="*/ 37992 w 244098"/>
                <a:gd name="connsiteY20" fmla="*/ 2269 h 535668"/>
                <a:gd name="connsiteX21" fmla="*/ 40478 w 244098"/>
                <a:gd name="connsiteY21" fmla="*/ 0 h 535668"/>
                <a:gd name="connsiteX22" fmla="*/ 42349 w 244098"/>
                <a:gd name="connsiteY22" fmla="*/ 2269 h 535668"/>
                <a:gd name="connsiteX23" fmla="*/ 38607 w 244098"/>
                <a:gd name="connsiteY23" fmla="*/ 2269 h 535668"/>
                <a:gd name="connsiteX24" fmla="*/ 40478 w 244098"/>
                <a:gd name="connsiteY24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37992 w 244098"/>
                <a:gd name="connsiteY19" fmla="*/ 2269 h 535668"/>
                <a:gd name="connsiteX20" fmla="*/ 40478 w 244098"/>
                <a:gd name="connsiteY20" fmla="*/ 0 h 535668"/>
                <a:gd name="connsiteX21" fmla="*/ 42349 w 244098"/>
                <a:gd name="connsiteY21" fmla="*/ 2269 h 535668"/>
                <a:gd name="connsiteX22" fmla="*/ 38607 w 244098"/>
                <a:gd name="connsiteY22" fmla="*/ 2269 h 535668"/>
                <a:gd name="connsiteX23" fmla="*/ 40478 w 244098"/>
                <a:gd name="connsiteY23" fmla="*/ 0 h 535668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20" fmla="*/ 38607 w 244098"/>
                <a:gd name="connsiteY20" fmla="*/ 0 h 533399"/>
                <a:gd name="connsiteX21" fmla="*/ 42349 w 244098"/>
                <a:gd name="connsiteY21" fmla="*/ 0 h 533399"/>
                <a:gd name="connsiteX22" fmla="*/ 38607 w 244098"/>
                <a:gd name="connsiteY22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0" fmla="*/ 0 w 237241"/>
                <a:gd name="connsiteY0" fmla="*/ 436304 h 533399"/>
                <a:gd name="connsiteX1" fmla="*/ 2093 w 237241"/>
                <a:gd name="connsiteY1" fmla="*/ 454953 h 533399"/>
                <a:gd name="connsiteX2" fmla="*/ 33621 w 237241"/>
                <a:gd name="connsiteY2" fmla="*/ 533399 h 533399"/>
                <a:gd name="connsiteX3" fmla="*/ 31135 w 237241"/>
                <a:gd name="connsiteY3" fmla="*/ 533399 h 533399"/>
                <a:gd name="connsiteX4" fmla="*/ 1977 w 237241"/>
                <a:gd name="connsiteY4" fmla="*/ 455276 h 533399"/>
                <a:gd name="connsiteX5" fmla="*/ 0 w 237241"/>
                <a:gd name="connsiteY5" fmla="*/ 436304 h 533399"/>
                <a:gd name="connsiteX6" fmla="*/ 35492 w 237241"/>
                <a:gd name="connsiteY6" fmla="*/ 0 h 533399"/>
                <a:gd name="connsiteX7" fmla="*/ 196010 w 237241"/>
                <a:gd name="connsiteY7" fmla="*/ 0 h 533399"/>
                <a:gd name="connsiteX8" fmla="*/ 237241 w 237241"/>
                <a:gd name="connsiteY8" fmla="*/ 266700 h 533399"/>
                <a:gd name="connsiteX9" fmla="*/ 196010 w 237241"/>
                <a:gd name="connsiteY9" fmla="*/ 533399 h 533399"/>
                <a:gd name="connsiteX10" fmla="*/ 33621 w 237241"/>
                <a:gd name="connsiteY10" fmla="*/ 533399 h 533399"/>
                <a:gd name="connsiteX11" fmla="*/ 78208 w 237241"/>
                <a:gd name="connsiteY11" fmla="*/ 265565 h 533399"/>
                <a:gd name="connsiteX12" fmla="*/ 50977 w 237241"/>
                <a:gd name="connsiteY12" fmla="*/ 18779 h 533399"/>
                <a:gd name="connsiteX13" fmla="*/ 35492 w 237241"/>
                <a:gd name="connsiteY13" fmla="*/ 0 h 533399"/>
                <a:gd name="connsiteX0" fmla="*/ 0 w 235264"/>
                <a:gd name="connsiteY0" fmla="*/ 455276 h 533399"/>
                <a:gd name="connsiteX1" fmla="*/ 116 w 235264"/>
                <a:gd name="connsiteY1" fmla="*/ 454953 h 533399"/>
                <a:gd name="connsiteX2" fmla="*/ 31644 w 235264"/>
                <a:gd name="connsiteY2" fmla="*/ 533399 h 533399"/>
                <a:gd name="connsiteX3" fmla="*/ 29158 w 235264"/>
                <a:gd name="connsiteY3" fmla="*/ 533399 h 533399"/>
                <a:gd name="connsiteX4" fmla="*/ 0 w 235264"/>
                <a:gd name="connsiteY4" fmla="*/ 455276 h 533399"/>
                <a:gd name="connsiteX5" fmla="*/ 33515 w 235264"/>
                <a:gd name="connsiteY5" fmla="*/ 0 h 533399"/>
                <a:gd name="connsiteX6" fmla="*/ 194033 w 235264"/>
                <a:gd name="connsiteY6" fmla="*/ 0 h 533399"/>
                <a:gd name="connsiteX7" fmla="*/ 235264 w 235264"/>
                <a:gd name="connsiteY7" fmla="*/ 266700 h 533399"/>
                <a:gd name="connsiteX8" fmla="*/ 194033 w 235264"/>
                <a:gd name="connsiteY8" fmla="*/ 533399 h 533399"/>
                <a:gd name="connsiteX9" fmla="*/ 31644 w 235264"/>
                <a:gd name="connsiteY9" fmla="*/ 533399 h 533399"/>
                <a:gd name="connsiteX10" fmla="*/ 76231 w 235264"/>
                <a:gd name="connsiteY10" fmla="*/ 265565 h 533399"/>
                <a:gd name="connsiteX11" fmla="*/ 49000 w 235264"/>
                <a:gd name="connsiteY11" fmla="*/ 18779 h 533399"/>
                <a:gd name="connsiteX12" fmla="*/ 33515 w 235264"/>
                <a:gd name="connsiteY12" fmla="*/ 0 h 533399"/>
                <a:gd name="connsiteX0" fmla="*/ 29048 w 235154"/>
                <a:gd name="connsiteY0" fmla="*/ 533399 h 533399"/>
                <a:gd name="connsiteX1" fmla="*/ 6 w 235154"/>
                <a:gd name="connsiteY1" fmla="*/ 454953 h 533399"/>
                <a:gd name="connsiteX2" fmla="*/ 31534 w 235154"/>
                <a:gd name="connsiteY2" fmla="*/ 533399 h 533399"/>
                <a:gd name="connsiteX3" fmla="*/ 29048 w 235154"/>
                <a:gd name="connsiteY3" fmla="*/ 533399 h 533399"/>
                <a:gd name="connsiteX4" fmla="*/ 33405 w 235154"/>
                <a:gd name="connsiteY4" fmla="*/ 0 h 533399"/>
                <a:gd name="connsiteX5" fmla="*/ 193923 w 235154"/>
                <a:gd name="connsiteY5" fmla="*/ 0 h 533399"/>
                <a:gd name="connsiteX6" fmla="*/ 235154 w 235154"/>
                <a:gd name="connsiteY6" fmla="*/ 266700 h 533399"/>
                <a:gd name="connsiteX7" fmla="*/ 193923 w 235154"/>
                <a:gd name="connsiteY7" fmla="*/ 533399 h 533399"/>
                <a:gd name="connsiteX8" fmla="*/ 31534 w 235154"/>
                <a:gd name="connsiteY8" fmla="*/ 533399 h 533399"/>
                <a:gd name="connsiteX9" fmla="*/ 76121 w 235154"/>
                <a:gd name="connsiteY9" fmla="*/ 265565 h 533399"/>
                <a:gd name="connsiteX10" fmla="*/ 48890 w 235154"/>
                <a:gd name="connsiteY10" fmla="*/ 18779 h 533399"/>
                <a:gd name="connsiteX11" fmla="*/ 33405 w 235154"/>
                <a:gd name="connsiteY11" fmla="*/ 0 h 533399"/>
                <a:gd name="connsiteX0" fmla="*/ 0 w 206106"/>
                <a:gd name="connsiteY0" fmla="*/ 533399 h 533399"/>
                <a:gd name="connsiteX1" fmla="*/ 2486 w 206106"/>
                <a:gd name="connsiteY1" fmla="*/ 533399 h 533399"/>
                <a:gd name="connsiteX2" fmla="*/ 0 w 206106"/>
                <a:gd name="connsiteY2" fmla="*/ 533399 h 533399"/>
                <a:gd name="connsiteX3" fmla="*/ 4357 w 206106"/>
                <a:gd name="connsiteY3" fmla="*/ 0 h 533399"/>
                <a:gd name="connsiteX4" fmla="*/ 164875 w 206106"/>
                <a:gd name="connsiteY4" fmla="*/ 0 h 533399"/>
                <a:gd name="connsiteX5" fmla="*/ 206106 w 206106"/>
                <a:gd name="connsiteY5" fmla="*/ 266700 h 533399"/>
                <a:gd name="connsiteX6" fmla="*/ 164875 w 206106"/>
                <a:gd name="connsiteY6" fmla="*/ 533399 h 533399"/>
                <a:gd name="connsiteX7" fmla="*/ 2486 w 206106"/>
                <a:gd name="connsiteY7" fmla="*/ 533399 h 533399"/>
                <a:gd name="connsiteX8" fmla="*/ 47073 w 206106"/>
                <a:gd name="connsiteY8" fmla="*/ 265565 h 533399"/>
                <a:gd name="connsiteX9" fmla="*/ 19842 w 206106"/>
                <a:gd name="connsiteY9" fmla="*/ 18779 h 533399"/>
                <a:gd name="connsiteX10" fmla="*/ 4357 w 206106"/>
                <a:gd name="connsiteY10" fmla="*/ 0 h 533399"/>
                <a:gd name="connsiteX0" fmla="*/ 0 w 214703"/>
                <a:gd name="connsiteY0" fmla="*/ 514325 h 533399"/>
                <a:gd name="connsiteX1" fmla="*/ 11083 w 214703"/>
                <a:gd name="connsiteY1" fmla="*/ 533399 h 533399"/>
                <a:gd name="connsiteX2" fmla="*/ 0 w 214703"/>
                <a:gd name="connsiteY2" fmla="*/ 514325 h 533399"/>
                <a:gd name="connsiteX3" fmla="*/ 12954 w 214703"/>
                <a:gd name="connsiteY3" fmla="*/ 0 h 533399"/>
                <a:gd name="connsiteX4" fmla="*/ 173472 w 214703"/>
                <a:gd name="connsiteY4" fmla="*/ 0 h 533399"/>
                <a:gd name="connsiteX5" fmla="*/ 214703 w 214703"/>
                <a:gd name="connsiteY5" fmla="*/ 266700 h 533399"/>
                <a:gd name="connsiteX6" fmla="*/ 173472 w 214703"/>
                <a:gd name="connsiteY6" fmla="*/ 533399 h 533399"/>
                <a:gd name="connsiteX7" fmla="*/ 11083 w 214703"/>
                <a:gd name="connsiteY7" fmla="*/ 533399 h 533399"/>
                <a:gd name="connsiteX8" fmla="*/ 55670 w 214703"/>
                <a:gd name="connsiteY8" fmla="*/ 265565 h 533399"/>
                <a:gd name="connsiteX9" fmla="*/ 28439 w 214703"/>
                <a:gd name="connsiteY9" fmla="*/ 18779 h 533399"/>
                <a:gd name="connsiteX10" fmla="*/ 12954 w 214703"/>
                <a:gd name="connsiteY10" fmla="*/ 0 h 533399"/>
                <a:gd name="connsiteX0" fmla="*/ 1871 w 203620"/>
                <a:gd name="connsiteY0" fmla="*/ 0 h 533399"/>
                <a:gd name="connsiteX1" fmla="*/ 162389 w 203620"/>
                <a:gd name="connsiteY1" fmla="*/ 0 h 533399"/>
                <a:gd name="connsiteX2" fmla="*/ 203620 w 203620"/>
                <a:gd name="connsiteY2" fmla="*/ 266700 h 533399"/>
                <a:gd name="connsiteX3" fmla="*/ 162389 w 203620"/>
                <a:gd name="connsiteY3" fmla="*/ 533399 h 533399"/>
                <a:gd name="connsiteX4" fmla="*/ 0 w 203620"/>
                <a:gd name="connsiteY4" fmla="*/ 533399 h 533399"/>
                <a:gd name="connsiteX5" fmla="*/ 44587 w 203620"/>
                <a:gd name="connsiteY5" fmla="*/ 265565 h 533399"/>
                <a:gd name="connsiteX6" fmla="*/ 17356 w 203620"/>
                <a:gd name="connsiteY6" fmla="*/ 18779 h 533399"/>
                <a:gd name="connsiteX7" fmla="*/ 1871 w 203620"/>
                <a:gd name="connsiteY7" fmla="*/ 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620" h="533399">
                  <a:moveTo>
                    <a:pt x="1871" y="0"/>
                  </a:moveTo>
                  <a:lnTo>
                    <a:pt x="162389" y="0"/>
                  </a:lnTo>
                  <a:cubicBezTo>
                    <a:pt x="185169" y="0"/>
                    <a:pt x="203620" y="119428"/>
                    <a:pt x="203620" y="266700"/>
                  </a:cubicBezTo>
                  <a:cubicBezTo>
                    <a:pt x="203620" y="413971"/>
                    <a:pt x="185169" y="533399"/>
                    <a:pt x="162389" y="533399"/>
                  </a:cubicBezTo>
                  <a:lnTo>
                    <a:pt x="0" y="533399"/>
                  </a:lnTo>
                  <a:cubicBezTo>
                    <a:pt x="24625" y="533399"/>
                    <a:pt x="44587" y="413486"/>
                    <a:pt x="44587" y="265565"/>
                  </a:cubicBezTo>
                  <a:cubicBezTo>
                    <a:pt x="44587" y="154625"/>
                    <a:pt x="33359" y="59438"/>
                    <a:pt x="17356" y="18779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6C5E992C-5472-463D-BA04-38E51A587BA6}"/>
                </a:ext>
              </a:extLst>
            </p:cNvPr>
            <p:cNvSpPr/>
            <p:nvPr/>
          </p:nvSpPr>
          <p:spPr>
            <a:xfrm>
              <a:off x="6705600" y="4772085"/>
              <a:ext cx="134779" cy="7984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" name="ACR-FWRule">
            <a:extLst>
              <a:ext uri="{FF2B5EF4-FFF2-40B4-BE49-F238E27FC236}">
                <a16:creationId xmlns:a16="http://schemas.microsoft.com/office/drawing/2014/main" id="{4C76F3E3-7824-4815-939B-58D68A84CF1B}"/>
              </a:ext>
            </a:extLst>
          </p:cNvPr>
          <p:cNvGrpSpPr/>
          <p:nvPr/>
        </p:nvGrpSpPr>
        <p:grpSpPr>
          <a:xfrm rot="5400000">
            <a:off x="5928715" y="4838247"/>
            <a:ext cx="181297" cy="379937"/>
            <a:chOff x="6705600" y="4772085"/>
            <a:chExt cx="381001" cy="798448"/>
          </a:xfrm>
        </p:grpSpPr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E69EB6FC-7997-40BF-8489-40CB7C406942}"/>
                </a:ext>
              </a:extLst>
            </p:cNvPr>
            <p:cNvSpPr/>
            <p:nvPr/>
          </p:nvSpPr>
          <p:spPr>
            <a:xfrm>
              <a:off x="6781801" y="4772086"/>
              <a:ext cx="304800" cy="798447"/>
            </a:xfrm>
            <a:custGeom>
              <a:avLst/>
              <a:gdLst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7678 w 248207"/>
                <a:gd name="connsiteY5" fmla="*/ 59743 h 535668"/>
                <a:gd name="connsiteX6" fmla="*/ 12943 w 248207"/>
                <a:gd name="connsiteY6" fmla="*/ 80392 h 535668"/>
                <a:gd name="connsiteX7" fmla="*/ 870 w 248207"/>
                <a:gd name="connsiteY7" fmla="*/ 268969 h 535668"/>
                <a:gd name="connsiteX8" fmla="*/ 4109 w 248207"/>
                <a:gd name="connsiteY8" fmla="*/ 372771 h 535668"/>
                <a:gd name="connsiteX9" fmla="*/ 10966 w 248207"/>
                <a:gd name="connsiteY9" fmla="*/ 438573 h 535668"/>
                <a:gd name="connsiteX10" fmla="*/ 3504 w 248207"/>
                <a:gd name="connsiteY10" fmla="*/ 372087 h 535668"/>
                <a:gd name="connsiteX11" fmla="*/ 0 w 248207"/>
                <a:gd name="connsiteY11" fmla="*/ 267834 h 535668"/>
                <a:gd name="connsiteX12" fmla="*/ 13059 w 248207"/>
                <a:gd name="connsiteY12" fmla="*/ 78447 h 535668"/>
                <a:gd name="connsiteX13" fmla="*/ 26999 w 248207"/>
                <a:gd name="connsiteY13" fmla="*/ 21990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34087 w 248207"/>
                <a:gd name="connsiteY16" fmla="*/ 12734 h 535668"/>
                <a:gd name="connsiteX17" fmla="*/ 26999 w 248207"/>
                <a:gd name="connsiteY17" fmla="*/ 21990 h 535668"/>
                <a:gd name="connsiteX18" fmla="*/ 27232 w 248207"/>
                <a:gd name="connsiteY18" fmla="*/ 21048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4587 w 248207"/>
                <a:gd name="connsiteY29" fmla="*/ 0 h 535668"/>
                <a:gd name="connsiteX30" fmla="*/ 46458 w 248207"/>
                <a:gd name="connsiteY30" fmla="*/ 2269 h 535668"/>
                <a:gd name="connsiteX31" fmla="*/ 42716 w 248207"/>
                <a:gd name="connsiteY31" fmla="*/ 2269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34087 w 248207"/>
                <a:gd name="connsiteY19" fmla="*/ 12734 h 535668"/>
                <a:gd name="connsiteX20" fmla="*/ 26999 w 248207"/>
                <a:gd name="connsiteY20" fmla="*/ 21990 h 535668"/>
                <a:gd name="connsiteX21" fmla="*/ 34087 w 248207"/>
                <a:gd name="connsiteY21" fmla="*/ 12734 h 535668"/>
                <a:gd name="connsiteX22" fmla="*/ 46458 w 248207"/>
                <a:gd name="connsiteY22" fmla="*/ 2269 h 535668"/>
                <a:gd name="connsiteX23" fmla="*/ 206976 w 248207"/>
                <a:gd name="connsiteY23" fmla="*/ 2269 h 535668"/>
                <a:gd name="connsiteX24" fmla="*/ 248207 w 248207"/>
                <a:gd name="connsiteY24" fmla="*/ 268969 h 535668"/>
                <a:gd name="connsiteX25" fmla="*/ 206976 w 248207"/>
                <a:gd name="connsiteY25" fmla="*/ 535668 h 535668"/>
                <a:gd name="connsiteX26" fmla="*/ 44587 w 248207"/>
                <a:gd name="connsiteY26" fmla="*/ 535668 h 535668"/>
                <a:gd name="connsiteX27" fmla="*/ 89174 w 248207"/>
                <a:gd name="connsiteY27" fmla="*/ 267834 h 535668"/>
                <a:gd name="connsiteX28" fmla="*/ 61943 w 248207"/>
                <a:gd name="connsiteY28" fmla="*/ 21048 h 535668"/>
                <a:gd name="connsiteX29" fmla="*/ 46458 w 248207"/>
                <a:gd name="connsiteY29" fmla="*/ 2269 h 535668"/>
                <a:gd name="connsiteX30" fmla="*/ 42101 w 248207"/>
                <a:gd name="connsiteY30" fmla="*/ 2269 h 535668"/>
                <a:gd name="connsiteX31" fmla="*/ 42716 w 248207"/>
                <a:gd name="connsiteY31" fmla="*/ 2269 h 535668"/>
                <a:gd name="connsiteX32" fmla="*/ 34087 w 248207"/>
                <a:gd name="connsiteY32" fmla="*/ 12734 h 535668"/>
                <a:gd name="connsiteX33" fmla="*/ 42101 w 248207"/>
                <a:gd name="connsiteY33" fmla="*/ 2269 h 535668"/>
                <a:gd name="connsiteX34" fmla="*/ 44587 w 248207"/>
                <a:gd name="connsiteY34" fmla="*/ 0 h 535668"/>
                <a:gd name="connsiteX35" fmla="*/ 46458 w 248207"/>
                <a:gd name="connsiteY35" fmla="*/ 2269 h 535668"/>
                <a:gd name="connsiteX36" fmla="*/ 42716 w 248207"/>
                <a:gd name="connsiteY36" fmla="*/ 2269 h 535668"/>
                <a:gd name="connsiteX37" fmla="*/ 44587 w 248207"/>
                <a:gd name="connsiteY37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6458 w 248207"/>
                <a:gd name="connsiteY26" fmla="*/ 2269 h 535668"/>
                <a:gd name="connsiteX27" fmla="*/ 42101 w 248207"/>
                <a:gd name="connsiteY27" fmla="*/ 2269 h 535668"/>
                <a:gd name="connsiteX28" fmla="*/ 42716 w 248207"/>
                <a:gd name="connsiteY28" fmla="*/ 2269 h 535668"/>
                <a:gd name="connsiteX29" fmla="*/ 34087 w 248207"/>
                <a:gd name="connsiteY29" fmla="*/ 12734 h 535668"/>
                <a:gd name="connsiteX30" fmla="*/ 42101 w 248207"/>
                <a:gd name="connsiteY30" fmla="*/ 2269 h 535668"/>
                <a:gd name="connsiteX31" fmla="*/ 44587 w 248207"/>
                <a:gd name="connsiteY31" fmla="*/ 0 h 535668"/>
                <a:gd name="connsiteX32" fmla="*/ 46458 w 248207"/>
                <a:gd name="connsiteY32" fmla="*/ 2269 h 535668"/>
                <a:gd name="connsiteX33" fmla="*/ 42716 w 248207"/>
                <a:gd name="connsiteY33" fmla="*/ 2269 h 535668"/>
                <a:gd name="connsiteX34" fmla="*/ 44587 w 248207"/>
                <a:gd name="connsiteY34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46458 w 248207"/>
                <a:gd name="connsiteY18" fmla="*/ 2269 h 535668"/>
                <a:gd name="connsiteX19" fmla="*/ 206976 w 248207"/>
                <a:gd name="connsiteY19" fmla="*/ 2269 h 535668"/>
                <a:gd name="connsiteX20" fmla="*/ 248207 w 248207"/>
                <a:gd name="connsiteY20" fmla="*/ 268969 h 535668"/>
                <a:gd name="connsiteX21" fmla="*/ 206976 w 248207"/>
                <a:gd name="connsiteY21" fmla="*/ 535668 h 535668"/>
                <a:gd name="connsiteX22" fmla="*/ 44587 w 248207"/>
                <a:gd name="connsiteY22" fmla="*/ 535668 h 535668"/>
                <a:gd name="connsiteX23" fmla="*/ 89174 w 248207"/>
                <a:gd name="connsiteY23" fmla="*/ 267834 h 535668"/>
                <a:gd name="connsiteX24" fmla="*/ 61943 w 248207"/>
                <a:gd name="connsiteY24" fmla="*/ 21048 h 535668"/>
                <a:gd name="connsiteX25" fmla="*/ 46458 w 248207"/>
                <a:gd name="connsiteY25" fmla="*/ 2269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2101 w 248207"/>
                <a:gd name="connsiteY29" fmla="*/ 2269 h 535668"/>
                <a:gd name="connsiteX30" fmla="*/ 44587 w 248207"/>
                <a:gd name="connsiteY30" fmla="*/ 0 h 535668"/>
                <a:gd name="connsiteX31" fmla="*/ 46458 w 248207"/>
                <a:gd name="connsiteY31" fmla="*/ 2269 h 535668"/>
                <a:gd name="connsiteX32" fmla="*/ 42716 w 248207"/>
                <a:gd name="connsiteY32" fmla="*/ 2269 h 535668"/>
                <a:gd name="connsiteX33" fmla="*/ 44587 w 248207"/>
                <a:gd name="connsiteY33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46458 w 248207"/>
                <a:gd name="connsiteY15" fmla="*/ 2269 h 535668"/>
                <a:gd name="connsiteX16" fmla="*/ 206976 w 248207"/>
                <a:gd name="connsiteY16" fmla="*/ 2269 h 535668"/>
                <a:gd name="connsiteX17" fmla="*/ 248207 w 248207"/>
                <a:gd name="connsiteY17" fmla="*/ 268969 h 535668"/>
                <a:gd name="connsiteX18" fmla="*/ 206976 w 248207"/>
                <a:gd name="connsiteY18" fmla="*/ 535668 h 535668"/>
                <a:gd name="connsiteX19" fmla="*/ 44587 w 248207"/>
                <a:gd name="connsiteY19" fmla="*/ 535668 h 535668"/>
                <a:gd name="connsiteX20" fmla="*/ 89174 w 248207"/>
                <a:gd name="connsiteY20" fmla="*/ 267834 h 535668"/>
                <a:gd name="connsiteX21" fmla="*/ 61943 w 248207"/>
                <a:gd name="connsiteY21" fmla="*/ 21048 h 535668"/>
                <a:gd name="connsiteX22" fmla="*/ 46458 w 248207"/>
                <a:gd name="connsiteY22" fmla="*/ 2269 h 535668"/>
                <a:gd name="connsiteX23" fmla="*/ 42101 w 248207"/>
                <a:gd name="connsiteY23" fmla="*/ 2269 h 535668"/>
                <a:gd name="connsiteX24" fmla="*/ 42716 w 248207"/>
                <a:gd name="connsiteY24" fmla="*/ 2269 h 535668"/>
                <a:gd name="connsiteX25" fmla="*/ 34087 w 248207"/>
                <a:gd name="connsiteY25" fmla="*/ 12734 h 535668"/>
                <a:gd name="connsiteX26" fmla="*/ 42101 w 248207"/>
                <a:gd name="connsiteY26" fmla="*/ 2269 h 535668"/>
                <a:gd name="connsiteX27" fmla="*/ 44587 w 248207"/>
                <a:gd name="connsiteY27" fmla="*/ 0 h 535668"/>
                <a:gd name="connsiteX28" fmla="*/ 46458 w 248207"/>
                <a:gd name="connsiteY28" fmla="*/ 2269 h 535668"/>
                <a:gd name="connsiteX29" fmla="*/ 42716 w 248207"/>
                <a:gd name="connsiteY29" fmla="*/ 2269 h 535668"/>
                <a:gd name="connsiteX30" fmla="*/ 44587 w 248207"/>
                <a:gd name="connsiteY30" fmla="*/ 0 h 535668"/>
                <a:gd name="connsiteX0" fmla="*/ 10096 w 247337"/>
                <a:gd name="connsiteY0" fmla="*/ 438573 h 535668"/>
                <a:gd name="connsiteX1" fmla="*/ 12189 w 247337"/>
                <a:gd name="connsiteY1" fmla="*/ 457222 h 535668"/>
                <a:gd name="connsiteX2" fmla="*/ 43717 w 247337"/>
                <a:gd name="connsiteY2" fmla="*/ 535668 h 535668"/>
                <a:gd name="connsiteX3" fmla="*/ 41231 w 247337"/>
                <a:gd name="connsiteY3" fmla="*/ 535668 h 535668"/>
                <a:gd name="connsiteX4" fmla="*/ 12073 w 247337"/>
                <a:gd name="connsiteY4" fmla="*/ 457545 h 535668"/>
                <a:gd name="connsiteX5" fmla="*/ 10096 w 247337"/>
                <a:gd name="connsiteY5" fmla="*/ 438573 h 535668"/>
                <a:gd name="connsiteX6" fmla="*/ 16808 w 247337"/>
                <a:gd name="connsiteY6" fmla="*/ 59743 h 535668"/>
                <a:gd name="connsiteX7" fmla="*/ 12073 w 247337"/>
                <a:gd name="connsiteY7" fmla="*/ 80392 h 535668"/>
                <a:gd name="connsiteX8" fmla="*/ 0 w 247337"/>
                <a:gd name="connsiteY8" fmla="*/ 268969 h 535668"/>
                <a:gd name="connsiteX9" fmla="*/ 3239 w 247337"/>
                <a:gd name="connsiteY9" fmla="*/ 372771 h 535668"/>
                <a:gd name="connsiteX10" fmla="*/ 10096 w 247337"/>
                <a:gd name="connsiteY10" fmla="*/ 438573 h 535668"/>
                <a:gd name="connsiteX11" fmla="*/ 2634 w 247337"/>
                <a:gd name="connsiteY11" fmla="*/ 372087 h 535668"/>
                <a:gd name="connsiteX12" fmla="*/ 12189 w 247337"/>
                <a:gd name="connsiteY12" fmla="*/ 78447 h 535668"/>
                <a:gd name="connsiteX13" fmla="*/ 16808 w 247337"/>
                <a:gd name="connsiteY13" fmla="*/ 59743 h 535668"/>
                <a:gd name="connsiteX14" fmla="*/ 45588 w 247337"/>
                <a:gd name="connsiteY14" fmla="*/ 2269 h 535668"/>
                <a:gd name="connsiteX15" fmla="*/ 206106 w 247337"/>
                <a:gd name="connsiteY15" fmla="*/ 2269 h 535668"/>
                <a:gd name="connsiteX16" fmla="*/ 247337 w 247337"/>
                <a:gd name="connsiteY16" fmla="*/ 268969 h 535668"/>
                <a:gd name="connsiteX17" fmla="*/ 206106 w 247337"/>
                <a:gd name="connsiteY17" fmla="*/ 535668 h 535668"/>
                <a:gd name="connsiteX18" fmla="*/ 43717 w 247337"/>
                <a:gd name="connsiteY18" fmla="*/ 535668 h 535668"/>
                <a:gd name="connsiteX19" fmla="*/ 88304 w 247337"/>
                <a:gd name="connsiteY19" fmla="*/ 267834 h 535668"/>
                <a:gd name="connsiteX20" fmla="*/ 61073 w 247337"/>
                <a:gd name="connsiteY20" fmla="*/ 21048 h 535668"/>
                <a:gd name="connsiteX21" fmla="*/ 45588 w 247337"/>
                <a:gd name="connsiteY21" fmla="*/ 2269 h 535668"/>
                <a:gd name="connsiteX22" fmla="*/ 41231 w 247337"/>
                <a:gd name="connsiteY22" fmla="*/ 2269 h 535668"/>
                <a:gd name="connsiteX23" fmla="*/ 41846 w 247337"/>
                <a:gd name="connsiteY23" fmla="*/ 2269 h 535668"/>
                <a:gd name="connsiteX24" fmla="*/ 33217 w 247337"/>
                <a:gd name="connsiteY24" fmla="*/ 12734 h 535668"/>
                <a:gd name="connsiteX25" fmla="*/ 41231 w 247337"/>
                <a:gd name="connsiteY25" fmla="*/ 2269 h 535668"/>
                <a:gd name="connsiteX26" fmla="*/ 43717 w 247337"/>
                <a:gd name="connsiteY26" fmla="*/ 0 h 535668"/>
                <a:gd name="connsiteX27" fmla="*/ 45588 w 247337"/>
                <a:gd name="connsiteY27" fmla="*/ 2269 h 535668"/>
                <a:gd name="connsiteX28" fmla="*/ 41846 w 247337"/>
                <a:gd name="connsiteY28" fmla="*/ 2269 h 535668"/>
                <a:gd name="connsiteX29" fmla="*/ 43717 w 247337"/>
                <a:gd name="connsiteY29" fmla="*/ 0 h 535668"/>
                <a:gd name="connsiteX0" fmla="*/ 7462 w 244703"/>
                <a:gd name="connsiteY0" fmla="*/ 438573 h 535668"/>
                <a:gd name="connsiteX1" fmla="*/ 9555 w 244703"/>
                <a:gd name="connsiteY1" fmla="*/ 457222 h 535668"/>
                <a:gd name="connsiteX2" fmla="*/ 41083 w 244703"/>
                <a:gd name="connsiteY2" fmla="*/ 535668 h 535668"/>
                <a:gd name="connsiteX3" fmla="*/ 38597 w 244703"/>
                <a:gd name="connsiteY3" fmla="*/ 535668 h 535668"/>
                <a:gd name="connsiteX4" fmla="*/ 9439 w 244703"/>
                <a:gd name="connsiteY4" fmla="*/ 457545 h 535668"/>
                <a:gd name="connsiteX5" fmla="*/ 7462 w 244703"/>
                <a:gd name="connsiteY5" fmla="*/ 438573 h 535668"/>
                <a:gd name="connsiteX6" fmla="*/ 14174 w 244703"/>
                <a:gd name="connsiteY6" fmla="*/ 59743 h 535668"/>
                <a:gd name="connsiteX7" fmla="*/ 9439 w 244703"/>
                <a:gd name="connsiteY7" fmla="*/ 80392 h 535668"/>
                <a:gd name="connsiteX8" fmla="*/ 605 w 244703"/>
                <a:gd name="connsiteY8" fmla="*/ 372771 h 535668"/>
                <a:gd name="connsiteX9" fmla="*/ 7462 w 244703"/>
                <a:gd name="connsiteY9" fmla="*/ 438573 h 535668"/>
                <a:gd name="connsiteX10" fmla="*/ 0 w 244703"/>
                <a:gd name="connsiteY10" fmla="*/ 372087 h 535668"/>
                <a:gd name="connsiteX11" fmla="*/ 9555 w 244703"/>
                <a:gd name="connsiteY11" fmla="*/ 78447 h 535668"/>
                <a:gd name="connsiteX12" fmla="*/ 14174 w 244703"/>
                <a:gd name="connsiteY12" fmla="*/ 59743 h 535668"/>
                <a:gd name="connsiteX13" fmla="*/ 42954 w 244703"/>
                <a:gd name="connsiteY13" fmla="*/ 2269 h 535668"/>
                <a:gd name="connsiteX14" fmla="*/ 203472 w 244703"/>
                <a:gd name="connsiteY14" fmla="*/ 2269 h 535668"/>
                <a:gd name="connsiteX15" fmla="*/ 244703 w 244703"/>
                <a:gd name="connsiteY15" fmla="*/ 268969 h 535668"/>
                <a:gd name="connsiteX16" fmla="*/ 203472 w 244703"/>
                <a:gd name="connsiteY16" fmla="*/ 535668 h 535668"/>
                <a:gd name="connsiteX17" fmla="*/ 41083 w 244703"/>
                <a:gd name="connsiteY17" fmla="*/ 535668 h 535668"/>
                <a:gd name="connsiteX18" fmla="*/ 85670 w 244703"/>
                <a:gd name="connsiteY18" fmla="*/ 267834 h 535668"/>
                <a:gd name="connsiteX19" fmla="*/ 58439 w 244703"/>
                <a:gd name="connsiteY19" fmla="*/ 21048 h 535668"/>
                <a:gd name="connsiteX20" fmla="*/ 42954 w 244703"/>
                <a:gd name="connsiteY20" fmla="*/ 2269 h 535668"/>
                <a:gd name="connsiteX21" fmla="*/ 38597 w 244703"/>
                <a:gd name="connsiteY21" fmla="*/ 2269 h 535668"/>
                <a:gd name="connsiteX22" fmla="*/ 39212 w 244703"/>
                <a:gd name="connsiteY22" fmla="*/ 2269 h 535668"/>
                <a:gd name="connsiteX23" fmla="*/ 30583 w 244703"/>
                <a:gd name="connsiteY23" fmla="*/ 12734 h 535668"/>
                <a:gd name="connsiteX24" fmla="*/ 38597 w 244703"/>
                <a:gd name="connsiteY24" fmla="*/ 2269 h 535668"/>
                <a:gd name="connsiteX25" fmla="*/ 41083 w 244703"/>
                <a:gd name="connsiteY25" fmla="*/ 0 h 535668"/>
                <a:gd name="connsiteX26" fmla="*/ 42954 w 244703"/>
                <a:gd name="connsiteY26" fmla="*/ 2269 h 535668"/>
                <a:gd name="connsiteX27" fmla="*/ 39212 w 244703"/>
                <a:gd name="connsiteY27" fmla="*/ 2269 h 535668"/>
                <a:gd name="connsiteX28" fmla="*/ 41083 w 244703"/>
                <a:gd name="connsiteY28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13569 w 244098"/>
                <a:gd name="connsiteY6" fmla="*/ 5974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13569 w 244098"/>
                <a:gd name="connsiteY11" fmla="*/ 59743 h 535668"/>
                <a:gd name="connsiteX12" fmla="*/ 42349 w 244098"/>
                <a:gd name="connsiteY12" fmla="*/ 2269 h 535668"/>
                <a:gd name="connsiteX13" fmla="*/ 202867 w 244098"/>
                <a:gd name="connsiteY13" fmla="*/ 2269 h 535668"/>
                <a:gd name="connsiteX14" fmla="*/ 244098 w 244098"/>
                <a:gd name="connsiteY14" fmla="*/ 268969 h 535668"/>
                <a:gd name="connsiteX15" fmla="*/ 202867 w 244098"/>
                <a:gd name="connsiteY15" fmla="*/ 535668 h 535668"/>
                <a:gd name="connsiteX16" fmla="*/ 40478 w 244098"/>
                <a:gd name="connsiteY16" fmla="*/ 535668 h 535668"/>
                <a:gd name="connsiteX17" fmla="*/ 85065 w 244098"/>
                <a:gd name="connsiteY17" fmla="*/ 267834 h 535668"/>
                <a:gd name="connsiteX18" fmla="*/ 57834 w 244098"/>
                <a:gd name="connsiteY18" fmla="*/ 21048 h 535668"/>
                <a:gd name="connsiteX19" fmla="*/ 42349 w 244098"/>
                <a:gd name="connsiteY19" fmla="*/ 2269 h 535668"/>
                <a:gd name="connsiteX20" fmla="*/ 37992 w 244098"/>
                <a:gd name="connsiteY20" fmla="*/ 2269 h 535668"/>
                <a:gd name="connsiteX21" fmla="*/ 38607 w 244098"/>
                <a:gd name="connsiteY21" fmla="*/ 2269 h 535668"/>
                <a:gd name="connsiteX22" fmla="*/ 29978 w 244098"/>
                <a:gd name="connsiteY22" fmla="*/ 12734 h 535668"/>
                <a:gd name="connsiteX23" fmla="*/ 37992 w 244098"/>
                <a:gd name="connsiteY23" fmla="*/ 2269 h 535668"/>
                <a:gd name="connsiteX24" fmla="*/ 40478 w 244098"/>
                <a:gd name="connsiteY24" fmla="*/ 0 h 535668"/>
                <a:gd name="connsiteX25" fmla="*/ 42349 w 244098"/>
                <a:gd name="connsiteY25" fmla="*/ 2269 h 535668"/>
                <a:gd name="connsiteX26" fmla="*/ 38607 w 244098"/>
                <a:gd name="connsiteY26" fmla="*/ 2269 h 535668"/>
                <a:gd name="connsiteX27" fmla="*/ 40478 w 244098"/>
                <a:gd name="connsiteY27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8950 w 244098"/>
                <a:gd name="connsiteY6" fmla="*/ 78447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42349 w 244098"/>
                <a:gd name="connsiteY11" fmla="*/ 2269 h 535668"/>
                <a:gd name="connsiteX12" fmla="*/ 202867 w 244098"/>
                <a:gd name="connsiteY12" fmla="*/ 2269 h 535668"/>
                <a:gd name="connsiteX13" fmla="*/ 244098 w 244098"/>
                <a:gd name="connsiteY13" fmla="*/ 268969 h 535668"/>
                <a:gd name="connsiteX14" fmla="*/ 202867 w 244098"/>
                <a:gd name="connsiteY14" fmla="*/ 535668 h 535668"/>
                <a:gd name="connsiteX15" fmla="*/ 40478 w 244098"/>
                <a:gd name="connsiteY15" fmla="*/ 535668 h 535668"/>
                <a:gd name="connsiteX16" fmla="*/ 85065 w 244098"/>
                <a:gd name="connsiteY16" fmla="*/ 267834 h 535668"/>
                <a:gd name="connsiteX17" fmla="*/ 57834 w 244098"/>
                <a:gd name="connsiteY17" fmla="*/ 21048 h 535668"/>
                <a:gd name="connsiteX18" fmla="*/ 42349 w 244098"/>
                <a:gd name="connsiteY18" fmla="*/ 2269 h 535668"/>
                <a:gd name="connsiteX19" fmla="*/ 37992 w 244098"/>
                <a:gd name="connsiteY19" fmla="*/ 2269 h 535668"/>
                <a:gd name="connsiteX20" fmla="*/ 38607 w 244098"/>
                <a:gd name="connsiteY20" fmla="*/ 2269 h 535668"/>
                <a:gd name="connsiteX21" fmla="*/ 29978 w 244098"/>
                <a:gd name="connsiteY21" fmla="*/ 12734 h 535668"/>
                <a:gd name="connsiteX22" fmla="*/ 37992 w 244098"/>
                <a:gd name="connsiteY22" fmla="*/ 2269 h 535668"/>
                <a:gd name="connsiteX23" fmla="*/ 40478 w 244098"/>
                <a:gd name="connsiteY23" fmla="*/ 0 h 535668"/>
                <a:gd name="connsiteX24" fmla="*/ 42349 w 244098"/>
                <a:gd name="connsiteY24" fmla="*/ 2269 h 535668"/>
                <a:gd name="connsiteX25" fmla="*/ 38607 w 244098"/>
                <a:gd name="connsiteY25" fmla="*/ 2269 h 535668"/>
                <a:gd name="connsiteX26" fmla="*/ 40478 w 244098"/>
                <a:gd name="connsiteY26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42349 w 244098"/>
                <a:gd name="connsiteY10" fmla="*/ 2269 h 535668"/>
                <a:gd name="connsiteX11" fmla="*/ 202867 w 244098"/>
                <a:gd name="connsiteY11" fmla="*/ 2269 h 535668"/>
                <a:gd name="connsiteX12" fmla="*/ 244098 w 244098"/>
                <a:gd name="connsiteY12" fmla="*/ 268969 h 535668"/>
                <a:gd name="connsiteX13" fmla="*/ 202867 w 244098"/>
                <a:gd name="connsiteY13" fmla="*/ 535668 h 535668"/>
                <a:gd name="connsiteX14" fmla="*/ 40478 w 244098"/>
                <a:gd name="connsiteY14" fmla="*/ 535668 h 535668"/>
                <a:gd name="connsiteX15" fmla="*/ 85065 w 244098"/>
                <a:gd name="connsiteY15" fmla="*/ 267834 h 535668"/>
                <a:gd name="connsiteX16" fmla="*/ 57834 w 244098"/>
                <a:gd name="connsiteY16" fmla="*/ 21048 h 535668"/>
                <a:gd name="connsiteX17" fmla="*/ 42349 w 244098"/>
                <a:gd name="connsiteY17" fmla="*/ 2269 h 535668"/>
                <a:gd name="connsiteX18" fmla="*/ 37992 w 244098"/>
                <a:gd name="connsiteY18" fmla="*/ 2269 h 535668"/>
                <a:gd name="connsiteX19" fmla="*/ 38607 w 244098"/>
                <a:gd name="connsiteY19" fmla="*/ 2269 h 535668"/>
                <a:gd name="connsiteX20" fmla="*/ 29978 w 244098"/>
                <a:gd name="connsiteY20" fmla="*/ 12734 h 535668"/>
                <a:gd name="connsiteX21" fmla="*/ 37992 w 244098"/>
                <a:gd name="connsiteY21" fmla="*/ 2269 h 535668"/>
                <a:gd name="connsiteX22" fmla="*/ 40478 w 244098"/>
                <a:gd name="connsiteY22" fmla="*/ 0 h 535668"/>
                <a:gd name="connsiteX23" fmla="*/ 42349 w 244098"/>
                <a:gd name="connsiteY23" fmla="*/ 2269 h 535668"/>
                <a:gd name="connsiteX24" fmla="*/ 38607 w 244098"/>
                <a:gd name="connsiteY24" fmla="*/ 2269 h 535668"/>
                <a:gd name="connsiteX25" fmla="*/ 40478 w 244098"/>
                <a:gd name="connsiteY25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29978 w 244098"/>
                <a:gd name="connsiteY19" fmla="*/ 12734 h 535668"/>
                <a:gd name="connsiteX20" fmla="*/ 37992 w 244098"/>
                <a:gd name="connsiteY20" fmla="*/ 2269 h 535668"/>
                <a:gd name="connsiteX21" fmla="*/ 40478 w 244098"/>
                <a:gd name="connsiteY21" fmla="*/ 0 h 535668"/>
                <a:gd name="connsiteX22" fmla="*/ 42349 w 244098"/>
                <a:gd name="connsiteY22" fmla="*/ 2269 h 535668"/>
                <a:gd name="connsiteX23" fmla="*/ 38607 w 244098"/>
                <a:gd name="connsiteY23" fmla="*/ 2269 h 535668"/>
                <a:gd name="connsiteX24" fmla="*/ 40478 w 244098"/>
                <a:gd name="connsiteY24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37992 w 244098"/>
                <a:gd name="connsiteY19" fmla="*/ 2269 h 535668"/>
                <a:gd name="connsiteX20" fmla="*/ 40478 w 244098"/>
                <a:gd name="connsiteY20" fmla="*/ 0 h 535668"/>
                <a:gd name="connsiteX21" fmla="*/ 42349 w 244098"/>
                <a:gd name="connsiteY21" fmla="*/ 2269 h 535668"/>
                <a:gd name="connsiteX22" fmla="*/ 38607 w 244098"/>
                <a:gd name="connsiteY22" fmla="*/ 2269 h 535668"/>
                <a:gd name="connsiteX23" fmla="*/ 40478 w 244098"/>
                <a:gd name="connsiteY23" fmla="*/ 0 h 535668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20" fmla="*/ 38607 w 244098"/>
                <a:gd name="connsiteY20" fmla="*/ 0 h 533399"/>
                <a:gd name="connsiteX21" fmla="*/ 42349 w 244098"/>
                <a:gd name="connsiteY21" fmla="*/ 0 h 533399"/>
                <a:gd name="connsiteX22" fmla="*/ 38607 w 244098"/>
                <a:gd name="connsiteY22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0" fmla="*/ 0 w 237241"/>
                <a:gd name="connsiteY0" fmla="*/ 436304 h 533399"/>
                <a:gd name="connsiteX1" fmla="*/ 2093 w 237241"/>
                <a:gd name="connsiteY1" fmla="*/ 454953 h 533399"/>
                <a:gd name="connsiteX2" fmla="*/ 33621 w 237241"/>
                <a:gd name="connsiteY2" fmla="*/ 533399 h 533399"/>
                <a:gd name="connsiteX3" fmla="*/ 31135 w 237241"/>
                <a:gd name="connsiteY3" fmla="*/ 533399 h 533399"/>
                <a:gd name="connsiteX4" fmla="*/ 1977 w 237241"/>
                <a:gd name="connsiteY4" fmla="*/ 455276 h 533399"/>
                <a:gd name="connsiteX5" fmla="*/ 0 w 237241"/>
                <a:gd name="connsiteY5" fmla="*/ 436304 h 533399"/>
                <a:gd name="connsiteX6" fmla="*/ 35492 w 237241"/>
                <a:gd name="connsiteY6" fmla="*/ 0 h 533399"/>
                <a:gd name="connsiteX7" fmla="*/ 196010 w 237241"/>
                <a:gd name="connsiteY7" fmla="*/ 0 h 533399"/>
                <a:gd name="connsiteX8" fmla="*/ 237241 w 237241"/>
                <a:gd name="connsiteY8" fmla="*/ 266700 h 533399"/>
                <a:gd name="connsiteX9" fmla="*/ 196010 w 237241"/>
                <a:gd name="connsiteY9" fmla="*/ 533399 h 533399"/>
                <a:gd name="connsiteX10" fmla="*/ 33621 w 237241"/>
                <a:gd name="connsiteY10" fmla="*/ 533399 h 533399"/>
                <a:gd name="connsiteX11" fmla="*/ 78208 w 237241"/>
                <a:gd name="connsiteY11" fmla="*/ 265565 h 533399"/>
                <a:gd name="connsiteX12" fmla="*/ 50977 w 237241"/>
                <a:gd name="connsiteY12" fmla="*/ 18779 h 533399"/>
                <a:gd name="connsiteX13" fmla="*/ 35492 w 237241"/>
                <a:gd name="connsiteY13" fmla="*/ 0 h 533399"/>
                <a:gd name="connsiteX0" fmla="*/ 0 w 235264"/>
                <a:gd name="connsiteY0" fmla="*/ 455276 h 533399"/>
                <a:gd name="connsiteX1" fmla="*/ 116 w 235264"/>
                <a:gd name="connsiteY1" fmla="*/ 454953 h 533399"/>
                <a:gd name="connsiteX2" fmla="*/ 31644 w 235264"/>
                <a:gd name="connsiteY2" fmla="*/ 533399 h 533399"/>
                <a:gd name="connsiteX3" fmla="*/ 29158 w 235264"/>
                <a:gd name="connsiteY3" fmla="*/ 533399 h 533399"/>
                <a:gd name="connsiteX4" fmla="*/ 0 w 235264"/>
                <a:gd name="connsiteY4" fmla="*/ 455276 h 533399"/>
                <a:gd name="connsiteX5" fmla="*/ 33515 w 235264"/>
                <a:gd name="connsiteY5" fmla="*/ 0 h 533399"/>
                <a:gd name="connsiteX6" fmla="*/ 194033 w 235264"/>
                <a:gd name="connsiteY6" fmla="*/ 0 h 533399"/>
                <a:gd name="connsiteX7" fmla="*/ 235264 w 235264"/>
                <a:gd name="connsiteY7" fmla="*/ 266700 h 533399"/>
                <a:gd name="connsiteX8" fmla="*/ 194033 w 235264"/>
                <a:gd name="connsiteY8" fmla="*/ 533399 h 533399"/>
                <a:gd name="connsiteX9" fmla="*/ 31644 w 235264"/>
                <a:gd name="connsiteY9" fmla="*/ 533399 h 533399"/>
                <a:gd name="connsiteX10" fmla="*/ 76231 w 235264"/>
                <a:gd name="connsiteY10" fmla="*/ 265565 h 533399"/>
                <a:gd name="connsiteX11" fmla="*/ 49000 w 235264"/>
                <a:gd name="connsiteY11" fmla="*/ 18779 h 533399"/>
                <a:gd name="connsiteX12" fmla="*/ 33515 w 235264"/>
                <a:gd name="connsiteY12" fmla="*/ 0 h 533399"/>
                <a:gd name="connsiteX0" fmla="*/ 29048 w 235154"/>
                <a:gd name="connsiteY0" fmla="*/ 533399 h 533399"/>
                <a:gd name="connsiteX1" fmla="*/ 6 w 235154"/>
                <a:gd name="connsiteY1" fmla="*/ 454953 h 533399"/>
                <a:gd name="connsiteX2" fmla="*/ 31534 w 235154"/>
                <a:gd name="connsiteY2" fmla="*/ 533399 h 533399"/>
                <a:gd name="connsiteX3" fmla="*/ 29048 w 235154"/>
                <a:gd name="connsiteY3" fmla="*/ 533399 h 533399"/>
                <a:gd name="connsiteX4" fmla="*/ 33405 w 235154"/>
                <a:gd name="connsiteY4" fmla="*/ 0 h 533399"/>
                <a:gd name="connsiteX5" fmla="*/ 193923 w 235154"/>
                <a:gd name="connsiteY5" fmla="*/ 0 h 533399"/>
                <a:gd name="connsiteX6" fmla="*/ 235154 w 235154"/>
                <a:gd name="connsiteY6" fmla="*/ 266700 h 533399"/>
                <a:gd name="connsiteX7" fmla="*/ 193923 w 235154"/>
                <a:gd name="connsiteY7" fmla="*/ 533399 h 533399"/>
                <a:gd name="connsiteX8" fmla="*/ 31534 w 235154"/>
                <a:gd name="connsiteY8" fmla="*/ 533399 h 533399"/>
                <a:gd name="connsiteX9" fmla="*/ 76121 w 235154"/>
                <a:gd name="connsiteY9" fmla="*/ 265565 h 533399"/>
                <a:gd name="connsiteX10" fmla="*/ 48890 w 235154"/>
                <a:gd name="connsiteY10" fmla="*/ 18779 h 533399"/>
                <a:gd name="connsiteX11" fmla="*/ 33405 w 235154"/>
                <a:gd name="connsiteY11" fmla="*/ 0 h 533399"/>
                <a:gd name="connsiteX0" fmla="*/ 0 w 206106"/>
                <a:gd name="connsiteY0" fmla="*/ 533399 h 533399"/>
                <a:gd name="connsiteX1" fmla="*/ 2486 w 206106"/>
                <a:gd name="connsiteY1" fmla="*/ 533399 h 533399"/>
                <a:gd name="connsiteX2" fmla="*/ 0 w 206106"/>
                <a:gd name="connsiteY2" fmla="*/ 533399 h 533399"/>
                <a:gd name="connsiteX3" fmla="*/ 4357 w 206106"/>
                <a:gd name="connsiteY3" fmla="*/ 0 h 533399"/>
                <a:gd name="connsiteX4" fmla="*/ 164875 w 206106"/>
                <a:gd name="connsiteY4" fmla="*/ 0 h 533399"/>
                <a:gd name="connsiteX5" fmla="*/ 206106 w 206106"/>
                <a:gd name="connsiteY5" fmla="*/ 266700 h 533399"/>
                <a:gd name="connsiteX6" fmla="*/ 164875 w 206106"/>
                <a:gd name="connsiteY6" fmla="*/ 533399 h 533399"/>
                <a:gd name="connsiteX7" fmla="*/ 2486 w 206106"/>
                <a:gd name="connsiteY7" fmla="*/ 533399 h 533399"/>
                <a:gd name="connsiteX8" fmla="*/ 47073 w 206106"/>
                <a:gd name="connsiteY8" fmla="*/ 265565 h 533399"/>
                <a:gd name="connsiteX9" fmla="*/ 19842 w 206106"/>
                <a:gd name="connsiteY9" fmla="*/ 18779 h 533399"/>
                <a:gd name="connsiteX10" fmla="*/ 4357 w 206106"/>
                <a:gd name="connsiteY10" fmla="*/ 0 h 533399"/>
                <a:gd name="connsiteX0" fmla="*/ 0 w 214703"/>
                <a:gd name="connsiteY0" fmla="*/ 514325 h 533399"/>
                <a:gd name="connsiteX1" fmla="*/ 11083 w 214703"/>
                <a:gd name="connsiteY1" fmla="*/ 533399 h 533399"/>
                <a:gd name="connsiteX2" fmla="*/ 0 w 214703"/>
                <a:gd name="connsiteY2" fmla="*/ 514325 h 533399"/>
                <a:gd name="connsiteX3" fmla="*/ 12954 w 214703"/>
                <a:gd name="connsiteY3" fmla="*/ 0 h 533399"/>
                <a:gd name="connsiteX4" fmla="*/ 173472 w 214703"/>
                <a:gd name="connsiteY4" fmla="*/ 0 h 533399"/>
                <a:gd name="connsiteX5" fmla="*/ 214703 w 214703"/>
                <a:gd name="connsiteY5" fmla="*/ 266700 h 533399"/>
                <a:gd name="connsiteX6" fmla="*/ 173472 w 214703"/>
                <a:gd name="connsiteY6" fmla="*/ 533399 h 533399"/>
                <a:gd name="connsiteX7" fmla="*/ 11083 w 214703"/>
                <a:gd name="connsiteY7" fmla="*/ 533399 h 533399"/>
                <a:gd name="connsiteX8" fmla="*/ 55670 w 214703"/>
                <a:gd name="connsiteY8" fmla="*/ 265565 h 533399"/>
                <a:gd name="connsiteX9" fmla="*/ 28439 w 214703"/>
                <a:gd name="connsiteY9" fmla="*/ 18779 h 533399"/>
                <a:gd name="connsiteX10" fmla="*/ 12954 w 214703"/>
                <a:gd name="connsiteY10" fmla="*/ 0 h 533399"/>
                <a:gd name="connsiteX0" fmla="*/ 1871 w 203620"/>
                <a:gd name="connsiteY0" fmla="*/ 0 h 533399"/>
                <a:gd name="connsiteX1" fmla="*/ 162389 w 203620"/>
                <a:gd name="connsiteY1" fmla="*/ 0 h 533399"/>
                <a:gd name="connsiteX2" fmla="*/ 203620 w 203620"/>
                <a:gd name="connsiteY2" fmla="*/ 266700 h 533399"/>
                <a:gd name="connsiteX3" fmla="*/ 162389 w 203620"/>
                <a:gd name="connsiteY3" fmla="*/ 533399 h 533399"/>
                <a:gd name="connsiteX4" fmla="*/ 0 w 203620"/>
                <a:gd name="connsiteY4" fmla="*/ 533399 h 533399"/>
                <a:gd name="connsiteX5" fmla="*/ 44587 w 203620"/>
                <a:gd name="connsiteY5" fmla="*/ 265565 h 533399"/>
                <a:gd name="connsiteX6" fmla="*/ 17356 w 203620"/>
                <a:gd name="connsiteY6" fmla="*/ 18779 h 533399"/>
                <a:gd name="connsiteX7" fmla="*/ 1871 w 203620"/>
                <a:gd name="connsiteY7" fmla="*/ 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620" h="533399">
                  <a:moveTo>
                    <a:pt x="1871" y="0"/>
                  </a:moveTo>
                  <a:lnTo>
                    <a:pt x="162389" y="0"/>
                  </a:lnTo>
                  <a:cubicBezTo>
                    <a:pt x="185169" y="0"/>
                    <a:pt x="203620" y="119428"/>
                    <a:pt x="203620" y="266700"/>
                  </a:cubicBezTo>
                  <a:cubicBezTo>
                    <a:pt x="203620" y="413971"/>
                    <a:pt x="185169" y="533399"/>
                    <a:pt x="162389" y="533399"/>
                  </a:cubicBezTo>
                  <a:lnTo>
                    <a:pt x="0" y="533399"/>
                  </a:lnTo>
                  <a:cubicBezTo>
                    <a:pt x="24625" y="533399"/>
                    <a:pt x="44587" y="413486"/>
                    <a:pt x="44587" y="265565"/>
                  </a:cubicBezTo>
                  <a:cubicBezTo>
                    <a:pt x="44587" y="154625"/>
                    <a:pt x="33359" y="59438"/>
                    <a:pt x="17356" y="18779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0A1D147-7DBD-4EE2-9F69-888991A3B9B9}"/>
                </a:ext>
              </a:extLst>
            </p:cNvPr>
            <p:cNvSpPr/>
            <p:nvPr/>
          </p:nvSpPr>
          <p:spPr>
            <a:xfrm>
              <a:off x="6705600" y="4772085"/>
              <a:ext cx="134779" cy="7984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7317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17">
        <p:fade/>
      </p:transition>
    </mc:Choice>
    <mc:Fallback xmlns=""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30704 0.0011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52" y="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58333E-6 0.00394 L 0.30951 0.1108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69" y="534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31511 0.10764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55" y="537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3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30704 0.00116 " pathEditMode="relative" rAng="0" ptsTypes="AA">
                                      <p:cBhvr>
                                        <p:cTn id="40" dur="1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52" y="4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7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00"/>
                            </p:stCondLst>
                            <p:childTnLst>
                              <p:par>
                                <p:cTn id="4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0.30638 0.10277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3" y="513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951 0.11088 C 0.33906 0.17754 0.36107 0.27454 0.39844 0.31088 C 0.43594 0.34722 0.48867 0.32291 0.53372 0.32893 " pathEditMode="relative" rAng="0" ptsTypes="AAA">
                                      <p:cBhvr>
                                        <p:cTn id="63" dur="2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1" y="1101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30704 0.00115 C 0.33243 0.10208 0.34571 0.24838 0.38347 0.30393 C 0.42136 0.35949 0.48347 0.3243 0.5336 0.33449 " pathEditMode="relative" rAng="0" ptsTypes="AAA">
                                      <p:cBhvr>
                                        <p:cTn id="71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28" y="16759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9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0638 0.11041 C 0.33034 0.17615 0.35325 0.26944 0.39128 0.30602 C 0.42969 0.34236 0.4832 0.32222 0.53529 0.32986 " pathEditMode="relative" rAng="0" ptsTypes="AAA">
                                      <p:cBhvr>
                                        <p:cTn id="79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5" y="10972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9" presetClass="exit" presetSubtype="0" fill="hold" grpId="5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48148E-6 C 0.00247 0.10972 -0.01289 0.25486 0.00755 0.32917 C 0.028 0.40324 0.06914 0.44028 0.12253 0.4456 L 0.28294 0.46042 C 0.33633 0.46528 0.31784 0.51134 0.33542 0.53681 " pathEditMode="relative" rAng="0" ptsTypes="AAAAA">
                                      <p:cBhvr>
                                        <p:cTn id="122" dur="2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15" y="26829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53" presetClass="exit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75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75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7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75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5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7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25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750"/>
                            </p:stCondLst>
                            <p:childTnLst>
                              <p:par>
                                <p:cTn id="1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96296E-6 L 0.12643 0.00856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417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196 -0.00185 C 0.01407 -0.01898 0.04675 -0.08403 0.07136 -0.09583 C 0.1 -0.09722 0.13529 -0.07107 0.1418 -0.05625 " pathEditMode="relative" rAng="0" ptsTypes="AAA">
                                      <p:cBhvr>
                                        <p:cTn id="147" dur="2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2" y="-4722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7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6 4.81481E-6 C -0.00039 -0.0007 0.01615 -0.09167 0.04037 -0.09144 C 0.08178 -0.09144 0.12279 -0.03125 0.12487 -0.03056 " pathEditMode="relative" rAng="0" ptsTypes="AAA">
                                      <p:cBhvr>
                                        <p:cTn id="152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-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43 0.00856 C 0.11692 -0.03195 0.09896 -0.05718 0.09661 -0.09098 C 0.09414 -0.125 0.09713 -0.22917 0.09505 -0.2625 " pathEditMode="relative" rAng="0" ptsTypes="AAA">
                                      <p:cBhvr>
                                        <p:cTn id="160" dur="175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6" y="-1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250"/>
                            </p:stCondLst>
                            <p:childTnLst>
                              <p:par>
                                <p:cTn id="16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487 -0.03056 C 0.12227 -0.06088 0.1056 -0.04213 0.09948 -0.06621 C 0.09662 -0.08612 0.09558 -0.19584 0.09519 -0.25348 " pathEditMode="relative" rAng="0" ptsTypes="AAA">
                                      <p:cBhvr>
                                        <p:cTn id="163" dur="1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-1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000"/>
                            </p:stCondLst>
                            <p:childTnLst>
                              <p:par>
                                <p:cTn id="16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8 -0.05625 C 0.12605 -0.05996 0.09948 -0.06945 0.09831 -0.0919 C 0.09753 -0.10996 0.09805 -0.20046 0.09805 -0.25394 " pathEditMode="relative" rAng="0" ptsTypes="AAA">
                                      <p:cBhvr>
                                        <p:cTn id="166" dur="175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1" y="-9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3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4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5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6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7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9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0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1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2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7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750"/>
                            </p:stCondLst>
                            <p:childTnLst>
                              <p:par>
                                <p:cTn id="18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023 C 0.00052 0.0007 0.04661 -0.00116 0.072 0.00139 C 0.07747 0.00556 0.08333 0.02222 0.08333 0.02732 " pathEditMode="relative" rAng="0" ptsTypes="AAA">
                                      <p:cBhvr>
                                        <p:cTn id="193" dur="2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" y="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750"/>
                            </p:stCondLst>
                            <p:childTnLst>
                              <p:par>
                                <p:cTn id="1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5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"/>
                            </p:stCondLst>
                            <p:childTnLst>
                              <p:par>
                                <p:cTn id="20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C -0.01406 0.01435 -0.05104 0.05208 -0.06732 0.04977 C -0.08359 0.04745 -0.11003 0.02894 -0.11302 0.00926 " pathEditMode="relative" rAng="0" ptsTypes="AAA">
                                      <p:cBhvr>
                                        <p:cTn id="209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2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 tmFilter="0, 0; .2, .5; .8, .5; 1, 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1" dur="250" autoRev="1" fill="hold"/>
                                        <p:tgtEl>
                                          <p:spTgt spid="5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"/>
                            </p:stCondLst>
                            <p:childTnLst>
                              <p:par>
                                <p:cTn id="2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000"/>
                            </p:stCondLst>
                            <p:childTnLst>
                              <p:par>
                                <p:cTn id="2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500"/>
                            </p:stCondLst>
                            <p:childTnLst>
                              <p:par>
                                <p:cTn id="24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1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5364 -0.13217 " pathEditMode="relative" rAng="0" ptsTypes="AA">
                                      <p:cBhvr>
                                        <p:cTn id="244" dur="20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82" y="-6620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6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0" dur="1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6198 -0.10185 " pathEditMode="relative" rAng="0" ptsTypes="AA">
                                      <p:cBhvr>
                                        <p:cTn id="252" dur="2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99" y="-5093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4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8" dur="1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5781 -0.0412 " pathEditMode="relative" rAng="0" ptsTypes="AA">
                                      <p:cBhvr>
                                        <p:cTn id="260" dur="2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-2060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2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00"/>
                            </p:stCondLst>
                            <p:childTnLst>
                              <p:par>
                                <p:cTn id="27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1000"/>
                            </p:stCondLst>
                            <p:childTnLst>
                              <p:par>
                                <p:cTn id="27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0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00"/>
                            </p:stCondLst>
                            <p:childTnLst>
                              <p:par>
                                <p:cTn id="2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/>
      <p:bldP spid="310" grpId="1"/>
      <p:bldP spid="310" grpId="2"/>
      <p:bldP spid="310" grpId="3"/>
      <p:bldP spid="310" grpId="4"/>
      <p:bldP spid="310" grpId="5"/>
      <p:bldP spid="534" grpId="0" animBg="1"/>
      <p:bldP spid="534" grpId="1" animBg="1"/>
      <p:bldP spid="534" grpId="2" animBg="1"/>
      <p:bldP spid="534" grpId="3" animBg="1"/>
      <p:bldP spid="20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VirtualBuildEnv">
            <a:extLst>
              <a:ext uri="{FF2B5EF4-FFF2-40B4-BE49-F238E27FC236}">
                <a16:creationId xmlns:a16="http://schemas.microsoft.com/office/drawing/2014/main" id="{78F5C3E8-C96C-46EF-88BF-B05A64830219}"/>
              </a:ext>
            </a:extLst>
          </p:cNvPr>
          <p:cNvGrpSpPr/>
          <p:nvPr/>
        </p:nvGrpSpPr>
        <p:grpSpPr>
          <a:xfrm>
            <a:off x="4398165" y="1145491"/>
            <a:ext cx="2772734" cy="3730220"/>
            <a:chOff x="1427527" y="1193044"/>
            <a:chExt cx="2772734" cy="3657640"/>
          </a:xfrm>
        </p:grpSpPr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BA66E4DE-8FE9-437A-A0A1-8101074794CA}"/>
                </a:ext>
              </a:extLst>
            </p:cNvPr>
            <p:cNvSpPr/>
            <p:nvPr/>
          </p:nvSpPr>
          <p:spPr>
            <a:xfrm>
              <a:off x="1427527" y="1193044"/>
              <a:ext cx="2772734" cy="3657640"/>
            </a:xfrm>
            <a:custGeom>
              <a:avLst/>
              <a:gdLst>
                <a:gd name="connsiteX0" fmla="*/ 0 w 2772734"/>
                <a:gd name="connsiteY0" fmla="*/ 0 h 3657640"/>
                <a:gd name="connsiteX1" fmla="*/ 488350 w 2772734"/>
                <a:gd name="connsiteY1" fmla="*/ 0 h 3657640"/>
                <a:gd name="connsiteX2" fmla="*/ 957165 w 2772734"/>
                <a:gd name="connsiteY2" fmla="*/ 0 h 3657640"/>
                <a:gd name="connsiteX3" fmla="*/ 1406447 w 2772734"/>
                <a:gd name="connsiteY3" fmla="*/ 0 h 3657640"/>
                <a:gd name="connsiteX4" fmla="*/ 1953398 w 2772734"/>
                <a:gd name="connsiteY4" fmla="*/ 0 h 3657640"/>
                <a:gd name="connsiteX5" fmla="*/ 1953398 w 2772734"/>
                <a:gd name="connsiteY5" fmla="*/ 443662 h 3657640"/>
                <a:gd name="connsiteX6" fmla="*/ 1953398 w 2772734"/>
                <a:gd name="connsiteY6" fmla="*/ 901045 h 3657640"/>
                <a:gd name="connsiteX7" fmla="*/ 1953398 w 2772734"/>
                <a:gd name="connsiteY7" fmla="*/ 1372150 h 3657640"/>
                <a:gd name="connsiteX8" fmla="*/ 2371259 w 2772734"/>
                <a:gd name="connsiteY8" fmla="*/ 1372150 h 3657640"/>
                <a:gd name="connsiteX9" fmla="*/ 2772734 w 2772734"/>
                <a:gd name="connsiteY9" fmla="*/ 1372150 h 3657640"/>
                <a:gd name="connsiteX10" fmla="*/ 2772734 w 2772734"/>
                <a:gd name="connsiteY10" fmla="*/ 1989232 h 3657640"/>
                <a:gd name="connsiteX11" fmla="*/ 2772734 w 2772734"/>
                <a:gd name="connsiteY11" fmla="*/ 2492040 h 3657640"/>
                <a:gd name="connsiteX12" fmla="*/ 2772734 w 2772734"/>
                <a:gd name="connsiteY12" fmla="*/ 3086268 h 3657640"/>
                <a:gd name="connsiteX13" fmla="*/ 2772734 w 2772734"/>
                <a:gd name="connsiteY13" fmla="*/ 3657640 h 3657640"/>
                <a:gd name="connsiteX14" fmla="*/ 2301369 w 2772734"/>
                <a:gd name="connsiteY14" fmla="*/ 3657640 h 3657640"/>
                <a:gd name="connsiteX15" fmla="*/ 1691368 w 2772734"/>
                <a:gd name="connsiteY15" fmla="*/ 3657640 h 3657640"/>
                <a:gd name="connsiteX16" fmla="*/ 1192276 w 2772734"/>
                <a:gd name="connsiteY16" fmla="*/ 3657640 h 3657640"/>
                <a:gd name="connsiteX17" fmla="*/ 665456 w 2772734"/>
                <a:gd name="connsiteY17" fmla="*/ 3657640 h 3657640"/>
                <a:gd name="connsiteX18" fmla="*/ 0 w 2772734"/>
                <a:gd name="connsiteY18" fmla="*/ 3657640 h 3657640"/>
                <a:gd name="connsiteX19" fmla="*/ 0 w 2772734"/>
                <a:gd name="connsiteY19" fmla="*/ 3244849 h 3657640"/>
                <a:gd name="connsiteX20" fmla="*/ 0 w 2772734"/>
                <a:gd name="connsiteY20" fmla="*/ 2685753 h 3657640"/>
                <a:gd name="connsiteX21" fmla="*/ 0 w 2772734"/>
                <a:gd name="connsiteY21" fmla="*/ 2272962 h 3657640"/>
                <a:gd name="connsiteX22" fmla="*/ 0 w 2772734"/>
                <a:gd name="connsiteY22" fmla="*/ 1750442 h 3657640"/>
                <a:gd name="connsiteX23" fmla="*/ 0 w 2772734"/>
                <a:gd name="connsiteY23" fmla="*/ 1227922 h 3657640"/>
                <a:gd name="connsiteX24" fmla="*/ 0 w 2772734"/>
                <a:gd name="connsiteY24" fmla="*/ 668826 h 3657640"/>
                <a:gd name="connsiteX25" fmla="*/ 0 w 2772734"/>
                <a:gd name="connsiteY25" fmla="*/ 0 h 365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72734" h="3657640" fill="none" extrusionOk="0">
                  <a:moveTo>
                    <a:pt x="0" y="0"/>
                  </a:moveTo>
                  <a:cubicBezTo>
                    <a:pt x="135419" y="-40519"/>
                    <a:pt x="293809" y="44597"/>
                    <a:pt x="488350" y="0"/>
                  </a:cubicBezTo>
                  <a:cubicBezTo>
                    <a:pt x="682891" y="-44597"/>
                    <a:pt x="740279" y="52897"/>
                    <a:pt x="957165" y="0"/>
                  </a:cubicBezTo>
                  <a:cubicBezTo>
                    <a:pt x="1174051" y="-52897"/>
                    <a:pt x="1223052" y="50718"/>
                    <a:pt x="1406447" y="0"/>
                  </a:cubicBezTo>
                  <a:cubicBezTo>
                    <a:pt x="1589842" y="-50718"/>
                    <a:pt x="1778352" y="11799"/>
                    <a:pt x="1953398" y="0"/>
                  </a:cubicBezTo>
                  <a:cubicBezTo>
                    <a:pt x="2001090" y="160945"/>
                    <a:pt x="1947637" y="346795"/>
                    <a:pt x="1953398" y="443662"/>
                  </a:cubicBezTo>
                  <a:cubicBezTo>
                    <a:pt x="1959159" y="540529"/>
                    <a:pt x="1952354" y="798021"/>
                    <a:pt x="1953398" y="901045"/>
                  </a:cubicBezTo>
                  <a:cubicBezTo>
                    <a:pt x="1954442" y="1004069"/>
                    <a:pt x="1899656" y="1219173"/>
                    <a:pt x="1953398" y="1372150"/>
                  </a:cubicBezTo>
                  <a:cubicBezTo>
                    <a:pt x="2137779" y="1349197"/>
                    <a:pt x="2205429" y="1390445"/>
                    <a:pt x="2371259" y="1372150"/>
                  </a:cubicBezTo>
                  <a:cubicBezTo>
                    <a:pt x="2537089" y="1353855"/>
                    <a:pt x="2625085" y="1375846"/>
                    <a:pt x="2772734" y="1372150"/>
                  </a:cubicBezTo>
                  <a:cubicBezTo>
                    <a:pt x="2775689" y="1561680"/>
                    <a:pt x="2742543" y="1859901"/>
                    <a:pt x="2772734" y="1989232"/>
                  </a:cubicBezTo>
                  <a:cubicBezTo>
                    <a:pt x="2802925" y="2118563"/>
                    <a:pt x="2743996" y="2363882"/>
                    <a:pt x="2772734" y="2492040"/>
                  </a:cubicBezTo>
                  <a:cubicBezTo>
                    <a:pt x="2801472" y="2620198"/>
                    <a:pt x="2753264" y="2865906"/>
                    <a:pt x="2772734" y="3086268"/>
                  </a:cubicBezTo>
                  <a:cubicBezTo>
                    <a:pt x="2792204" y="3306630"/>
                    <a:pt x="2737713" y="3462859"/>
                    <a:pt x="2772734" y="3657640"/>
                  </a:cubicBezTo>
                  <a:cubicBezTo>
                    <a:pt x="2612433" y="3700171"/>
                    <a:pt x="2409632" y="3643085"/>
                    <a:pt x="2301369" y="3657640"/>
                  </a:cubicBezTo>
                  <a:cubicBezTo>
                    <a:pt x="2193106" y="3672195"/>
                    <a:pt x="1879723" y="3647980"/>
                    <a:pt x="1691368" y="3657640"/>
                  </a:cubicBezTo>
                  <a:cubicBezTo>
                    <a:pt x="1503013" y="3667300"/>
                    <a:pt x="1420797" y="3642296"/>
                    <a:pt x="1192276" y="3657640"/>
                  </a:cubicBezTo>
                  <a:cubicBezTo>
                    <a:pt x="963755" y="3672984"/>
                    <a:pt x="814406" y="3601173"/>
                    <a:pt x="665456" y="3657640"/>
                  </a:cubicBezTo>
                  <a:cubicBezTo>
                    <a:pt x="516506" y="3714107"/>
                    <a:pt x="145769" y="3595312"/>
                    <a:pt x="0" y="3657640"/>
                  </a:cubicBezTo>
                  <a:cubicBezTo>
                    <a:pt x="-6348" y="3528995"/>
                    <a:pt x="3193" y="3422647"/>
                    <a:pt x="0" y="3244849"/>
                  </a:cubicBezTo>
                  <a:cubicBezTo>
                    <a:pt x="-3193" y="3067051"/>
                    <a:pt x="11680" y="2933857"/>
                    <a:pt x="0" y="2685753"/>
                  </a:cubicBezTo>
                  <a:cubicBezTo>
                    <a:pt x="-11680" y="2437649"/>
                    <a:pt x="47663" y="2403508"/>
                    <a:pt x="0" y="2272962"/>
                  </a:cubicBezTo>
                  <a:cubicBezTo>
                    <a:pt x="-47663" y="2142416"/>
                    <a:pt x="52195" y="1932923"/>
                    <a:pt x="0" y="1750442"/>
                  </a:cubicBezTo>
                  <a:cubicBezTo>
                    <a:pt x="-52195" y="1567961"/>
                    <a:pt x="10636" y="1378319"/>
                    <a:pt x="0" y="1227922"/>
                  </a:cubicBezTo>
                  <a:cubicBezTo>
                    <a:pt x="-10636" y="1077525"/>
                    <a:pt x="17954" y="785176"/>
                    <a:pt x="0" y="668826"/>
                  </a:cubicBezTo>
                  <a:cubicBezTo>
                    <a:pt x="-17954" y="552476"/>
                    <a:pt x="34278" y="203515"/>
                    <a:pt x="0" y="0"/>
                  </a:cubicBezTo>
                  <a:close/>
                </a:path>
                <a:path w="2772734" h="3657640" stroke="0" extrusionOk="0">
                  <a:moveTo>
                    <a:pt x="0" y="0"/>
                  </a:moveTo>
                  <a:cubicBezTo>
                    <a:pt x="208643" y="-47884"/>
                    <a:pt x="326684" y="12933"/>
                    <a:pt x="488350" y="0"/>
                  </a:cubicBezTo>
                  <a:cubicBezTo>
                    <a:pt x="650016" y="-12933"/>
                    <a:pt x="771830" y="27421"/>
                    <a:pt x="937631" y="0"/>
                  </a:cubicBezTo>
                  <a:cubicBezTo>
                    <a:pt x="1103432" y="-27421"/>
                    <a:pt x="1324076" y="7074"/>
                    <a:pt x="1465049" y="0"/>
                  </a:cubicBezTo>
                  <a:cubicBezTo>
                    <a:pt x="1606022" y="-7074"/>
                    <a:pt x="1754884" y="49201"/>
                    <a:pt x="1953398" y="0"/>
                  </a:cubicBezTo>
                  <a:cubicBezTo>
                    <a:pt x="1994617" y="188449"/>
                    <a:pt x="1926630" y="273914"/>
                    <a:pt x="1953398" y="443662"/>
                  </a:cubicBezTo>
                  <a:cubicBezTo>
                    <a:pt x="1980166" y="613410"/>
                    <a:pt x="1949609" y="805865"/>
                    <a:pt x="1953398" y="901045"/>
                  </a:cubicBezTo>
                  <a:cubicBezTo>
                    <a:pt x="1957187" y="996225"/>
                    <a:pt x="1931212" y="1263357"/>
                    <a:pt x="1953398" y="1372150"/>
                  </a:cubicBezTo>
                  <a:cubicBezTo>
                    <a:pt x="2035515" y="1332829"/>
                    <a:pt x="2249287" y="1419033"/>
                    <a:pt x="2346679" y="1372150"/>
                  </a:cubicBezTo>
                  <a:cubicBezTo>
                    <a:pt x="2444071" y="1325267"/>
                    <a:pt x="2614930" y="1381776"/>
                    <a:pt x="2772734" y="1372150"/>
                  </a:cubicBezTo>
                  <a:cubicBezTo>
                    <a:pt x="2808832" y="1595035"/>
                    <a:pt x="2714937" y="1733233"/>
                    <a:pt x="2772734" y="1874958"/>
                  </a:cubicBezTo>
                  <a:cubicBezTo>
                    <a:pt x="2830531" y="2016683"/>
                    <a:pt x="2764414" y="2257137"/>
                    <a:pt x="2772734" y="2446330"/>
                  </a:cubicBezTo>
                  <a:cubicBezTo>
                    <a:pt x="2781054" y="2635523"/>
                    <a:pt x="2751595" y="2762683"/>
                    <a:pt x="2772734" y="2949138"/>
                  </a:cubicBezTo>
                  <a:cubicBezTo>
                    <a:pt x="2793873" y="3135593"/>
                    <a:pt x="2732863" y="3439917"/>
                    <a:pt x="2772734" y="3657640"/>
                  </a:cubicBezTo>
                  <a:cubicBezTo>
                    <a:pt x="2601896" y="3688316"/>
                    <a:pt x="2397649" y="3631144"/>
                    <a:pt x="2301369" y="3657640"/>
                  </a:cubicBezTo>
                  <a:cubicBezTo>
                    <a:pt x="2205089" y="3684136"/>
                    <a:pt x="1942108" y="3609112"/>
                    <a:pt x="1802277" y="3657640"/>
                  </a:cubicBezTo>
                  <a:cubicBezTo>
                    <a:pt x="1662446" y="3706168"/>
                    <a:pt x="1514482" y="3656327"/>
                    <a:pt x="1330912" y="3657640"/>
                  </a:cubicBezTo>
                  <a:cubicBezTo>
                    <a:pt x="1147342" y="3658953"/>
                    <a:pt x="926118" y="3614033"/>
                    <a:pt x="748638" y="3657640"/>
                  </a:cubicBezTo>
                  <a:cubicBezTo>
                    <a:pt x="571158" y="3701247"/>
                    <a:pt x="328325" y="3620202"/>
                    <a:pt x="0" y="3657640"/>
                  </a:cubicBezTo>
                  <a:cubicBezTo>
                    <a:pt x="-68627" y="3481442"/>
                    <a:pt x="7183" y="3191014"/>
                    <a:pt x="0" y="3061967"/>
                  </a:cubicBezTo>
                  <a:cubicBezTo>
                    <a:pt x="-7183" y="2932920"/>
                    <a:pt x="8913" y="2702684"/>
                    <a:pt x="0" y="2576024"/>
                  </a:cubicBezTo>
                  <a:cubicBezTo>
                    <a:pt x="-8913" y="2449364"/>
                    <a:pt x="40009" y="2201640"/>
                    <a:pt x="0" y="2016927"/>
                  </a:cubicBezTo>
                  <a:cubicBezTo>
                    <a:pt x="-40009" y="1832214"/>
                    <a:pt x="2723" y="1619406"/>
                    <a:pt x="0" y="1421254"/>
                  </a:cubicBezTo>
                  <a:cubicBezTo>
                    <a:pt x="-2723" y="1223102"/>
                    <a:pt x="15497" y="1133885"/>
                    <a:pt x="0" y="935311"/>
                  </a:cubicBezTo>
                  <a:cubicBezTo>
                    <a:pt x="-15497" y="736737"/>
                    <a:pt x="11791" y="621906"/>
                    <a:pt x="0" y="522520"/>
                  </a:cubicBezTo>
                  <a:cubicBezTo>
                    <a:pt x="-11791" y="423134"/>
                    <a:pt x="27705" y="140027"/>
                    <a:pt x="0" y="0"/>
                  </a:cubicBezTo>
                  <a:close/>
                </a:path>
              </a:pathLst>
            </a:custGeom>
            <a:solidFill>
              <a:srgbClr val="50E6FF">
                <a:alpha val="25098"/>
              </a:srgbClr>
            </a:solidFill>
            <a:ln w="57150">
              <a:solidFill>
                <a:srgbClr val="0F78D3"/>
              </a:solidFill>
              <a:prstDash val="dash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662256295">
                    <a:custGeom>
                      <a:avLst/>
                      <a:gdLst>
                        <a:gd name="connsiteX0" fmla="*/ 0 w 2772734"/>
                        <a:gd name="connsiteY0" fmla="*/ 0 h 3657640"/>
                        <a:gd name="connsiteX1" fmla="*/ 1953398 w 2772734"/>
                        <a:gd name="connsiteY1" fmla="*/ 0 h 3657640"/>
                        <a:gd name="connsiteX2" fmla="*/ 1953398 w 2772734"/>
                        <a:gd name="connsiteY2" fmla="*/ 1372150 h 3657640"/>
                        <a:gd name="connsiteX3" fmla="*/ 2772734 w 2772734"/>
                        <a:gd name="connsiteY3" fmla="*/ 1372150 h 3657640"/>
                        <a:gd name="connsiteX4" fmla="*/ 2772734 w 2772734"/>
                        <a:gd name="connsiteY4" fmla="*/ 3657640 h 3657640"/>
                        <a:gd name="connsiteX5" fmla="*/ 0 w 2772734"/>
                        <a:gd name="connsiteY5" fmla="*/ 3657640 h 3657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72734" h="3657640">
                          <a:moveTo>
                            <a:pt x="0" y="0"/>
                          </a:moveTo>
                          <a:lnTo>
                            <a:pt x="1953398" y="0"/>
                          </a:lnTo>
                          <a:lnTo>
                            <a:pt x="1953398" y="1372150"/>
                          </a:lnTo>
                          <a:lnTo>
                            <a:pt x="2772734" y="1372150"/>
                          </a:lnTo>
                          <a:lnTo>
                            <a:pt x="2772734" y="3657640"/>
                          </a:lnTo>
                          <a:lnTo>
                            <a:pt x="0" y="3657640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0611CF22-413E-41FC-B0B3-E476CA35FDA1}"/>
                </a:ext>
              </a:extLst>
            </p:cNvPr>
            <p:cNvSpPr/>
            <p:nvPr/>
          </p:nvSpPr>
          <p:spPr>
            <a:xfrm>
              <a:off x="2098210" y="2295355"/>
              <a:ext cx="119616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Virtual Build &amp;</a:t>
              </a:r>
              <a:b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 Environment</a:t>
              </a:r>
            </a:p>
          </p:txBody>
        </p:sp>
      </p:grpSp>
      <p:sp>
        <p:nvSpPr>
          <p:cNvPr id="461" name="ACR Env">
            <a:extLst>
              <a:ext uri="{FF2B5EF4-FFF2-40B4-BE49-F238E27FC236}">
                <a16:creationId xmlns:a16="http://schemas.microsoft.com/office/drawing/2014/main" id="{05192387-F7D5-4C8B-84CD-3897871BD71E}"/>
              </a:ext>
            </a:extLst>
          </p:cNvPr>
          <p:cNvSpPr/>
          <p:nvPr/>
        </p:nvSpPr>
        <p:spPr>
          <a:xfrm>
            <a:off x="4554617" y="3339048"/>
            <a:ext cx="2448285" cy="1448834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01">
              <a:defRPr/>
            </a:pPr>
            <a:endParaRPr lang="en-US" sz="1075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85A0AE-4962-4BC3-82B3-A28CA2A0D536}"/>
              </a:ext>
            </a:extLst>
          </p:cNvPr>
          <p:cNvSpPr/>
          <p:nvPr/>
        </p:nvSpPr>
        <p:spPr>
          <a:xfrm>
            <a:off x="2329159" y="5019438"/>
            <a:ext cx="5512080" cy="1669426"/>
          </a:xfrm>
          <a:custGeom>
            <a:avLst/>
            <a:gdLst>
              <a:gd name="connsiteX0" fmla="*/ 0 w 5512080"/>
              <a:gd name="connsiteY0" fmla="*/ 0 h 1669426"/>
              <a:gd name="connsiteX1" fmla="*/ 606329 w 5512080"/>
              <a:gd name="connsiteY1" fmla="*/ 0 h 1669426"/>
              <a:gd name="connsiteX2" fmla="*/ 1102416 w 5512080"/>
              <a:gd name="connsiteY2" fmla="*/ 0 h 1669426"/>
              <a:gd name="connsiteX3" fmla="*/ 1543382 w 5512080"/>
              <a:gd name="connsiteY3" fmla="*/ 0 h 1669426"/>
              <a:gd name="connsiteX4" fmla="*/ 2039470 w 5512080"/>
              <a:gd name="connsiteY4" fmla="*/ 0 h 1669426"/>
              <a:gd name="connsiteX5" fmla="*/ 2590678 w 5512080"/>
              <a:gd name="connsiteY5" fmla="*/ 0 h 1669426"/>
              <a:gd name="connsiteX6" fmla="*/ 3031644 w 5512080"/>
              <a:gd name="connsiteY6" fmla="*/ 0 h 1669426"/>
              <a:gd name="connsiteX7" fmla="*/ 3637973 w 5512080"/>
              <a:gd name="connsiteY7" fmla="*/ 0 h 1669426"/>
              <a:gd name="connsiteX8" fmla="*/ 4078939 w 5512080"/>
              <a:gd name="connsiteY8" fmla="*/ 0 h 1669426"/>
              <a:gd name="connsiteX9" fmla="*/ 4740389 w 5512080"/>
              <a:gd name="connsiteY9" fmla="*/ 0 h 1669426"/>
              <a:gd name="connsiteX10" fmla="*/ 5512080 w 5512080"/>
              <a:gd name="connsiteY10" fmla="*/ 0 h 1669426"/>
              <a:gd name="connsiteX11" fmla="*/ 5512080 w 5512080"/>
              <a:gd name="connsiteY11" fmla="*/ 539781 h 1669426"/>
              <a:gd name="connsiteX12" fmla="*/ 5512080 w 5512080"/>
              <a:gd name="connsiteY12" fmla="*/ 1046174 h 1669426"/>
              <a:gd name="connsiteX13" fmla="*/ 5512080 w 5512080"/>
              <a:gd name="connsiteY13" fmla="*/ 1669426 h 1669426"/>
              <a:gd name="connsiteX14" fmla="*/ 5071114 w 5512080"/>
              <a:gd name="connsiteY14" fmla="*/ 1669426 h 1669426"/>
              <a:gd name="connsiteX15" fmla="*/ 4685268 w 5512080"/>
              <a:gd name="connsiteY15" fmla="*/ 1669426 h 1669426"/>
              <a:gd name="connsiteX16" fmla="*/ 4134060 w 5512080"/>
              <a:gd name="connsiteY16" fmla="*/ 1669426 h 1669426"/>
              <a:gd name="connsiteX17" fmla="*/ 3637973 w 5512080"/>
              <a:gd name="connsiteY17" fmla="*/ 1669426 h 1669426"/>
              <a:gd name="connsiteX18" fmla="*/ 3086765 w 5512080"/>
              <a:gd name="connsiteY18" fmla="*/ 1669426 h 1669426"/>
              <a:gd name="connsiteX19" fmla="*/ 2480436 w 5512080"/>
              <a:gd name="connsiteY19" fmla="*/ 1669426 h 1669426"/>
              <a:gd name="connsiteX20" fmla="*/ 1874107 w 5512080"/>
              <a:gd name="connsiteY20" fmla="*/ 1669426 h 1669426"/>
              <a:gd name="connsiteX21" fmla="*/ 1212658 w 5512080"/>
              <a:gd name="connsiteY21" fmla="*/ 1669426 h 1669426"/>
              <a:gd name="connsiteX22" fmla="*/ 606329 w 5512080"/>
              <a:gd name="connsiteY22" fmla="*/ 1669426 h 1669426"/>
              <a:gd name="connsiteX23" fmla="*/ 0 w 5512080"/>
              <a:gd name="connsiteY23" fmla="*/ 1669426 h 1669426"/>
              <a:gd name="connsiteX24" fmla="*/ 0 w 5512080"/>
              <a:gd name="connsiteY24" fmla="*/ 1112951 h 1669426"/>
              <a:gd name="connsiteX25" fmla="*/ 0 w 5512080"/>
              <a:gd name="connsiteY25" fmla="*/ 606558 h 1669426"/>
              <a:gd name="connsiteX26" fmla="*/ 0 w 5512080"/>
              <a:gd name="connsiteY26" fmla="*/ 0 h 166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12080" h="1669426" fill="none" extrusionOk="0">
                <a:moveTo>
                  <a:pt x="0" y="0"/>
                </a:moveTo>
                <a:cubicBezTo>
                  <a:pt x="184253" y="-18049"/>
                  <a:pt x="459132" y="2915"/>
                  <a:pt x="606329" y="0"/>
                </a:cubicBezTo>
                <a:cubicBezTo>
                  <a:pt x="753526" y="-2915"/>
                  <a:pt x="995056" y="59002"/>
                  <a:pt x="1102416" y="0"/>
                </a:cubicBezTo>
                <a:cubicBezTo>
                  <a:pt x="1209776" y="-59002"/>
                  <a:pt x="1360870" y="17296"/>
                  <a:pt x="1543382" y="0"/>
                </a:cubicBezTo>
                <a:cubicBezTo>
                  <a:pt x="1725894" y="-17296"/>
                  <a:pt x="1894263" y="39138"/>
                  <a:pt x="2039470" y="0"/>
                </a:cubicBezTo>
                <a:cubicBezTo>
                  <a:pt x="2184677" y="-39138"/>
                  <a:pt x="2364760" y="43550"/>
                  <a:pt x="2590678" y="0"/>
                </a:cubicBezTo>
                <a:cubicBezTo>
                  <a:pt x="2816596" y="-43550"/>
                  <a:pt x="2834771" y="36688"/>
                  <a:pt x="3031644" y="0"/>
                </a:cubicBezTo>
                <a:cubicBezTo>
                  <a:pt x="3228517" y="-36688"/>
                  <a:pt x="3374193" y="13186"/>
                  <a:pt x="3637973" y="0"/>
                </a:cubicBezTo>
                <a:cubicBezTo>
                  <a:pt x="3901753" y="-13186"/>
                  <a:pt x="3905534" y="6627"/>
                  <a:pt x="4078939" y="0"/>
                </a:cubicBezTo>
                <a:cubicBezTo>
                  <a:pt x="4252344" y="-6627"/>
                  <a:pt x="4587732" y="66658"/>
                  <a:pt x="4740389" y="0"/>
                </a:cubicBezTo>
                <a:cubicBezTo>
                  <a:pt x="4893046" y="-66658"/>
                  <a:pt x="5182355" y="36346"/>
                  <a:pt x="5512080" y="0"/>
                </a:cubicBezTo>
                <a:cubicBezTo>
                  <a:pt x="5559978" y="235898"/>
                  <a:pt x="5454410" y="312330"/>
                  <a:pt x="5512080" y="539781"/>
                </a:cubicBezTo>
                <a:cubicBezTo>
                  <a:pt x="5569750" y="767232"/>
                  <a:pt x="5467852" y="920626"/>
                  <a:pt x="5512080" y="1046174"/>
                </a:cubicBezTo>
                <a:cubicBezTo>
                  <a:pt x="5556308" y="1171722"/>
                  <a:pt x="5496396" y="1458142"/>
                  <a:pt x="5512080" y="1669426"/>
                </a:cubicBezTo>
                <a:cubicBezTo>
                  <a:pt x="5326052" y="1681198"/>
                  <a:pt x="5168396" y="1619558"/>
                  <a:pt x="5071114" y="1669426"/>
                </a:cubicBezTo>
                <a:cubicBezTo>
                  <a:pt x="4973832" y="1719294"/>
                  <a:pt x="4789450" y="1664246"/>
                  <a:pt x="4685268" y="1669426"/>
                </a:cubicBezTo>
                <a:cubicBezTo>
                  <a:pt x="4581086" y="1674606"/>
                  <a:pt x="4401481" y="1637376"/>
                  <a:pt x="4134060" y="1669426"/>
                </a:cubicBezTo>
                <a:cubicBezTo>
                  <a:pt x="3866639" y="1701476"/>
                  <a:pt x="3853467" y="1660279"/>
                  <a:pt x="3637973" y="1669426"/>
                </a:cubicBezTo>
                <a:cubicBezTo>
                  <a:pt x="3422479" y="1678573"/>
                  <a:pt x="3296990" y="1633645"/>
                  <a:pt x="3086765" y="1669426"/>
                </a:cubicBezTo>
                <a:cubicBezTo>
                  <a:pt x="2876540" y="1705207"/>
                  <a:pt x="2605003" y="1597594"/>
                  <a:pt x="2480436" y="1669426"/>
                </a:cubicBezTo>
                <a:cubicBezTo>
                  <a:pt x="2355869" y="1741258"/>
                  <a:pt x="2123609" y="1654308"/>
                  <a:pt x="1874107" y="1669426"/>
                </a:cubicBezTo>
                <a:cubicBezTo>
                  <a:pt x="1624605" y="1684544"/>
                  <a:pt x="1354939" y="1629626"/>
                  <a:pt x="1212658" y="1669426"/>
                </a:cubicBezTo>
                <a:cubicBezTo>
                  <a:pt x="1070377" y="1709226"/>
                  <a:pt x="729255" y="1612066"/>
                  <a:pt x="606329" y="1669426"/>
                </a:cubicBezTo>
                <a:cubicBezTo>
                  <a:pt x="483403" y="1726786"/>
                  <a:pt x="231155" y="1663865"/>
                  <a:pt x="0" y="1669426"/>
                </a:cubicBezTo>
                <a:cubicBezTo>
                  <a:pt x="-35207" y="1545537"/>
                  <a:pt x="56172" y="1350183"/>
                  <a:pt x="0" y="1112951"/>
                </a:cubicBezTo>
                <a:cubicBezTo>
                  <a:pt x="-56172" y="875720"/>
                  <a:pt x="24122" y="783114"/>
                  <a:pt x="0" y="606558"/>
                </a:cubicBezTo>
                <a:cubicBezTo>
                  <a:pt x="-24122" y="430002"/>
                  <a:pt x="45969" y="286121"/>
                  <a:pt x="0" y="0"/>
                </a:cubicBezTo>
                <a:close/>
              </a:path>
              <a:path w="5512080" h="1669426" stroke="0" extrusionOk="0">
                <a:moveTo>
                  <a:pt x="0" y="0"/>
                </a:moveTo>
                <a:cubicBezTo>
                  <a:pt x="117735" y="-38141"/>
                  <a:pt x="269556" y="6532"/>
                  <a:pt x="385846" y="0"/>
                </a:cubicBezTo>
                <a:cubicBezTo>
                  <a:pt x="502136" y="-6532"/>
                  <a:pt x="889865" y="43097"/>
                  <a:pt x="1047295" y="0"/>
                </a:cubicBezTo>
                <a:cubicBezTo>
                  <a:pt x="1204725" y="-43097"/>
                  <a:pt x="1484974" y="74606"/>
                  <a:pt x="1708745" y="0"/>
                </a:cubicBezTo>
                <a:cubicBezTo>
                  <a:pt x="1932516" y="-74606"/>
                  <a:pt x="1933810" y="40464"/>
                  <a:pt x="2149711" y="0"/>
                </a:cubicBezTo>
                <a:cubicBezTo>
                  <a:pt x="2365612" y="-40464"/>
                  <a:pt x="2427395" y="20286"/>
                  <a:pt x="2535557" y="0"/>
                </a:cubicBezTo>
                <a:cubicBezTo>
                  <a:pt x="2643719" y="-20286"/>
                  <a:pt x="2939942" y="29907"/>
                  <a:pt x="3197006" y="0"/>
                </a:cubicBezTo>
                <a:cubicBezTo>
                  <a:pt x="3454070" y="-29907"/>
                  <a:pt x="3504921" y="5836"/>
                  <a:pt x="3693094" y="0"/>
                </a:cubicBezTo>
                <a:cubicBezTo>
                  <a:pt x="3881267" y="-5836"/>
                  <a:pt x="4217275" y="9534"/>
                  <a:pt x="4354543" y="0"/>
                </a:cubicBezTo>
                <a:cubicBezTo>
                  <a:pt x="4491811" y="-9534"/>
                  <a:pt x="4635405" y="2948"/>
                  <a:pt x="4905751" y="0"/>
                </a:cubicBezTo>
                <a:cubicBezTo>
                  <a:pt x="5176097" y="-2948"/>
                  <a:pt x="5304649" y="59253"/>
                  <a:pt x="5512080" y="0"/>
                </a:cubicBezTo>
                <a:cubicBezTo>
                  <a:pt x="5531862" y="247310"/>
                  <a:pt x="5455876" y="386851"/>
                  <a:pt x="5512080" y="506393"/>
                </a:cubicBezTo>
                <a:cubicBezTo>
                  <a:pt x="5568284" y="625935"/>
                  <a:pt x="5467032" y="903159"/>
                  <a:pt x="5512080" y="1062868"/>
                </a:cubicBezTo>
                <a:cubicBezTo>
                  <a:pt x="5557128" y="1222577"/>
                  <a:pt x="5470990" y="1538944"/>
                  <a:pt x="5512080" y="1669426"/>
                </a:cubicBezTo>
                <a:cubicBezTo>
                  <a:pt x="5328960" y="1694444"/>
                  <a:pt x="5214191" y="1630309"/>
                  <a:pt x="5126234" y="1669426"/>
                </a:cubicBezTo>
                <a:cubicBezTo>
                  <a:pt x="5038277" y="1708543"/>
                  <a:pt x="4836462" y="1639265"/>
                  <a:pt x="4630147" y="1669426"/>
                </a:cubicBezTo>
                <a:cubicBezTo>
                  <a:pt x="4423832" y="1699587"/>
                  <a:pt x="4243600" y="1646984"/>
                  <a:pt x="4078939" y="1669426"/>
                </a:cubicBezTo>
                <a:cubicBezTo>
                  <a:pt x="3914278" y="1691868"/>
                  <a:pt x="3730750" y="1603361"/>
                  <a:pt x="3417490" y="1669426"/>
                </a:cubicBezTo>
                <a:cubicBezTo>
                  <a:pt x="3104230" y="1735491"/>
                  <a:pt x="3120041" y="1658979"/>
                  <a:pt x="2921402" y="1669426"/>
                </a:cubicBezTo>
                <a:cubicBezTo>
                  <a:pt x="2722763" y="1679873"/>
                  <a:pt x="2584156" y="1649301"/>
                  <a:pt x="2370194" y="1669426"/>
                </a:cubicBezTo>
                <a:cubicBezTo>
                  <a:pt x="2156232" y="1689551"/>
                  <a:pt x="2032223" y="1625811"/>
                  <a:pt x="1708745" y="1669426"/>
                </a:cubicBezTo>
                <a:cubicBezTo>
                  <a:pt x="1385267" y="1713041"/>
                  <a:pt x="1454060" y="1611878"/>
                  <a:pt x="1212658" y="1669426"/>
                </a:cubicBezTo>
                <a:cubicBezTo>
                  <a:pt x="971256" y="1726974"/>
                  <a:pt x="901982" y="1623385"/>
                  <a:pt x="771691" y="1669426"/>
                </a:cubicBezTo>
                <a:cubicBezTo>
                  <a:pt x="641400" y="1715467"/>
                  <a:pt x="339887" y="1622534"/>
                  <a:pt x="0" y="1669426"/>
                </a:cubicBezTo>
                <a:cubicBezTo>
                  <a:pt x="-34201" y="1526599"/>
                  <a:pt x="47372" y="1243567"/>
                  <a:pt x="0" y="1079562"/>
                </a:cubicBezTo>
                <a:cubicBezTo>
                  <a:pt x="-47372" y="915557"/>
                  <a:pt x="12921" y="747916"/>
                  <a:pt x="0" y="506393"/>
                </a:cubicBezTo>
                <a:cubicBezTo>
                  <a:pt x="-12921" y="264870"/>
                  <a:pt x="32633" y="162359"/>
                  <a:pt x="0" y="0"/>
                </a:cubicBezTo>
                <a:close/>
              </a:path>
            </a:pathLst>
          </a:custGeom>
          <a:solidFill>
            <a:srgbClr val="50E6FF">
              <a:alpha val="25098"/>
            </a:srgbClr>
          </a:solidFill>
          <a:ln w="57150">
            <a:solidFill>
              <a:srgbClr val="0F78D3"/>
            </a:solidFill>
            <a:prstDash val="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41227778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7" name="DevACR">
            <a:extLst>
              <a:ext uri="{FF2B5EF4-FFF2-40B4-BE49-F238E27FC236}">
                <a16:creationId xmlns:a16="http://schemas.microsoft.com/office/drawing/2014/main" id="{CBDE21B2-BD6D-4995-A7B0-46FEE2889873}"/>
              </a:ext>
            </a:extLst>
          </p:cNvPr>
          <p:cNvGrpSpPr/>
          <p:nvPr/>
        </p:nvGrpSpPr>
        <p:grpSpPr>
          <a:xfrm>
            <a:off x="4554617" y="5104366"/>
            <a:ext cx="2448285" cy="1448834"/>
            <a:chOff x="4554617" y="5232106"/>
            <a:chExt cx="2448285" cy="1448834"/>
          </a:xfrm>
        </p:grpSpPr>
        <p:sp>
          <p:nvSpPr>
            <p:cNvPr id="240" name="ACR Env">
              <a:extLst>
                <a:ext uri="{FF2B5EF4-FFF2-40B4-BE49-F238E27FC236}">
                  <a16:creationId xmlns:a16="http://schemas.microsoft.com/office/drawing/2014/main" id="{287524CE-D682-48D6-88F3-B0B1122FB29F}"/>
                </a:ext>
              </a:extLst>
            </p:cNvPr>
            <p:cNvSpPr/>
            <p:nvPr/>
          </p:nvSpPr>
          <p:spPr>
            <a:xfrm>
              <a:off x="4554617" y="5232106"/>
              <a:ext cx="2448285" cy="144883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878201">
                <a:defRPr/>
              </a:pPr>
              <a:r>
                <a:rPr lang="en-US" sz="1075" kern="0" dirty="0">
                  <a:solidFill>
                    <a:prstClr val="white"/>
                  </a:solidFill>
                  <a:latin typeface="Calibri" panose="020F0502020204030204"/>
                </a:rPr>
                <a:t>Central Base Artifacts</a:t>
              </a: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495712E2-4875-494B-AE44-4426C722FC51}"/>
                </a:ext>
              </a:extLst>
            </p:cNvPr>
            <p:cNvSpPr/>
            <p:nvPr/>
          </p:nvSpPr>
          <p:spPr>
            <a:xfrm>
              <a:off x="5497220" y="6068432"/>
              <a:ext cx="1066517" cy="406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grpSp>
          <p:nvGrpSpPr>
            <p:cNvPr id="244" name="Container">
              <a:extLst>
                <a:ext uri="{FF2B5EF4-FFF2-40B4-BE49-F238E27FC236}">
                  <a16:creationId xmlns:a16="http://schemas.microsoft.com/office/drawing/2014/main" id="{0D7DE206-0C81-4996-BD54-90C301EA0B1D}"/>
                </a:ext>
              </a:extLst>
            </p:cNvPr>
            <p:cNvGrpSpPr/>
            <p:nvPr/>
          </p:nvGrpSpPr>
          <p:grpSpPr>
            <a:xfrm>
              <a:off x="4725678" y="5897328"/>
              <a:ext cx="275193" cy="183947"/>
              <a:chOff x="-2998296" y="4774637"/>
              <a:chExt cx="2042042" cy="1364963"/>
            </a:xfrm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1432939D-EE74-486E-B9EC-278F4D245691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ECC6DF7C-414E-467C-AFAC-749EC271FFA3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2572CF1B-622F-4EF8-8B58-F6E54DF53C33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F0769E13-991F-4EBE-8039-B8EBC3855DC2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03EEE1F1-1603-446A-AE3C-88A3074CF056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9D97DB14-424A-494E-9046-FFC0D7E92FD3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F0451D8-B9DD-4E63-AD95-ECEDF9F8BA2B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6E53FD81-0035-4F93-A8D7-AAB7EF3D64E8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91F13B6-F7D7-4309-9B8E-10CAE0F92A27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54" name="Duffle">
              <a:extLst>
                <a:ext uri="{FF2B5EF4-FFF2-40B4-BE49-F238E27FC236}">
                  <a16:creationId xmlns:a16="http://schemas.microsoft.com/office/drawing/2014/main" id="{FF0760BD-1471-4B98-84A8-F7B559AE2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84279" y="5860155"/>
              <a:ext cx="297295" cy="248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4" name="Container">
              <a:extLst>
                <a:ext uri="{FF2B5EF4-FFF2-40B4-BE49-F238E27FC236}">
                  <a16:creationId xmlns:a16="http://schemas.microsoft.com/office/drawing/2014/main" id="{C8A1F835-74C8-47D8-9DF5-F668CB7013DD}"/>
                </a:ext>
              </a:extLst>
            </p:cNvPr>
            <p:cNvGrpSpPr/>
            <p:nvPr/>
          </p:nvGrpSpPr>
          <p:grpSpPr>
            <a:xfrm>
              <a:off x="4719881" y="5893670"/>
              <a:ext cx="275193" cy="183947"/>
              <a:chOff x="-2998296" y="4774637"/>
              <a:chExt cx="2042042" cy="1364963"/>
            </a:xfrm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181F589B-3E94-47CF-BBF7-DDC2199C8263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C77076A-C2E1-4481-BE0A-29FE5BA3DE0F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BF51CBF-C36E-4F1E-8123-D48A590C1D6C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3B3B1FE7-D3C7-4BAC-98C6-47AA536B4873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4FBB7C36-5272-4F7E-8E1E-849AD8525A9B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2ABFC88A-6FA3-48AD-8923-D2320C96D8C7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26F4FEEF-8DDF-4270-9737-5D8AAA63E7A3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A8ACE50A-2666-4EF7-B965-28F02ED4FE46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4D33E303-3874-451F-8639-F6962B546F92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Container">
              <a:extLst>
                <a:ext uri="{FF2B5EF4-FFF2-40B4-BE49-F238E27FC236}">
                  <a16:creationId xmlns:a16="http://schemas.microsoft.com/office/drawing/2014/main" id="{E8ACB37C-F3E9-43C1-9660-F34161DCEF2F}"/>
                </a:ext>
              </a:extLst>
            </p:cNvPr>
            <p:cNvGrpSpPr/>
            <p:nvPr/>
          </p:nvGrpSpPr>
          <p:grpSpPr>
            <a:xfrm>
              <a:off x="4726297" y="5904253"/>
              <a:ext cx="275193" cy="183947"/>
              <a:chOff x="-2998296" y="4774637"/>
              <a:chExt cx="2042042" cy="1364963"/>
            </a:xfrm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7DAC86D-9A51-412E-A8D8-6685836727CC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8097BA4-9A63-463C-80EF-A39922FAA3D9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74FEF002-814D-4563-873D-22438F0244A2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DEFCF8B6-3492-4014-B2AD-98E7C6F0C18B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F0E3E86B-C8FE-48A6-AC77-FF4F9754A9B1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D25615B7-FC2A-456A-9475-3C135E2E02F9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2F2CC2ED-E469-429E-BB8C-793F6EE5DA62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1CD74720-7668-478C-A6E9-9E51ED1A07B9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F365FEAF-F4E9-4817-B687-D1A2EB84FA8F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6" name="ACRTasks">
              <a:extLst>
                <a:ext uri="{FF2B5EF4-FFF2-40B4-BE49-F238E27FC236}">
                  <a16:creationId xmlns:a16="http://schemas.microsoft.com/office/drawing/2014/main" id="{462349A8-B511-4D7D-B47F-32AB3A46A8A0}"/>
                </a:ext>
              </a:extLst>
            </p:cNvPr>
            <p:cNvGrpSpPr/>
            <p:nvPr/>
          </p:nvGrpSpPr>
          <p:grpSpPr>
            <a:xfrm>
              <a:off x="4567240" y="5610704"/>
              <a:ext cx="529889" cy="857844"/>
              <a:chOff x="4567240" y="3717646"/>
              <a:chExt cx="529889" cy="857844"/>
            </a:xfrm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F93048EA-B124-43D0-A147-CDEDB53A7C1B}"/>
                  </a:ext>
                </a:extLst>
              </p:cNvPr>
              <p:cNvSpPr/>
              <p:nvPr/>
            </p:nvSpPr>
            <p:spPr>
              <a:xfrm>
                <a:off x="4567240" y="4175380"/>
                <a:ext cx="52988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895848"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ACR</a:t>
                </a:r>
                <a:b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Tasks</a:t>
                </a:r>
              </a:p>
            </p:txBody>
          </p:sp>
          <p:pic>
            <p:nvPicPr>
              <p:cNvPr id="288" name="ACR Task">
                <a:extLst>
                  <a:ext uri="{FF2B5EF4-FFF2-40B4-BE49-F238E27FC236}">
                    <a16:creationId xmlns:a16="http://schemas.microsoft.com/office/drawing/2014/main" id="{E49D07F5-F374-42B9-96F3-DFD684F6B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04868" y="3717646"/>
                <a:ext cx="456610" cy="497937"/>
              </a:xfrm>
              <a:prstGeom prst="rect">
                <a:avLst/>
              </a:prstGeom>
            </p:spPr>
          </p:pic>
        </p:grpSp>
        <p:pic>
          <p:nvPicPr>
            <p:cNvPr id="300" name="ACR">
              <a:extLst>
                <a:ext uri="{FF2B5EF4-FFF2-40B4-BE49-F238E27FC236}">
                  <a16:creationId xmlns:a16="http://schemas.microsoft.com/office/drawing/2014/main" id="{F6CA455E-075D-4A06-B405-9CFFF7E93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6819" y="5685618"/>
              <a:ext cx="463488" cy="476152"/>
            </a:xfrm>
            <a:prstGeom prst="rect">
              <a:avLst/>
            </a:prstGeom>
          </p:spPr>
        </p:pic>
      </p:grpSp>
      <p:pic>
        <p:nvPicPr>
          <p:cNvPr id="307" name="Windows" descr="Related image">
            <a:extLst>
              <a:ext uri="{FF2B5EF4-FFF2-40B4-BE49-F238E27FC236}">
                <a16:creationId xmlns:a16="http://schemas.microsoft.com/office/drawing/2014/main" id="{4F9DE4D2-CAE8-483D-8433-C2823F1489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-870735" y="3335021"/>
            <a:ext cx="438603" cy="43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" name="Linux" descr="Image result for linux icon">
            <a:extLst>
              <a:ext uri="{FF2B5EF4-FFF2-40B4-BE49-F238E27FC236}">
                <a16:creationId xmlns:a16="http://schemas.microsoft.com/office/drawing/2014/main" id="{8D59C302-1D09-4293-8699-5917C626D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1689" y="3341206"/>
            <a:ext cx="420511" cy="42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" name="IoT">
            <a:extLst>
              <a:ext uri="{FF2B5EF4-FFF2-40B4-BE49-F238E27FC236}">
                <a16:creationId xmlns:a16="http://schemas.microsoft.com/office/drawing/2014/main" id="{7C12039E-01B2-445A-985F-725FAB45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auto">
          <a:xfrm>
            <a:off x="-870787" y="3332107"/>
            <a:ext cx="438707" cy="4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" name="dotnet">
            <a:extLst>
              <a:ext uri="{FF2B5EF4-FFF2-40B4-BE49-F238E27FC236}">
                <a16:creationId xmlns:a16="http://schemas.microsoft.com/office/drawing/2014/main" id="{B56BEC73-595E-4528-96EE-EBCB70D95B65}"/>
              </a:ext>
            </a:extLst>
          </p:cNvPr>
          <p:cNvSpPr/>
          <p:nvPr/>
        </p:nvSpPr>
        <p:spPr>
          <a:xfrm>
            <a:off x="-963334" y="3366820"/>
            <a:ext cx="699580" cy="374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25"/>
            <a:r>
              <a:rPr lang="en-US" b="1">
                <a:solidFill>
                  <a:srgbClr val="1A1A1A"/>
                </a:solidFill>
                <a:latin typeface="Segoe UI"/>
              </a:rPr>
              <a:t>.NET</a:t>
            </a:r>
          </a:p>
        </p:txBody>
      </p:sp>
      <p:pic>
        <p:nvPicPr>
          <p:cNvPr id="311" name="Java" descr="Image result for java icon">
            <a:extLst>
              <a:ext uri="{FF2B5EF4-FFF2-40B4-BE49-F238E27FC236}">
                <a16:creationId xmlns:a16="http://schemas.microsoft.com/office/drawing/2014/main" id="{912EE5DB-1E93-48CD-ACDB-A6FB1B884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0600" y="3212293"/>
            <a:ext cx="678332" cy="67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261BB8ED-6E66-4CE5-AFD6-1DD387D5054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75" y="182520"/>
            <a:ext cx="990601" cy="99060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-7580"/>
            <a:ext cx="10515600" cy="1325563"/>
          </a:xfrm>
        </p:spPr>
        <p:txBody>
          <a:bodyPr/>
          <a:lstStyle/>
          <a:p>
            <a:r>
              <a:rPr lang="en-US" dirty="0"/>
              <a:t>Container Patching</a:t>
            </a:r>
          </a:p>
        </p:txBody>
      </p: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2723" y="5306612"/>
            <a:ext cx="2189736" cy="141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defTabSz="895848">
              <a:defRPr/>
            </a:pPr>
            <a:endParaRPr lang="en-US" sz="1765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AB6DE45-BABC-4F25-8C06-FF4B0C2BD7A5}"/>
              </a:ext>
            </a:extLst>
          </p:cNvPr>
          <p:cNvSpPr/>
          <p:nvPr/>
        </p:nvSpPr>
        <p:spPr>
          <a:xfrm>
            <a:off x="5497220" y="4175374"/>
            <a:ext cx="1066517" cy="406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48">
              <a:defRPr/>
            </a:pPr>
            <a:r>
              <a:rPr lang="en-US" sz="10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Azure Container Registry</a:t>
            </a:r>
          </a:p>
        </p:txBody>
      </p:sp>
      <p:grpSp>
        <p:nvGrpSpPr>
          <p:cNvPr id="474" name="DockerHub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700939" y="3143584"/>
            <a:ext cx="873340" cy="792690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3"/>
              <a:ext cx="793570" cy="617876"/>
              <a:chOff x="8081204" y="5137617"/>
              <a:chExt cx="1358036" cy="1057369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/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60" name="ScanResults">
            <a:extLst>
              <a:ext uri="{FF2B5EF4-FFF2-40B4-BE49-F238E27FC236}">
                <a16:creationId xmlns:a16="http://schemas.microsoft.com/office/drawing/2014/main" id="{BBA42D01-2294-401B-8438-AC1334C00D5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20334" y="4007174"/>
            <a:ext cx="151388" cy="151388"/>
          </a:xfrm>
          <a:prstGeom prst="rect">
            <a:avLst/>
          </a:prstGeom>
        </p:spPr>
      </p:pic>
      <p:pic>
        <p:nvPicPr>
          <p:cNvPr id="480" name="SecurityCenter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509" y="3847788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7" name="ACR--&gt;CD">
            <a:extLst>
              <a:ext uri="{FF2B5EF4-FFF2-40B4-BE49-F238E27FC236}">
                <a16:creationId xmlns:a16="http://schemas.microsoft.com/office/drawing/2014/main" id="{7F0DA416-E1E9-46CF-BB88-06D94E547BF4}"/>
              </a:ext>
            </a:extLst>
          </p:cNvPr>
          <p:cNvCxnSpPr>
            <a:cxnSpLocks/>
            <a:stCxn id="534" idx="6"/>
            <a:endCxn id="457" idx="2"/>
          </p:cNvCxnSpPr>
          <p:nvPr/>
        </p:nvCxnSpPr>
        <p:spPr>
          <a:xfrm flipV="1">
            <a:off x="6113653" y="2251258"/>
            <a:ext cx="1294595" cy="1441438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01" name="MCR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700397" y="3953320"/>
            <a:ext cx="871068" cy="764451"/>
            <a:chOff x="2649629" y="4156166"/>
            <a:chExt cx="871192" cy="76456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4560"/>
              <a:chOff x="2649629" y="4156161"/>
              <a:chExt cx="871192" cy="76455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1213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700" kern="0">
                    <a:solidFill>
                      <a:srgbClr val="FFFFFF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306" name="Tasks--&gt;ACR">
            <a:extLst>
              <a:ext uri="{FF2B5EF4-FFF2-40B4-BE49-F238E27FC236}">
                <a16:creationId xmlns:a16="http://schemas.microsoft.com/office/drawing/2014/main" id="{32E4B10B-2EC1-4945-A570-65CFFA7E00AB}"/>
              </a:ext>
            </a:extLst>
          </p:cNvPr>
          <p:cNvCxnSpPr>
            <a:cxnSpLocks/>
          </p:cNvCxnSpPr>
          <p:nvPr/>
        </p:nvCxnSpPr>
        <p:spPr>
          <a:xfrm>
            <a:off x="4998432" y="4093540"/>
            <a:ext cx="853271" cy="0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160" name="Duffle">
            <a:extLst>
              <a:ext uri="{FF2B5EF4-FFF2-40B4-BE49-F238E27FC236}">
                <a16:creationId xmlns:a16="http://schemas.microsoft.com/office/drawing/2014/main" id="{D52F1773-056E-4DB6-AC5C-9C27095A0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86550" y="3967097"/>
            <a:ext cx="292753" cy="24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2" name="ScannedContainer">
            <a:extLst>
              <a:ext uri="{FF2B5EF4-FFF2-40B4-BE49-F238E27FC236}">
                <a16:creationId xmlns:a16="http://schemas.microsoft.com/office/drawing/2014/main" id="{8A9CE957-0C36-4F87-88EC-7EF39602EC19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90AB633E-9925-46F9-BA54-C627CF27D296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A84BE5F7-A850-426E-85BD-368E493D02D7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0C8EF99D-D64C-4082-AF5A-31D5239ABDFB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7FEB94FE-E268-400C-8AF8-B74F9B74FA5F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7224DC15-AB89-4062-BEF8-D1612B7FF3FD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9DA7C87F-57C5-4C86-AAC5-15D658A74960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BE7907C0-4393-4F71-969D-A729DD3965CC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F005FF2-BFA3-492B-8CA5-173BD94D5725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C57094F9-1787-498E-9CD1-ACAB26FF2D38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63" name="ACR">
            <a:extLst>
              <a:ext uri="{FF2B5EF4-FFF2-40B4-BE49-F238E27FC236}">
                <a16:creationId xmlns:a16="http://schemas.microsoft.com/office/drawing/2014/main" id="{666E99BF-0528-46A0-A2F6-02601132F1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6819" y="3792560"/>
            <a:ext cx="463488" cy="476152"/>
          </a:xfrm>
          <a:prstGeom prst="rect">
            <a:avLst/>
          </a:prstGeom>
        </p:spPr>
      </p:pic>
      <p:pic>
        <p:nvPicPr>
          <p:cNvPr id="354" name="helm-chart" descr="https://ngeor.files.wordpress.com/2017/11/helm-small.png">
            <a:extLst>
              <a:ext uri="{FF2B5EF4-FFF2-40B4-BE49-F238E27FC236}">
                <a16:creationId xmlns:a16="http://schemas.microsoft.com/office/drawing/2014/main" id="{3BEC0469-21CD-44AC-AB92-085A1899D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36" y="1680827"/>
            <a:ext cx="464404" cy="48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5" name="Code">
            <a:extLst>
              <a:ext uri="{FF2B5EF4-FFF2-40B4-BE49-F238E27FC236}">
                <a16:creationId xmlns:a16="http://schemas.microsoft.com/office/drawing/2014/main" id="{F0E7E672-3AC3-4A62-8A03-A98CDFF2C26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54040" y="1301377"/>
            <a:ext cx="439103" cy="439103"/>
          </a:xfrm>
          <a:prstGeom prst="rect">
            <a:avLst/>
          </a:prstGeom>
        </p:spPr>
      </p:pic>
      <p:grpSp>
        <p:nvGrpSpPr>
          <p:cNvPr id="146" name="Config">
            <a:extLst>
              <a:ext uri="{FF2B5EF4-FFF2-40B4-BE49-F238E27FC236}">
                <a16:creationId xmlns:a16="http://schemas.microsoft.com/office/drawing/2014/main" id="{492FA3F2-EDCE-413B-90A0-488BF9BC609B}"/>
              </a:ext>
            </a:extLst>
          </p:cNvPr>
          <p:cNvGrpSpPr/>
          <p:nvPr/>
        </p:nvGrpSpPr>
        <p:grpSpPr>
          <a:xfrm>
            <a:off x="9129833" y="303913"/>
            <a:ext cx="686354" cy="835746"/>
            <a:chOff x="8536244" y="5186284"/>
            <a:chExt cx="973108" cy="1184916"/>
          </a:xfrm>
        </p:grpSpPr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B5B10EA3-6E8B-41C8-AB32-EFD4DB0B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536244" y="5186284"/>
              <a:ext cx="925357" cy="925357"/>
            </a:xfrm>
            <a:prstGeom prst="rect">
              <a:avLst/>
            </a:prstGeom>
          </p:spPr>
        </p:pic>
        <p:sp>
          <p:nvSpPr>
            <p:cNvPr id="148" name="Title 1">
              <a:extLst>
                <a:ext uri="{FF2B5EF4-FFF2-40B4-BE49-F238E27FC236}">
                  <a16:creationId xmlns:a16="http://schemas.microsoft.com/office/drawing/2014/main" id="{EA6A4289-DC40-4159-B5AC-F81172C506EB}"/>
                </a:ext>
              </a:extLst>
            </p:cNvPr>
            <p:cNvSpPr txBox="1">
              <a:spLocks/>
            </p:cNvSpPr>
            <p:nvPr/>
          </p:nvSpPr>
          <p:spPr>
            <a:xfrm>
              <a:off x="8546531" y="613859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Config</a:t>
              </a:r>
            </a:p>
          </p:txBody>
        </p:sp>
      </p:grpSp>
      <p:grpSp>
        <p:nvGrpSpPr>
          <p:cNvPr id="149" name="Secrets">
            <a:extLst>
              <a:ext uri="{FF2B5EF4-FFF2-40B4-BE49-F238E27FC236}">
                <a16:creationId xmlns:a16="http://schemas.microsoft.com/office/drawing/2014/main" id="{0735CF01-C415-4FC3-A781-96CCF8305696}"/>
              </a:ext>
            </a:extLst>
          </p:cNvPr>
          <p:cNvGrpSpPr/>
          <p:nvPr/>
        </p:nvGrpSpPr>
        <p:grpSpPr>
          <a:xfrm>
            <a:off x="8368971" y="343891"/>
            <a:ext cx="679098" cy="796355"/>
            <a:chOff x="7544001" y="5226853"/>
            <a:chExt cx="962821" cy="1129067"/>
          </a:xfrm>
        </p:grpSpPr>
        <p:pic>
          <p:nvPicPr>
            <p:cNvPr id="150" name="Picture 149" descr="A close up of a sign&#10;&#10;Description automatically generated">
              <a:extLst>
                <a:ext uri="{FF2B5EF4-FFF2-40B4-BE49-F238E27FC236}">
                  <a16:creationId xmlns:a16="http://schemas.microsoft.com/office/drawing/2014/main" id="{133FEB7D-1F8D-46BE-BEB6-61B703309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9362" y="5226853"/>
              <a:ext cx="772101" cy="772101"/>
            </a:xfrm>
            <a:prstGeom prst="rect">
              <a:avLst/>
            </a:prstGeom>
          </p:spPr>
        </p:pic>
        <p:sp>
          <p:nvSpPr>
            <p:cNvPr id="151" name="Title 1">
              <a:extLst>
                <a:ext uri="{FF2B5EF4-FFF2-40B4-BE49-F238E27FC236}">
                  <a16:creationId xmlns:a16="http://schemas.microsoft.com/office/drawing/2014/main" id="{9F8FEC1B-7B37-4598-A44A-9C9CE218E024}"/>
                </a:ext>
              </a:extLst>
            </p:cNvPr>
            <p:cNvSpPr txBox="1">
              <a:spLocks/>
            </p:cNvSpPr>
            <p:nvPr/>
          </p:nvSpPr>
          <p:spPr>
            <a:xfrm>
              <a:off x="7544001" y="612331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Secrets</a:t>
              </a:r>
            </a:p>
          </p:txBody>
        </p:sp>
      </p:grpSp>
      <p:grpSp>
        <p:nvGrpSpPr>
          <p:cNvPr id="152" name="Dev">
            <a:extLst>
              <a:ext uri="{FF2B5EF4-FFF2-40B4-BE49-F238E27FC236}">
                <a16:creationId xmlns:a16="http://schemas.microsoft.com/office/drawing/2014/main" id="{DD2E4FAB-3EA9-4ED3-8E1E-082127A1356A}"/>
              </a:ext>
            </a:extLst>
          </p:cNvPr>
          <p:cNvGrpSpPr/>
          <p:nvPr/>
        </p:nvGrpSpPr>
        <p:grpSpPr>
          <a:xfrm>
            <a:off x="9148594" y="2919641"/>
            <a:ext cx="2932979" cy="1424558"/>
            <a:chOff x="6059162" y="5235529"/>
            <a:chExt cx="2932979" cy="1424558"/>
          </a:xfrm>
        </p:grpSpPr>
        <p:sp>
          <p:nvSpPr>
            <p:cNvPr id="153" name="Environment">
              <a:extLst>
                <a:ext uri="{FF2B5EF4-FFF2-40B4-BE49-F238E27FC236}">
                  <a16:creationId xmlns:a16="http://schemas.microsoft.com/office/drawing/2014/main" id="{B72CC49F-1244-4652-83FF-C8BE622B859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Staging</a:t>
              </a:r>
            </a:p>
          </p:txBody>
        </p:sp>
        <p:pic>
          <p:nvPicPr>
            <p:cNvPr id="154" name="AKS">
              <a:extLst>
                <a:ext uri="{FF2B5EF4-FFF2-40B4-BE49-F238E27FC236}">
                  <a16:creationId xmlns:a16="http://schemas.microsoft.com/office/drawing/2014/main" id="{9FF4A7E5-F948-4E61-8C25-B5FB474FD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55" name="ACI" descr="Image result for azure container instances logo">
              <a:extLst>
                <a:ext uri="{FF2B5EF4-FFF2-40B4-BE49-F238E27FC236}">
                  <a16:creationId xmlns:a16="http://schemas.microsoft.com/office/drawing/2014/main" id="{91FE10F5-AE63-4207-8064-D9A6BD5ADA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AppService">
              <a:extLst>
                <a:ext uri="{FF2B5EF4-FFF2-40B4-BE49-F238E27FC236}">
                  <a16:creationId xmlns:a16="http://schemas.microsoft.com/office/drawing/2014/main" id="{7C9075D4-83BB-4CA0-BED9-18ACC6379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57" name="Functions">
              <a:extLst>
                <a:ext uri="{FF2B5EF4-FFF2-40B4-BE49-F238E27FC236}">
                  <a16:creationId xmlns:a16="http://schemas.microsoft.com/office/drawing/2014/main" id="{504DCAF4-3C37-4CB6-9453-1E492F2E1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IoT">
              <a:extLst>
                <a:ext uri="{FF2B5EF4-FFF2-40B4-BE49-F238E27FC236}">
                  <a16:creationId xmlns:a16="http://schemas.microsoft.com/office/drawing/2014/main" id="{74B8A0E2-4CAD-4F59-AF64-03DBBF869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Batch">
              <a:extLst>
                <a:ext uri="{FF2B5EF4-FFF2-40B4-BE49-F238E27FC236}">
                  <a16:creationId xmlns:a16="http://schemas.microsoft.com/office/drawing/2014/main" id="{EED5493C-F905-40A2-8066-FCA9BF03C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Dev">
            <a:extLst>
              <a:ext uri="{FF2B5EF4-FFF2-40B4-BE49-F238E27FC236}">
                <a16:creationId xmlns:a16="http://schemas.microsoft.com/office/drawing/2014/main" id="{E53AF6BF-BF6D-481E-B006-AAA547F4C0A4}"/>
              </a:ext>
            </a:extLst>
          </p:cNvPr>
          <p:cNvGrpSpPr/>
          <p:nvPr/>
        </p:nvGrpSpPr>
        <p:grpSpPr>
          <a:xfrm>
            <a:off x="9154311" y="1413025"/>
            <a:ext cx="2932979" cy="1424558"/>
            <a:chOff x="6059162" y="5235529"/>
            <a:chExt cx="2932979" cy="1424558"/>
          </a:xfrm>
        </p:grpSpPr>
        <p:sp>
          <p:nvSpPr>
            <p:cNvPr id="171" name="Environment">
              <a:extLst>
                <a:ext uri="{FF2B5EF4-FFF2-40B4-BE49-F238E27FC236}">
                  <a16:creationId xmlns:a16="http://schemas.microsoft.com/office/drawing/2014/main" id="{13E9F5EE-7895-47B1-8EE8-B9F940FD346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Prod</a:t>
              </a:r>
            </a:p>
          </p:txBody>
        </p:sp>
        <p:pic>
          <p:nvPicPr>
            <p:cNvPr id="172" name="AKS">
              <a:extLst>
                <a:ext uri="{FF2B5EF4-FFF2-40B4-BE49-F238E27FC236}">
                  <a16:creationId xmlns:a16="http://schemas.microsoft.com/office/drawing/2014/main" id="{CB1E3E8F-B4DE-43F1-A888-D9BF555B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73" name="ACI" descr="Image result for azure container instances logo">
              <a:extLst>
                <a:ext uri="{FF2B5EF4-FFF2-40B4-BE49-F238E27FC236}">
                  <a16:creationId xmlns:a16="http://schemas.microsoft.com/office/drawing/2014/main" id="{6EEE7822-E83F-43BD-9DF3-D6653369C5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AppService">
              <a:extLst>
                <a:ext uri="{FF2B5EF4-FFF2-40B4-BE49-F238E27FC236}">
                  <a16:creationId xmlns:a16="http://schemas.microsoft.com/office/drawing/2014/main" id="{294A9BD1-A7A2-43D6-A4A9-C406AAF3A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75" name="Functions">
              <a:extLst>
                <a:ext uri="{FF2B5EF4-FFF2-40B4-BE49-F238E27FC236}">
                  <a16:creationId xmlns:a16="http://schemas.microsoft.com/office/drawing/2014/main" id="{D522611B-B928-4456-BF49-5AF89EAFA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IoT">
              <a:extLst>
                <a:ext uri="{FF2B5EF4-FFF2-40B4-BE49-F238E27FC236}">
                  <a16:creationId xmlns:a16="http://schemas.microsoft.com/office/drawing/2014/main" id="{B12B0218-751F-4C4F-9063-6AF38637D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Batch">
              <a:extLst>
                <a:ext uri="{FF2B5EF4-FFF2-40B4-BE49-F238E27FC236}">
                  <a16:creationId xmlns:a16="http://schemas.microsoft.com/office/drawing/2014/main" id="{C0C17A15-C1C0-450D-B370-D4B44BFDA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2" name="ACR--&gt;Staging">
            <a:extLst>
              <a:ext uri="{FF2B5EF4-FFF2-40B4-BE49-F238E27FC236}">
                <a16:creationId xmlns:a16="http://schemas.microsoft.com/office/drawing/2014/main" id="{EADF3D28-72EC-4CE1-BFC8-FB43353486CE}"/>
              </a:ext>
            </a:extLst>
          </p:cNvPr>
          <p:cNvCxnSpPr>
            <a:cxnSpLocks/>
            <a:stCxn id="463" idx="3"/>
            <a:endCxn id="153" idx="1"/>
          </p:cNvCxnSpPr>
          <p:nvPr/>
        </p:nvCxnSpPr>
        <p:spPr>
          <a:xfrm flipV="1">
            <a:off x="6200308" y="3631920"/>
            <a:ext cx="2948286" cy="398716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320" name="Test-Fail">
            <a:extLst>
              <a:ext uri="{FF2B5EF4-FFF2-40B4-BE49-F238E27FC236}">
                <a16:creationId xmlns:a16="http://schemas.microsoft.com/office/drawing/2014/main" id="{F9AA1B8E-8A9C-4A95-BB4A-BB2CCB14E75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flipV="1">
            <a:off x="6159308" y="2610889"/>
            <a:ext cx="269823" cy="269823"/>
          </a:xfrm>
          <a:prstGeom prst="rect">
            <a:avLst/>
          </a:prstGeom>
        </p:spPr>
      </p:pic>
      <p:pic>
        <p:nvPicPr>
          <p:cNvPr id="321" name="Test-Pass">
            <a:extLst>
              <a:ext uri="{FF2B5EF4-FFF2-40B4-BE49-F238E27FC236}">
                <a16:creationId xmlns:a16="http://schemas.microsoft.com/office/drawing/2014/main" id="{AF69DA8D-AA65-4615-9FE9-EDF36244F53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159308" y="2904288"/>
            <a:ext cx="269823" cy="269823"/>
          </a:xfrm>
          <a:prstGeom prst="rect">
            <a:avLst/>
          </a:prstGeom>
        </p:spPr>
      </p:pic>
      <p:grpSp>
        <p:nvGrpSpPr>
          <p:cNvPr id="79" name="CD">
            <a:extLst>
              <a:ext uri="{FF2B5EF4-FFF2-40B4-BE49-F238E27FC236}">
                <a16:creationId xmlns:a16="http://schemas.microsoft.com/office/drawing/2014/main" id="{FBBEE295-D783-4269-9681-E9DF4CBA4D53}"/>
              </a:ext>
            </a:extLst>
          </p:cNvPr>
          <p:cNvGrpSpPr/>
          <p:nvPr/>
        </p:nvGrpSpPr>
        <p:grpSpPr>
          <a:xfrm>
            <a:off x="6681291" y="1225875"/>
            <a:ext cx="1453914" cy="1025383"/>
            <a:chOff x="6681291" y="1141919"/>
            <a:chExt cx="1453914" cy="1109340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6681291" y="1141919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6735586" y="1497860"/>
              <a:ext cx="1333675" cy="46961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</a:t>
              </a:r>
              <a:b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Deployments</a:t>
              </a:r>
              <a:endParaRPr lang="en-US" sz="1567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8" name="DevOpsPipelines">
              <a:extLst>
                <a:ext uri="{FF2B5EF4-FFF2-40B4-BE49-F238E27FC236}">
                  <a16:creationId xmlns:a16="http://schemas.microsoft.com/office/drawing/2014/main" id="{B49569F7-452F-4310-8C03-8A6582BD9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7781472" y="1175274"/>
              <a:ext cx="298769" cy="298769"/>
            </a:xfrm>
            <a:prstGeom prst="rect">
              <a:avLst/>
            </a:prstGeom>
          </p:spPr>
        </p:pic>
      </p:grpSp>
      <p:pic>
        <p:nvPicPr>
          <p:cNvPr id="479" name="SecurityCenter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1471005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" name="SecurityCenter" descr="Image result for azure security center logo">
            <a:extLst>
              <a:ext uri="{FF2B5EF4-FFF2-40B4-BE49-F238E27FC236}">
                <a16:creationId xmlns:a16="http://schemas.microsoft.com/office/drawing/2014/main" id="{D5534895-F7F5-4702-B944-0EAA7FA0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2961770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" name="Test-Fail">
            <a:extLst>
              <a:ext uri="{FF2B5EF4-FFF2-40B4-BE49-F238E27FC236}">
                <a16:creationId xmlns:a16="http://schemas.microsoft.com/office/drawing/2014/main" id="{4329AD81-A2FE-4682-962C-EDB6F7C23C7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flipV="1">
            <a:off x="7571416" y="3662696"/>
            <a:ext cx="269823" cy="269823"/>
          </a:xfrm>
          <a:prstGeom prst="rect">
            <a:avLst/>
          </a:prstGeom>
        </p:spPr>
      </p:pic>
      <p:pic>
        <p:nvPicPr>
          <p:cNvPr id="533" name="Test-Pass">
            <a:extLst>
              <a:ext uri="{FF2B5EF4-FFF2-40B4-BE49-F238E27FC236}">
                <a16:creationId xmlns:a16="http://schemas.microsoft.com/office/drawing/2014/main" id="{0E5CF9D0-8B49-4ECF-8CC5-2E23B7195ED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571416" y="3962949"/>
            <a:ext cx="269823" cy="269823"/>
          </a:xfrm>
          <a:prstGeom prst="rect">
            <a:avLst/>
          </a:prstGeom>
        </p:spPr>
      </p:pic>
      <p:sp>
        <p:nvSpPr>
          <p:cNvPr id="534" name="RegistryEvent">
            <a:extLst>
              <a:ext uri="{FF2B5EF4-FFF2-40B4-BE49-F238E27FC236}">
                <a16:creationId xmlns:a16="http://schemas.microsoft.com/office/drawing/2014/main" id="{DC951455-D992-4D04-9E6E-7A723BFE17B7}"/>
              </a:ext>
            </a:extLst>
          </p:cNvPr>
          <p:cNvSpPr/>
          <p:nvPr/>
        </p:nvSpPr>
        <p:spPr>
          <a:xfrm>
            <a:off x="6035971" y="3636839"/>
            <a:ext cx="130477" cy="198438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36" name="Straight Arrow Connector 535">
            <a:extLst>
              <a:ext uri="{FF2B5EF4-FFF2-40B4-BE49-F238E27FC236}">
                <a16:creationId xmlns:a16="http://schemas.microsoft.com/office/drawing/2014/main" id="{764AA728-9226-43B7-A75F-3E0CEE18D57E}"/>
              </a:ext>
            </a:extLst>
          </p:cNvPr>
          <p:cNvCxnSpPr>
            <a:cxnSpLocks/>
            <a:stCxn id="534" idx="5"/>
            <a:endCxn id="480" idx="0"/>
          </p:cNvCxnSpPr>
          <p:nvPr/>
        </p:nvCxnSpPr>
        <p:spPr>
          <a:xfrm>
            <a:off x="6136106" y="3747147"/>
            <a:ext cx="1253209" cy="100641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1" name="CI-&gt;Tasks">
            <a:extLst>
              <a:ext uri="{FF2B5EF4-FFF2-40B4-BE49-F238E27FC236}">
                <a16:creationId xmlns:a16="http://schemas.microsoft.com/office/drawing/2014/main" id="{A6E6F663-0DE2-4DEE-86F2-985D91CB7866}"/>
              </a:ext>
            </a:extLst>
          </p:cNvPr>
          <p:cNvCxnSpPr>
            <a:cxnSpLocks/>
            <a:endCxn id="100" idx="0"/>
          </p:cNvCxnSpPr>
          <p:nvPr/>
        </p:nvCxnSpPr>
        <p:spPr>
          <a:xfrm flipH="1">
            <a:off x="4833173" y="2256892"/>
            <a:ext cx="324202" cy="1460754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544" name="CD--&gt;Staging">
            <a:extLst>
              <a:ext uri="{FF2B5EF4-FFF2-40B4-BE49-F238E27FC236}">
                <a16:creationId xmlns:a16="http://schemas.microsoft.com/office/drawing/2014/main" id="{6F6CB983-11A9-49EE-B1AC-19D1E8270F17}"/>
              </a:ext>
            </a:extLst>
          </p:cNvPr>
          <p:cNvCxnSpPr>
            <a:cxnSpLocks/>
            <a:stCxn id="457" idx="3"/>
            <a:endCxn id="153" idx="1"/>
          </p:cNvCxnSpPr>
          <p:nvPr/>
        </p:nvCxnSpPr>
        <p:spPr>
          <a:xfrm>
            <a:off x="8135205" y="1738567"/>
            <a:ext cx="1013389" cy="1893353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545" name="Test-Fail">
            <a:extLst>
              <a:ext uri="{FF2B5EF4-FFF2-40B4-BE49-F238E27FC236}">
                <a16:creationId xmlns:a16="http://schemas.microsoft.com/office/drawing/2014/main" id="{63713B13-28EE-4F81-AA91-9AD2756A4EC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flipV="1">
            <a:off x="8220528" y="2896338"/>
            <a:ext cx="269823" cy="269823"/>
          </a:xfrm>
          <a:prstGeom prst="rect">
            <a:avLst/>
          </a:prstGeom>
        </p:spPr>
      </p:pic>
      <p:pic>
        <p:nvPicPr>
          <p:cNvPr id="546" name="Test-Pass">
            <a:extLst>
              <a:ext uri="{FF2B5EF4-FFF2-40B4-BE49-F238E27FC236}">
                <a16:creationId xmlns:a16="http://schemas.microsoft.com/office/drawing/2014/main" id="{263E6CE3-A891-43A3-BE98-F6A9895EC03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202893" y="3196591"/>
            <a:ext cx="269823" cy="269823"/>
          </a:xfrm>
          <a:prstGeom prst="rect">
            <a:avLst/>
          </a:prstGeom>
        </p:spPr>
      </p:pic>
      <p:pic>
        <p:nvPicPr>
          <p:cNvPr id="138" name="Quarantine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71" y="3910744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2" name="UnitTesting">
            <a:extLst>
              <a:ext uri="{FF2B5EF4-FFF2-40B4-BE49-F238E27FC236}">
                <a16:creationId xmlns:a16="http://schemas.microsoft.com/office/drawing/2014/main" id="{3C1F4111-1971-43EB-AB88-6454F52743C7}"/>
              </a:ext>
            </a:extLst>
          </p:cNvPr>
          <p:cNvGrpSpPr/>
          <p:nvPr/>
        </p:nvGrpSpPr>
        <p:grpSpPr>
          <a:xfrm>
            <a:off x="5707652" y="2643762"/>
            <a:ext cx="447558" cy="574969"/>
            <a:chOff x="5707652" y="2643762"/>
            <a:chExt cx="447558" cy="574969"/>
          </a:xfrm>
        </p:grpSpPr>
        <p:pic>
          <p:nvPicPr>
            <p:cNvPr id="301" name="Unit-test">
              <a:extLst>
                <a:ext uri="{FF2B5EF4-FFF2-40B4-BE49-F238E27FC236}">
                  <a16:creationId xmlns:a16="http://schemas.microsoft.com/office/drawing/2014/main" id="{A509AF9F-E6CF-4D5F-8653-817FDFCF8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rcRect/>
            <a:stretch/>
          </p:blipFill>
          <p:spPr>
            <a:xfrm>
              <a:off x="5784976" y="2643762"/>
              <a:ext cx="326624" cy="326624"/>
            </a:xfrm>
            <a:prstGeom prst="rect">
              <a:avLst/>
            </a:prstGeom>
          </p:spPr>
        </p:pic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B9F4F5C3-850A-467E-9466-BDF831E3832F}"/>
                </a:ext>
              </a:extLst>
            </p:cNvPr>
            <p:cNvSpPr/>
            <p:nvPr/>
          </p:nvSpPr>
          <p:spPr>
            <a:xfrm>
              <a:off x="5707652" y="2910954"/>
              <a:ext cx="4475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Unit</a:t>
              </a:r>
              <a:b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Testing</a:t>
              </a:r>
              <a:endParaRPr lang="en-US" sz="1050" dirty="0"/>
            </a:p>
          </p:txBody>
        </p:sp>
      </p:grpSp>
      <p:grpSp>
        <p:nvGrpSpPr>
          <p:cNvPr id="553" name="FunctionalTesting">
            <a:extLst>
              <a:ext uri="{FF2B5EF4-FFF2-40B4-BE49-F238E27FC236}">
                <a16:creationId xmlns:a16="http://schemas.microsoft.com/office/drawing/2014/main" id="{8F7131B3-9339-4948-84E9-6CCBA09003F1}"/>
              </a:ext>
            </a:extLst>
          </p:cNvPr>
          <p:cNvGrpSpPr/>
          <p:nvPr/>
        </p:nvGrpSpPr>
        <p:grpSpPr>
          <a:xfrm>
            <a:off x="8409774" y="2996667"/>
            <a:ext cx="567784" cy="576498"/>
            <a:chOff x="8409774" y="3180466"/>
            <a:chExt cx="567784" cy="576498"/>
          </a:xfrm>
        </p:grpSpPr>
        <p:pic>
          <p:nvPicPr>
            <p:cNvPr id="322" name="FunctionalTests">
              <a:extLst>
                <a:ext uri="{FF2B5EF4-FFF2-40B4-BE49-F238E27FC236}">
                  <a16:creationId xmlns:a16="http://schemas.microsoft.com/office/drawing/2014/main" id="{962E9804-A5AB-4A76-832B-6206438D1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rcRect/>
            <a:stretch/>
          </p:blipFill>
          <p:spPr>
            <a:xfrm>
              <a:off x="8518629" y="3180466"/>
              <a:ext cx="326624" cy="326624"/>
            </a:xfrm>
            <a:prstGeom prst="rect">
              <a:avLst/>
            </a:prstGeom>
          </p:spPr>
        </p:pic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205E906C-53AE-4D4C-91B6-D37819BA8572}"/>
                </a:ext>
              </a:extLst>
            </p:cNvPr>
            <p:cNvSpPr/>
            <p:nvPr/>
          </p:nvSpPr>
          <p:spPr>
            <a:xfrm>
              <a:off x="8409774" y="3449187"/>
              <a:ext cx="5677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Functional</a:t>
              </a:r>
              <a:b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Testing</a:t>
              </a:r>
              <a:endParaRPr lang="en-US" sz="1050" dirty="0"/>
            </a:p>
          </p:txBody>
        </p:sp>
      </p:grpSp>
      <p:grpSp>
        <p:nvGrpSpPr>
          <p:cNvPr id="560" name="StagingDeployedImage">
            <a:extLst>
              <a:ext uri="{FF2B5EF4-FFF2-40B4-BE49-F238E27FC236}">
                <a16:creationId xmlns:a16="http://schemas.microsoft.com/office/drawing/2014/main" id="{7C7B16D6-F039-4F72-A719-C59D7E400814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69B3D34-757A-47AE-83CD-EFC7E43ACC8F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800801A2-11DB-4CB4-9B65-FAED6F70354D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332CFAC-35F1-47AD-B0E4-3829913D3207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269CE159-5546-40F3-A4BF-59617036575A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92D5AD9B-5804-4BF5-A438-CFCDE5AEFE98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84F3FB4-A971-4491-BC9C-1CA7CEDB14DE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30542979-8D95-4592-A5C9-DF8ADAFF92BD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586715C1-DADD-4F6C-875F-877F9F64A9F4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1656158F-EDF3-4727-B1F4-A4FB26C4245E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1" name="StagingDeployedImage">
            <a:extLst>
              <a:ext uri="{FF2B5EF4-FFF2-40B4-BE49-F238E27FC236}">
                <a16:creationId xmlns:a16="http://schemas.microsoft.com/office/drawing/2014/main" id="{D1942CB0-EF74-4466-A555-7B894E06BAA3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EB96C4E0-40E3-4C14-9F37-7C1FF711ACEC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6DC083E7-16F3-49BF-A629-D44CCE0CD3F4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14FEF3B0-230C-4B83-A5E1-8AB75740F990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CE34F49C-637D-4F3F-962C-CDCEDF9E8F92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35172D01-9CE0-4902-AD9F-412E565974C5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A1050E66-C668-4A52-ABA9-BA044FBBE692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DDAC20B6-4F74-4AB0-823E-AD2F120F943E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06E15B96-F43E-49F2-9C31-D2EC923577EC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985394B4-B83B-4C18-B5E5-8E1B94C7105D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1" name="StagingDeployedImage">
            <a:extLst>
              <a:ext uri="{FF2B5EF4-FFF2-40B4-BE49-F238E27FC236}">
                <a16:creationId xmlns:a16="http://schemas.microsoft.com/office/drawing/2014/main" id="{5FC009DD-E8BF-4B8A-9D7B-E1CB14943239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7137B8A7-D131-4956-8296-556442B2312E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5FD1F0EE-07C3-4291-AC97-8EDCA3BF3B0E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1235920-F90F-4FD4-8BB7-DAE60347078A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9AE9DB1-144F-4A2F-8D6C-36D60DF291DE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DCE38EC4-8F0E-4FF7-9C06-BB44B6A08BE5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1B54D6BE-9214-4696-BE51-C0595AF8E958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C8BF7128-E030-4099-AC9B-D0598E8A4F57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BEF94BBA-9239-4080-80CD-657EA8626986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AA9AFC60-D2CC-475B-B49D-7EEF5ADFF058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2" name="StagingDeployedImage">
            <a:extLst>
              <a:ext uri="{FF2B5EF4-FFF2-40B4-BE49-F238E27FC236}">
                <a16:creationId xmlns:a16="http://schemas.microsoft.com/office/drawing/2014/main" id="{981D4AF8-BB68-458D-A242-BE75616C39DD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0B0F45EC-36D7-4FB0-BFC8-4BD2BD57D411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32DE53C2-639C-418C-98F4-5B62301390C1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A91843B5-531B-4FD0-9801-B83D9333EED3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89ECC0D9-1A80-4C15-81E8-9AD16953C7CE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F0265407-F1F5-4D1D-BAF1-74D834C00C86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29F05780-4569-44BB-BCDB-D8689FBD8102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E64919DE-451C-4D0E-A105-7E6B64818FF9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0DE9D23F-06FE-4606-83F8-47DD8C27BAD4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C2F32F70-3BEA-4EAF-AE8B-9D32811E57FF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2EFB8F2-09E6-476B-A509-C6A692BE0EDB}"/>
              </a:ext>
            </a:extLst>
          </p:cNvPr>
          <p:cNvSpPr/>
          <p:nvPr/>
        </p:nvSpPr>
        <p:spPr>
          <a:xfrm>
            <a:off x="5160978" y="3378260"/>
            <a:ext cx="1415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Staging/Prod Registry</a:t>
            </a:r>
            <a:endParaRPr lang="en-US" dirty="0"/>
          </a:p>
        </p:txBody>
      </p:sp>
      <p:pic>
        <p:nvPicPr>
          <p:cNvPr id="456" name="helm-chart" descr="https://ngeor.files.wordpress.com/2017/11/helm-small.png">
            <a:extLst>
              <a:ext uri="{FF2B5EF4-FFF2-40B4-BE49-F238E27FC236}">
                <a16:creationId xmlns:a16="http://schemas.microsoft.com/office/drawing/2014/main" id="{BB5B105E-F27B-48CC-B7D0-1807CE103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148" y="3983475"/>
            <a:ext cx="235852" cy="24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6" name="Container">
            <a:extLst>
              <a:ext uri="{FF2B5EF4-FFF2-40B4-BE49-F238E27FC236}">
                <a16:creationId xmlns:a16="http://schemas.microsoft.com/office/drawing/2014/main" id="{46D1585E-1066-4499-8393-1E9A6DF29308}"/>
              </a:ext>
            </a:extLst>
          </p:cNvPr>
          <p:cNvGrpSpPr/>
          <p:nvPr/>
        </p:nvGrpSpPr>
        <p:grpSpPr>
          <a:xfrm>
            <a:off x="4717669" y="4011976"/>
            <a:ext cx="275193" cy="183947"/>
            <a:chOff x="-2998296" y="4774637"/>
            <a:chExt cx="2042042" cy="1364963"/>
          </a:xfrm>
        </p:grpSpPr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058F14C4-5807-4813-BCFE-343BC8BB354B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07FDF5-7C3A-475F-884C-E924655827E9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F65983BE-D91E-41A4-9588-A58F63BEB476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A4D2426-1119-4656-9BA7-66B6B2D9AD46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770BE6E5-9FBE-4F4F-B783-9836DE5712A8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9D9B6520-966B-4802-BAA8-6281592B0D32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A9DF9C29-6373-4BC0-9880-EBBB08E9B0C9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E6ADAE44-BFC7-4F3D-A7CB-051029BB0CF6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0F6C998-B13B-4299-8E00-E40013D663FA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2" name="ACRTasks">
            <a:extLst>
              <a:ext uri="{FF2B5EF4-FFF2-40B4-BE49-F238E27FC236}">
                <a16:creationId xmlns:a16="http://schemas.microsoft.com/office/drawing/2014/main" id="{2E66AD0A-5D5B-429C-B8CF-236D07AE98A8}"/>
              </a:ext>
            </a:extLst>
          </p:cNvPr>
          <p:cNvGrpSpPr/>
          <p:nvPr/>
        </p:nvGrpSpPr>
        <p:grpSpPr>
          <a:xfrm>
            <a:off x="4567240" y="3717646"/>
            <a:ext cx="529889" cy="857844"/>
            <a:chOff x="4567240" y="3717646"/>
            <a:chExt cx="529889" cy="857844"/>
          </a:xfrm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4567240" y="4175380"/>
              <a:ext cx="5298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b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Tasks</a:t>
              </a:r>
            </a:p>
          </p:txBody>
        </p:sp>
        <p:pic>
          <p:nvPicPr>
            <p:cNvPr id="100" name="ACR Task">
              <a:extLst>
                <a:ext uri="{FF2B5EF4-FFF2-40B4-BE49-F238E27FC236}">
                  <a16:creationId xmlns:a16="http://schemas.microsoft.com/office/drawing/2014/main" id="{BE8D4BE8-6D3E-4E92-8C04-26435204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04868" y="3717646"/>
              <a:ext cx="456610" cy="497937"/>
            </a:xfrm>
            <a:prstGeom prst="rect">
              <a:avLst/>
            </a:prstGeom>
          </p:spPr>
        </p:pic>
      </p:grpSp>
      <p:grpSp>
        <p:nvGrpSpPr>
          <p:cNvPr id="291" name="VNet">
            <a:extLst>
              <a:ext uri="{FF2B5EF4-FFF2-40B4-BE49-F238E27FC236}">
                <a16:creationId xmlns:a16="http://schemas.microsoft.com/office/drawing/2014/main" id="{0CD4F19E-8FB0-405B-A453-453C16D38AC6}"/>
              </a:ext>
            </a:extLst>
          </p:cNvPr>
          <p:cNvGrpSpPr/>
          <p:nvPr/>
        </p:nvGrpSpPr>
        <p:grpSpPr>
          <a:xfrm>
            <a:off x="7625189" y="88731"/>
            <a:ext cx="476984" cy="273496"/>
            <a:chOff x="7206054" y="2552301"/>
            <a:chExt cx="476984" cy="273496"/>
          </a:xfrm>
          <a:solidFill>
            <a:srgbClr val="0F78D4"/>
          </a:solidFill>
        </p:grpSpPr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1A93B2F9-E878-4BC5-A8FE-189949690238}"/>
                </a:ext>
              </a:extLst>
            </p:cNvPr>
            <p:cNvSpPr/>
            <p:nvPr/>
          </p:nvSpPr>
          <p:spPr>
            <a:xfrm>
              <a:off x="7532415" y="2552301"/>
              <a:ext cx="150623" cy="273496"/>
            </a:xfrm>
            <a:custGeom>
              <a:avLst/>
              <a:gdLst>
                <a:gd name="connsiteX0" fmla="*/ 147399 w 150623"/>
                <a:gd name="connsiteY0" fmla="*/ 143589 h 273496"/>
                <a:gd name="connsiteX1" fmla="*/ 147399 w 150623"/>
                <a:gd name="connsiteY1" fmla="*/ 126444 h 273496"/>
                <a:gd name="connsiteX2" fmla="*/ 124539 w 150623"/>
                <a:gd name="connsiteY2" fmla="*/ 103584 h 273496"/>
                <a:gd name="connsiteX3" fmla="*/ 21669 w 150623"/>
                <a:gd name="connsiteY3" fmla="*/ 3572 h 273496"/>
                <a:gd name="connsiteX4" fmla="*/ 5477 w 150623"/>
                <a:gd name="connsiteY4" fmla="*/ 3572 h 273496"/>
                <a:gd name="connsiteX5" fmla="*/ 5477 w 150623"/>
                <a:gd name="connsiteY5" fmla="*/ 3572 h 273496"/>
                <a:gd name="connsiteX6" fmla="*/ 5477 w 150623"/>
                <a:gd name="connsiteY6" fmla="*/ 20717 h 273496"/>
                <a:gd name="connsiteX7" fmla="*/ 113109 w 150623"/>
                <a:gd name="connsiteY7" fmla="*/ 126444 h 273496"/>
                <a:gd name="connsiteX8" fmla="*/ 113109 w 150623"/>
                <a:gd name="connsiteY8" fmla="*/ 143589 h 273496"/>
                <a:gd name="connsiteX9" fmla="*/ 3572 w 150623"/>
                <a:gd name="connsiteY9" fmla="*/ 253127 h 273496"/>
                <a:gd name="connsiteX10" fmla="*/ 3572 w 150623"/>
                <a:gd name="connsiteY10" fmla="*/ 270272 h 273496"/>
                <a:gd name="connsiteX11" fmla="*/ 3572 w 150623"/>
                <a:gd name="connsiteY11" fmla="*/ 270272 h 273496"/>
                <a:gd name="connsiteX12" fmla="*/ 19764 w 150623"/>
                <a:gd name="connsiteY12" fmla="*/ 270272 h 273496"/>
                <a:gd name="connsiteX13" fmla="*/ 121682 w 150623"/>
                <a:gd name="connsiteY13" fmla="*/ 169307 h 273496"/>
                <a:gd name="connsiteX14" fmla="*/ 122634 w 150623"/>
                <a:gd name="connsiteY14" fmla="*/ 168354 h 273496"/>
                <a:gd name="connsiteX15" fmla="*/ 147399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147399" y="143589"/>
                  </a:moveTo>
                  <a:cubicBezTo>
                    <a:pt x="152162" y="138827"/>
                    <a:pt x="151209" y="131207"/>
                    <a:pt x="147399" y="126444"/>
                  </a:cubicBezTo>
                  <a:lnTo>
                    <a:pt x="124539" y="103584"/>
                  </a:lnTo>
                  <a:lnTo>
                    <a:pt x="21669" y="3572"/>
                  </a:lnTo>
                  <a:cubicBezTo>
                    <a:pt x="16907" y="-1191"/>
                    <a:pt x="10239" y="-1191"/>
                    <a:pt x="5477" y="3572"/>
                  </a:cubicBezTo>
                  <a:lnTo>
                    <a:pt x="5477" y="3572"/>
                  </a:lnTo>
                  <a:cubicBezTo>
                    <a:pt x="714" y="8334"/>
                    <a:pt x="-238" y="15954"/>
                    <a:pt x="5477" y="20717"/>
                  </a:cubicBezTo>
                  <a:lnTo>
                    <a:pt x="113109" y="126444"/>
                  </a:lnTo>
                  <a:cubicBezTo>
                    <a:pt x="117872" y="131207"/>
                    <a:pt x="117872" y="138827"/>
                    <a:pt x="113109" y="143589"/>
                  </a:cubicBezTo>
                  <a:lnTo>
                    <a:pt x="3572" y="253127"/>
                  </a:lnTo>
                  <a:cubicBezTo>
                    <a:pt x="-1191" y="257889"/>
                    <a:pt x="-1191" y="265509"/>
                    <a:pt x="3572" y="270272"/>
                  </a:cubicBezTo>
                  <a:lnTo>
                    <a:pt x="3572" y="270272"/>
                  </a:lnTo>
                  <a:cubicBezTo>
                    <a:pt x="8334" y="275034"/>
                    <a:pt x="15954" y="274082"/>
                    <a:pt x="19764" y="270272"/>
                  </a:cubicBezTo>
                  <a:lnTo>
                    <a:pt x="121682" y="169307"/>
                  </a:lnTo>
                  <a:cubicBezTo>
                    <a:pt x="121682" y="169307"/>
                    <a:pt x="121682" y="169307"/>
                    <a:pt x="122634" y="168354"/>
                  </a:cubicBezTo>
                  <a:lnTo>
                    <a:pt x="147399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ED891FF-5A09-4CBB-977F-502D927692AA}"/>
                </a:ext>
              </a:extLst>
            </p:cNvPr>
            <p:cNvSpPr/>
            <p:nvPr/>
          </p:nvSpPr>
          <p:spPr>
            <a:xfrm>
              <a:off x="7206054" y="2552301"/>
              <a:ext cx="150623" cy="273496"/>
            </a:xfrm>
            <a:custGeom>
              <a:avLst/>
              <a:gdLst>
                <a:gd name="connsiteX0" fmla="*/ 3225 w 150623"/>
                <a:gd name="connsiteY0" fmla="*/ 143589 h 273496"/>
                <a:gd name="connsiteX1" fmla="*/ 3225 w 150623"/>
                <a:gd name="connsiteY1" fmla="*/ 126444 h 273496"/>
                <a:gd name="connsiteX2" fmla="*/ 26085 w 150623"/>
                <a:gd name="connsiteY2" fmla="*/ 103584 h 273496"/>
                <a:gd name="connsiteX3" fmla="*/ 128955 w 150623"/>
                <a:gd name="connsiteY3" fmla="*/ 3572 h 273496"/>
                <a:gd name="connsiteX4" fmla="*/ 145147 w 150623"/>
                <a:gd name="connsiteY4" fmla="*/ 3572 h 273496"/>
                <a:gd name="connsiteX5" fmla="*/ 145147 w 150623"/>
                <a:gd name="connsiteY5" fmla="*/ 3572 h 273496"/>
                <a:gd name="connsiteX6" fmla="*/ 145147 w 150623"/>
                <a:gd name="connsiteY6" fmla="*/ 20717 h 273496"/>
                <a:gd name="connsiteX7" fmla="*/ 39420 w 150623"/>
                <a:gd name="connsiteY7" fmla="*/ 126444 h 273496"/>
                <a:gd name="connsiteX8" fmla="*/ 39420 w 150623"/>
                <a:gd name="connsiteY8" fmla="*/ 143589 h 273496"/>
                <a:gd name="connsiteX9" fmla="*/ 147052 w 150623"/>
                <a:gd name="connsiteY9" fmla="*/ 253127 h 273496"/>
                <a:gd name="connsiteX10" fmla="*/ 147052 w 150623"/>
                <a:gd name="connsiteY10" fmla="*/ 270272 h 273496"/>
                <a:gd name="connsiteX11" fmla="*/ 147052 w 150623"/>
                <a:gd name="connsiteY11" fmla="*/ 270272 h 273496"/>
                <a:gd name="connsiteX12" fmla="*/ 130860 w 150623"/>
                <a:gd name="connsiteY12" fmla="*/ 270272 h 273496"/>
                <a:gd name="connsiteX13" fmla="*/ 27037 w 150623"/>
                <a:gd name="connsiteY13" fmla="*/ 170259 h 273496"/>
                <a:gd name="connsiteX14" fmla="*/ 26085 w 150623"/>
                <a:gd name="connsiteY14" fmla="*/ 169307 h 273496"/>
                <a:gd name="connsiteX15" fmla="*/ 3225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3225" y="143589"/>
                  </a:moveTo>
                  <a:cubicBezTo>
                    <a:pt x="-1538" y="138827"/>
                    <a:pt x="-585" y="131207"/>
                    <a:pt x="3225" y="126444"/>
                  </a:cubicBezTo>
                  <a:lnTo>
                    <a:pt x="26085" y="103584"/>
                  </a:lnTo>
                  <a:lnTo>
                    <a:pt x="128955" y="3572"/>
                  </a:lnTo>
                  <a:cubicBezTo>
                    <a:pt x="133717" y="-1191"/>
                    <a:pt x="140385" y="-1191"/>
                    <a:pt x="145147" y="3572"/>
                  </a:cubicBezTo>
                  <a:lnTo>
                    <a:pt x="145147" y="3572"/>
                  </a:lnTo>
                  <a:cubicBezTo>
                    <a:pt x="149910" y="8334"/>
                    <a:pt x="150862" y="15954"/>
                    <a:pt x="145147" y="20717"/>
                  </a:cubicBezTo>
                  <a:lnTo>
                    <a:pt x="39420" y="126444"/>
                  </a:lnTo>
                  <a:cubicBezTo>
                    <a:pt x="34657" y="131207"/>
                    <a:pt x="34657" y="138827"/>
                    <a:pt x="39420" y="143589"/>
                  </a:cubicBezTo>
                  <a:lnTo>
                    <a:pt x="147052" y="253127"/>
                  </a:lnTo>
                  <a:cubicBezTo>
                    <a:pt x="151815" y="257889"/>
                    <a:pt x="151815" y="265509"/>
                    <a:pt x="147052" y="270272"/>
                  </a:cubicBezTo>
                  <a:lnTo>
                    <a:pt x="147052" y="270272"/>
                  </a:lnTo>
                  <a:cubicBezTo>
                    <a:pt x="142290" y="275034"/>
                    <a:pt x="134670" y="274082"/>
                    <a:pt x="130860" y="270272"/>
                  </a:cubicBezTo>
                  <a:lnTo>
                    <a:pt x="27037" y="170259"/>
                  </a:lnTo>
                  <a:cubicBezTo>
                    <a:pt x="27037" y="170259"/>
                    <a:pt x="27037" y="170259"/>
                    <a:pt x="26085" y="169307"/>
                  </a:cubicBezTo>
                  <a:lnTo>
                    <a:pt x="3225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F9E610A-231D-47C3-A4A2-2F3452C8F23F}"/>
                </a:ext>
              </a:extLst>
            </p:cNvPr>
            <p:cNvSpPr/>
            <p:nvPr/>
          </p:nvSpPr>
          <p:spPr>
            <a:xfrm>
              <a:off x="7510269" y="2655885"/>
              <a:ext cx="62864" cy="62865"/>
            </a:xfrm>
            <a:custGeom>
              <a:avLst/>
              <a:gdLst>
                <a:gd name="connsiteX0" fmla="*/ 62865 w 62864"/>
                <a:gd name="connsiteY0" fmla="*/ 31432 h 62865"/>
                <a:gd name="connsiteX1" fmla="*/ 31433 w 62864"/>
                <a:gd name="connsiteY1" fmla="*/ 62865 h 62865"/>
                <a:gd name="connsiteX2" fmla="*/ 0 w 62864"/>
                <a:gd name="connsiteY2" fmla="*/ 31432 h 62865"/>
                <a:gd name="connsiteX3" fmla="*/ 31433 w 62864"/>
                <a:gd name="connsiteY3" fmla="*/ 0 h 62865"/>
                <a:gd name="connsiteX4" fmla="*/ 62865 w 62864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720AAEC-B5A7-4BF3-A4E7-BAC7168E6BDD}"/>
                </a:ext>
              </a:extLst>
            </p:cNvPr>
            <p:cNvSpPr/>
            <p:nvPr/>
          </p:nvSpPr>
          <p:spPr>
            <a:xfrm>
              <a:off x="7412162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E42CB8CF-0314-459B-BB20-62C971648CC9}"/>
                </a:ext>
              </a:extLst>
            </p:cNvPr>
            <p:cNvSpPr/>
            <p:nvPr/>
          </p:nvSpPr>
          <p:spPr>
            <a:xfrm>
              <a:off x="7315959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0" name="StagProdVNet">
            <a:extLst>
              <a:ext uri="{FF2B5EF4-FFF2-40B4-BE49-F238E27FC236}">
                <a16:creationId xmlns:a16="http://schemas.microsoft.com/office/drawing/2014/main" id="{236B76D6-6094-430B-8BDB-4D89CF74B994}"/>
              </a:ext>
            </a:extLst>
          </p:cNvPr>
          <p:cNvSpPr/>
          <p:nvPr/>
        </p:nvSpPr>
        <p:spPr>
          <a:xfrm>
            <a:off x="4362165" y="202696"/>
            <a:ext cx="7763160" cy="4663850"/>
          </a:xfrm>
          <a:custGeom>
            <a:avLst/>
            <a:gdLst>
              <a:gd name="connsiteX0" fmla="*/ 3840728 w 7763160"/>
              <a:gd name="connsiteY0" fmla="*/ 0 h 4663850"/>
              <a:gd name="connsiteX1" fmla="*/ 5146340 w 7763160"/>
              <a:gd name="connsiteY1" fmla="*/ 0 h 4663850"/>
              <a:gd name="connsiteX2" fmla="*/ 6248341 w 7763160"/>
              <a:gd name="connsiteY2" fmla="*/ 0 h 4663850"/>
              <a:gd name="connsiteX3" fmla="*/ 7763160 w 7763160"/>
              <a:gd name="connsiteY3" fmla="*/ 0 h 4663850"/>
              <a:gd name="connsiteX4" fmla="*/ 7763160 w 7763160"/>
              <a:gd name="connsiteY4" fmla="*/ 943712 h 4663850"/>
              <a:gd name="connsiteX5" fmla="*/ 7763160 w 7763160"/>
              <a:gd name="connsiteY5" fmla="*/ 1199730 h 4663850"/>
              <a:gd name="connsiteX6" fmla="*/ 7763160 w 7763160"/>
              <a:gd name="connsiteY6" fmla="*/ 4663850 h 4663850"/>
              <a:gd name="connsiteX7" fmla="*/ 0 w 7763160"/>
              <a:gd name="connsiteY7" fmla="*/ 4663850 h 4663850"/>
              <a:gd name="connsiteX8" fmla="*/ 0 w 7763160"/>
              <a:gd name="connsiteY8" fmla="*/ 943712 h 4663850"/>
              <a:gd name="connsiteX9" fmla="*/ 2584028 w 7763160"/>
              <a:gd name="connsiteY9" fmla="*/ 943712 h 4663850"/>
              <a:gd name="connsiteX10" fmla="*/ 3840728 w 7763160"/>
              <a:gd name="connsiteY10" fmla="*/ 943712 h 46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63160" h="4663850">
                <a:moveTo>
                  <a:pt x="3840728" y="0"/>
                </a:moveTo>
                <a:lnTo>
                  <a:pt x="5146340" y="0"/>
                </a:lnTo>
                <a:lnTo>
                  <a:pt x="6248341" y="0"/>
                </a:lnTo>
                <a:lnTo>
                  <a:pt x="7763160" y="0"/>
                </a:lnTo>
                <a:lnTo>
                  <a:pt x="7763160" y="943712"/>
                </a:lnTo>
                <a:lnTo>
                  <a:pt x="7763160" y="1199730"/>
                </a:lnTo>
                <a:lnTo>
                  <a:pt x="7763160" y="4663850"/>
                </a:lnTo>
                <a:lnTo>
                  <a:pt x="0" y="4663850"/>
                </a:lnTo>
                <a:lnTo>
                  <a:pt x="0" y="943712"/>
                </a:lnTo>
                <a:lnTo>
                  <a:pt x="2584028" y="943712"/>
                </a:lnTo>
                <a:lnTo>
                  <a:pt x="3840728" y="943712"/>
                </a:lnTo>
                <a:close/>
              </a:path>
            </a:pathLst>
          </a:custGeom>
          <a:noFill/>
          <a:ln w="76200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370613572">
                  <ask:type>
                    <ask:lineSketchFreehand/>
                  </ask:type>
                </ask:lineSketchStyleProps>
              </a:ext>
            </a:extLst>
          </a:ln>
          <a:effectLst>
            <a:glow rad="50800">
              <a:srgbClr val="C00000">
                <a:alpha val="4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99" name="ACR-Import">
            <a:extLst>
              <a:ext uri="{FF2B5EF4-FFF2-40B4-BE49-F238E27FC236}">
                <a16:creationId xmlns:a16="http://schemas.microsoft.com/office/drawing/2014/main" id="{405CD5E6-B2CF-45F4-98DD-77D0E003A39B}"/>
              </a:ext>
            </a:extLst>
          </p:cNvPr>
          <p:cNvCxnSpPr>
            <a:cxnSpLocks/>
          </p:cNvCxnSpPr>
          <p:nvPr/>
        </p:nvCxnSpPr>
        <p:spPr>
          <a:xfrm flipH="1" flipV="1">
            <a:off x="6030479" y="4541376"/>
            <a:ext cx="9253" cy="1107990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236" name="ACR-FWRule">
            <a:extLst>
              <a:ext uri="{FF2B5EF4-FFF2-40B4-BE49-F238E27FC236}">
                <a16:creationId xmlns:a16="http://schemas.microsoft.com/office/drawing/2014/main" id="{306BCDDC-F158-4C4A-BDE5-69B825AEB392}"/>
              </a:ext>
            </a:extLst>
          </p:cNvPr>
          <p:cNvGrpSpPr/>
          <p:nvPr/>
        </p:nvGrpSpPr>
        <p:grpSpPr>
          <a:xfrm rot="16200000">
            <a:off x="5926299" y="4721337"/>
            <a:ext cx="181297" cy="379937"/>
            <a:chOff x="6705600" y="4772085"/>
            <a:chExt cx="381001" cy="798448"/>
          </a:xfrm>
        </p:grpSpPr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4056E25-F80A-4807-81A9-D20F3E6ED48A}"/>
                </a:ext>
              </a:extLst>
            </p:cNvPr>
            <p:cNvSpPr/>
            <p:nvPr/>
          </p:nvSpPr>
          <p:spPr>
            <a:xfrm>
              <a:off x="6781801" y="4772086"/>
              <a:ext cx="304800" cy="798447"/>
            </a:xfrm>
            <a:custGeom>
              <a:avLst/>
              <a:gdLst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7678 w 248207"/>
                <a:gd name="connsiteY5" fmla="*/ 59743 h 535668"/>
                <a:gd name="connsiteX6" fmla="*/ 12943 w 248207"/>
                <a:gd name="connsiteY6" fmla="*/ 80392 h 535668"/>
                <a:gd name="connsiteX7" fmla="*/ 870 w 248207"/>
                <a:gd name="connsiteY7" fmla="*/ 268969 h 535668"/>
                <a:gd name="connsiteX8" fmla="*/ 4109 w 248207"/>
                <a:gd name="connsiteY8" fmla="*/ 372771 h 535668"/>
                <a:gd name="connsiteX9" fmla="*/ 10966 w 248207"/>
                <a:gd name="connsiteY9" fmla="*/ 438573 h 535668"/>
                <a:gd name="connsiteX10" fmla="*/ 3504 w 248207"/>
                <a:gd name="connsiteY10" fmla="*/ 372087 h 535668"/>
                <a:gd name="connsiteX11" fmla="*/ 0 w 248207"/>
                <a:gd name="connsiteY11" fmla="*/ 267834 h 535668"/>
                <a:gd name="connsiteX12" fmla="*/ 13059 w 248207"/>
                <a:gd name="connsiteY12" fmla="*/ 78447 h 535668"/>
                <a:gd name="connsiteX13" fmla="*/ 26999 w 248207"/>
                <a:gd name="connsiteY13" fmla="*/ 21990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34087 w 248207"/>
                <a:gd name="connsiteY16" fmla="*/ 12734 h 535668"/>
                <a:gd name="connsiteX17" fmla="*/ 26999 w 248207"/>
                <a:gd name="connsiteY17" fmla="*/ 21990 h 535668"/>
                <a:gd name="connsiteX18" fmla="*/ 27232 w 248207"/>
                <a:gd name="connsiteY18" fmla="*/ 21048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4587 w 248207"/>
                <a:gd name="connsiteY29" fmla="*/ 0 h 535668"/>
                <a:gd name="connsiteX30" fmla="*/ 46458 w 248207"/>
                <a:gd name="connsiteY30" fmla="*/ 2269 h 535668"/>
                <a:gd name="connsiteX31" fmla="*/ 42716 w 248207"/>
                <a:gd name="connsiteY31" fmla="*/ 2269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34087 w 248207"/>
                <a:gd name="connsiteY19" fmla="*/ 12734 h 535668"/>
                <a:gd name="connsiteX20" fmla="*/ 26999 w 248207"/>
                <a:gd name="connsiteY20" fmla="*/ 21990 h 535668"/>
                <a:gd name="connsiteX21" fmla="*/ 34087 w 248207"/>
                <a:gd name="connsiteY21" fmla="*/ 12734 h 535668"/>
                <a:gd name="connsiteX22" fmla="*/ 46458 w 248207"/>
                <a:gd name="connsiteY22" fmla="*/ 2269 h 535668"/>
                <a:gd name="connsiteX23" fmla="*/ 206976 w 248207"/>
                <a:gd name="connsiteY23" fmla="*/ 2269 h 535668"/>
                <a:gd name="connsiteX24" fmla="*/ 248207 w 248207"/>
                <a:gd name="connsiteY24" fmla="*/ 268969 h 535668"/>
                <a:gd name="connsiteX25" fmla="*/ 206976 w 248207"/>
                <a:gd name="connsiteY25" fmla="*/ 535668 h 535668"/>
                <a:gd name="connsiteX26" fmla="*/ 44587 w 248207"/>
                <a:gd name="connsiteY26" fmla="*/ 535668 h 535668"/>
                <a:gd name="connsiteX27" fmla="*/ 89174 w 248207"/>
                <a:gd name="connsiteY27" fmla="*/ 267834 h 535668"/>
                <a:gd name="connsiteX28" fmla="*/ 61943 w 248207"/>
                <a:gd name="connsiteY28" fmla="*/ 21048 h 535668"/>
                <a:gd name="connsiteX29" fmla="*/ 46458 w 248207"/>
                <a:gd name="connsiteY29" fmla="*/ 2269 h 535668"/>
                <a:gd name="connsiteX30" fmla="*/ 42101 w 248207"/>
                <a:gd name="connsiteY30" fmla="*/ 2269 h 535668"/>
                <a:gd name="connsiteX31" fmla="*/ 42716 w 248207"/>
                <a:gd name="connsiteY31" fmla="*/ 2269 h 535668"/>
                <a:gd name="connsiteX32" fmla="*/ 34087 w 248207"/>
                <a:gd name="connsiteY32" fmla="*/ 12734 h 535668"/>
                <a:gd name="connsiteX33" fmla="*/ 42101 w 248207"/>
                <a:gd name="connsiteY33" fmla="*/ 2269 h 535668"/>
                <a:gd name="connsiteX34" fmla="*/ 44587 w 248207"/>
                <a:gd name="connsiteY34" fmla="*/ 0 h 535668"/>
                <a:gd name="connsiteX35" fmla="*/ 46458 w 248207"/>
                <a:gd name="connsiteY35" fmla="*/ 2269 h 535668"/>
                <a:gd name="connsiteX36" fmla="*/ 42716 w 248207"/>
                <a:gd name="connsiteY36" fmla="*/ 2269 h 535668"/>
                <a:gd name="connsiteX37" fmla="*/ 44587 w 248207"/>
                <a:gd name="connsiteY37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6458 w 248207"/>
                <a:gd name="connsiteY26" fmla="*/ 2269 h 535668"/>
                <a:gd name="connsiteX27" fmla="*/ 42101 w 248207"/>
                <a:gd name="connsiteY27" fmla="*/ 2269 h 535668"/>
                <a:gd name="connsiteX28" fmla="*/ 42716 w 248207"/>
                <a:gd name="connsiteY28" fmla="*/ 2269 h 535668"/>
                <a:gd name="connsiteX29" fmla="*/ 34087 w 248207"/>
                <a:gd name="connsiteY29" fmla="*/ 12734 h 535668"/>
                <a:gd name="connsiteX30" fmla="*/ 42101 w 248207"/>
                <a:gd name="connsiteY30" fmla="*/ 2269 h 535668"/>
                <a:gd name="connsiteX31" fmla="*/ 44587 w 248207"/>
                <a:gd name="connsiteY31" fmla="*/ 0 h 535668"/>
                <a:gd name="connsiteX32" fmla="*/ 46458 w 248207"/>
                <a:gd name="connsiteY32" fmla="*/ 2269 h 535668"/>
                <a:gd name="connsiteX33" fmla="*/ 42716 w 248207"/>
                <a:gd name="connsiteY33" fmla="*/ 2269 h 535668"/>
                <a:gd name="connsiteX34" fmla="*/ 44587 w 248207"/>
                <a:gd name="connsiteY34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46458 w 248207"/>
                <a:gd name="connsiteY18" fmla="*/ 2269 h 535668"/>
                <a:gd name="connsiteX19" fmla="*/ 206976 w 248207"/>
                <a:gd name="connsiteY19" fmla="*/ 2269 h 535668"/>
                <a:gd name="connsiteX20" fmla="*/ 248207 w 248207"/>
                <a:gd name="connsiteY20" fmla="*/ 268969 h 535668"/>
                <a:gd name="connsiteX21" fmla="*/ 206976 w 248207"/>
                <a:gd name="connsiteY21" fmla="*/ 535668 h 535668"/>
                <a:gd name="connsiteX22" fmla="*/ 44587 w 248207"/>
                <a:gd name="connsiteY22" fmla="*/ 535668 h 535668"/>
                <a:gd name="connsiteX23" fmla="*/ 89174 w 248207"/>
                <a:gd name="connsiteY23" fmla="*/ 267834 h 535668"/>
                <a:gd name="connsiteX24" fmla="*/ 61943 w 248207"/>
                <a:gd name="connsiteY24" fmla="*/ 21048 h 535668"/>
                <a:gd name="connsiteX25" fmla="*/ 46458 w 248207"/>
                <a:gd name="connsiteY25" fmla="*/ 2269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2101 w 248207"/>
                <a:gd name="connsiteY29" fmla="*/ 2269 h 535668"/>
                <a:gd name="connsiteX30" fmla="*/ 44587 w 248207"/>
                <a:gd name="connsiteY30" fmla="*/ 0 h 535668"/>
                <a:gd name="connsiteX31" fmla="*/ 46458 w 248207"/>
                <a:gd name="connsiteY31" fmla="*/ 2269 h 535668"/>
                <a:gd name="connsiteX32" fmla="*/ 42716 w 248207"/>
                <a:gd name="connsiteY32" fmla="*/ 2269 h 535668"/>
                <a:gd name="connsiteX33" fmla="*/ 44587 w 248207"/>
                <a:gd name="connsiteY33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46458 w 248207"/>
                <a:gd name="connsiteY15" fmla="*/ 2269 h 535668"/>
                <a:gd name="connsiteX16" fmla="*/ 206976 w 248207"/>
                <a:gd name="connsiteY16" fmla="*/ 2269 h 535668"/>
                <a:gd name="connsiteX17" fmla="*/ 248207 w 248207"/>
                <a:gd name="connsiteY17" fmla="*/ 268969 h 535668"/>
                <a:gd name="connsiteX18" fmla="*/ 206976 w 248207"/>
                <a:gd name="connsiteY18" fmla="*/ 535668 h 535668"/>
                <a:gd name="connsiteX19" fmla="*/ 44587 w 248207"/>
                <a:gd name="connsiteY19" fmla="*/ 535668 h 535668"/>
                <a:gd name="connsiteX20" fmla="*/ 89174 w 248207"/>
                <a:gd name="connsiteY20" fmla="*/ 267834 h 535668"/>
                <a:gd name="connsiteX21" fmla="*/ 61943 w 248207"/>
                <a:gd name="connsiteY21" fmla="*/ 21048 h 535668"/>
                <a:gd name="connsiteX22" fmla="*/ 46458 w 248207"/>
                <a:gd name="connsiteY22" fmla="*/ 2269 h 535668"/>
                <a:gd name="connsiteX23" fmla="*/ 42101 w 248207"/>
                <a:gd name="connsiteY23" fmla="*/ 2269 h 535668"/>
                <a:gd name="connsiteX24" fmla="*/ 42716 w 248207"/>
                <a:gd name="connsiteY24" fmla="*/ 2269 h 535668"/>
                <a:gd name="connsiteX25" fmla="*/ 34087 w 248207"/>
                <a:gd name="connsiteY25" fmla="*/ 12734 h 535668"/>
                <a:gd name="connsiteX26" fmla="*/ 42101 w 248207"/>
                <a:gd name="connsiteY26" fmla="*/ 2269 h 535668"/>
                <a:gd name="connsiteX27" fmla="*/ 44587 w 248207"/>
                <a:gd name="connsiteY27" fmla="*/ 0 h 535668"/>
                <a:gd name="connsiteX28" fmla="*/ 46458 w 248207"/>
                <a:gd name="connsiteY28" fmla="*/ 2269 h 535668"/>
                <a:gd name="connsiteX29" fmla="*/ 42716 w 248207"/>
                <a:gd name="connsiteY29" fmla="*/ 2269 h 535668"/>
                <a:gd name="connsiteX30" fmla="*/ 44587 w 248207"/>
                <a:gd name="connsiteY30" fmla="*/ 0 h 535668"/>
                <a:gd name="connsiteX0" fmla="*/ 10096 w 247337"/>
                <a:gd name="connsiteY0" fmla="*/ 438573 h 535668"/>
                <a:gd name="connsiteX1" fmla="*/ 12189 w 247337"/>
                <a:gd name="connsiteY1" fmla="*/ 457222 h 535668"/>
                <a:gd name="connsiteX2" fmla="*/ 43717 w 247337"/>
                <a:gd name="connsiteY2" fmla="*/ 535668 h 535668"/>
                <a:gd name="connsiteX3" fmla="*/ 41231 w 247337"/>
                <a:gd name="connsiteY3" fmla="*/ 535668 h 535668"/>
                <a:gd name="connsiteX4" fmla="*/ 12073 w 247337"/>
                <a:gd name="connsiteY4" fmla="*/ 457545 h 535668"/>
                <a:gd name="connsiteX5" fmla="*/ 10096 w 247337"/>
                <a:gd name="connsiteY5" fmla="*/ 438573 h 535668"/>
                <a:gd name="connsiteX6" fmla="*/ 16808 w 247337"/>
                <a:gd name="connsiteY6" fmla="*/ 59743 h 535668"/>
                <a:gd name="connsiteX7" fmla="*/ 12073 w 247337"/>
                <a:gd name="connsiteY7" fmla="*/ 80392 h 535668"/>
                <a:gd name="connsiteX8" fmla="*/ 0 w 247337"/>
                <a:gd name="connsiteY8" fmla="*/ 268969 h 535668"/>
                <a:gd name="connsiteX9" fmla="*/ 3239 w 247337"/>
                <a:gd name="connsiteY9" fmla="*/ 372771 h 535668"/>
                <a:gd name="connsiteX10" fmla="*/ 10096 w 247337"/>
                <a:gd name="connsiteY10" fmla="*/ 438573 h 535668"/>
                <a:gd name="connsiteX11" fmla="*/ 2634 w 247337"/>
                <a:gd name="connsiteY11" fmla="*/ 372087 h 535668"/>
                <a:gd name="connsiteX12" fmla="*/ 12189 w 247337"/>
                <a:gd name="connsiteY12" fmla="*/ 78447 h 535668"/>
                <a:gd name="connsiteX13" fmla="*/ 16808 w 247337"/>
                <a:gd name="connsiteY13" fmla="*/ 59743 h 535668"/>
                <a:gd name="connsiteX14" fmla="*/ 45588 w 247337"/>
                <a:gd name="connsiteY14" fmla="*/ 2269 h 535668"/>
                <a:gd name="connsiteX15" fmla="*/ 206106 w 247337"/>
                <a:gd name="connsiteY15" fmla="*/ 2269 h 535668"/>
                <a:gd name="connsiteX16" fmla="*/ 247337 w 247337"/>
                <a:gd name="connsiteY16" fmla="*/ 268969 h 535668"/>
                <a:gd name="connsiteX17" fmla="*/ 206106 w 247337"/>
                <a:gd name="connsiteY17" fmla="*/ 535668 h 535668"/>
                <a:gd name="connsiteX18" fmla="*/ 43717 w 247337"/>
                <a:gd name="connsiteY18" fmla="*/ 535668 h 535668"/>
                <a:gd name="connsiteX19" fmla="*/ 88304 w 247337"/>
                <a:gd name="connsiteY19" fmla="*/ 267834 h 535668"/>
                <a:gd name="connsiteX20" fmla="*/ 61073 w 247337"/>
                <a:gd name="connsiteY20" fmla="*/ 21048 h 535668"/>
                <a:gd name="connsiteX21" fmla="*/ 45588 w 247337"/>
                <a:gd name="connsiteY21" fmla="*/ 2269 h 535668"/>
                <a:gd name="connsiteX22" fmla="*/ 41231 w 247337"/>
                <a:gd name="connsiteY22" fmla="*/ 2269 h 535668"/>
                <a:gd name="connsiteX23" fmla="*/ 41846 w 247337"/>
                <a:gd name="connsiteY23" fmla="*/ 2269 h 535668"/>
                <a:gd name="connsiteX24" fmla="*/ 33217 w 247337"/>
                <a:gd name="connsiteY24" fmla="*/ 12734 h 535668"/>
                <a:gd name="connsiteX25" fmla="*/ 41231 w 247337"/>
                <a:gd name="connsiteY25" fmla="*/ 2269 h 535668"/>
                <a:gd name="connsiteX26" fmla="*/ 43717 w 247337"/>
                <a:gd name="connsiteY26" fmla="*/ 0 h 535668"/>
                <a:gd name="connsiteX27" fmla="*/ 45588 w 247337"/>
                <a:gd name="connsiteY27" fmla="*/ 2269 h 535668"/>
                <a:gd name="connsiteX28" fmla="*/ 41846 w 247337"/>
                <a:gd name="connsiteY28" fmla="*/ 2269 h 535668"/>
                <a:gd name="connsiteX29" fmla="*/ 43717 w 247337"/>
                <a:gd name="connsiteY29" fmla="*/ 0 h 535668"/>
                <a:gd name="connsiteX0" fmla="*/ 7462 w 244703"/>
                <a:gd name="connsiteY0" fmla="*/ 438573 h 535668"/>
                <a:gd name="connsiteX1" fmla="*/ 9555 w 244703"/>
                <a:gd name="connsiteY1" fmla="*/ 457222 h 535668"/>
                <a:gd name="connsiteX2" fmla="*/ 41083 w 244703"/>
                <a:gd name="connsiteY2" fmla="*/ 535668 h 535668"/>
                <a:gd name="connsiteX3" fmla="*/ 38597 w 244703"/>
                <a:gd name="connsiteY3" fmla="*/ 535668 h 535668"/>
                <a:gd name="connsiteX4" fmla="*/ 9439 w 244703"/>
                <a:gd name="connsiteY4" fmla="*/ 457545 h 535668"/>
                <a:gd name="connsiteX5" fmla="*/ 7462 w 244703"/>
                <a:gd name="connsiteY5" fmla="*/ 438573 h 535668"/>
                <a:gd name="connsiteX6" fmla="*/ 14174 w 244703"/>
                <a:gd name="connsiteY6" fmla="*/ 59743 h 535668"/>
                <a:gd name="connsiteX7" fmla="*/ 9439 w 244703"/>
                <a:gd name="connsiteY7" fmla="*/ 80392 h 535668"/>
                <a:gd name="connsiteX8" fmla="*/ 605 w 244703"/>
                <a:gd name="connsiteY8" fmla="*/ 372771 h 535668"/>
                <a:gd name="connsiteX9" fmla="*/ 7462 w 244703"/>
                <a:gd name="connsiteY9" fmla="*/ 438573 h 535668"/>
                <a:gd name="connsiteX10" fmla="*/ 0 w 244703"/>
                <a:gd name="connsiteY10" fmla="*/ 372087 h 535668"/>
                <a:gd name="connsiteX11" fmla="*/ 9555 w 244703"/>
                <a:gd name="connsiteY11" fmla="*/ 78447 h 535668"/>
                <a:gd name="connsiteX12" fmla="*/ 14174 w 244703"/>
                <a:gd name="connsiteY12" fmla="*/ 59743 h 535668"/>
                <a:gd name="connsiteX13" fmla="*/ 42954 w 244703"/>
                <a:gd name="connsiteY13" fmla="*/ 2269 h 535668"/>
                <a:gd name="connsiteX14" fmla="*/ 203472 w 244703"/>
                <a:gd name="connsiteY14" fmla="*/ 2269 h 535668"/>
                <a:gd name="connsiteX15" fmla="*/ 244703 w 244703"/>
                <a:gd name="connsiteY15" fmla="*/ 268969 h 535668"/>
                <a:gd name="connsiteX16" fmla="*/ 203472 w 244703"/>
                <a:gd name="connsiteY16" fmla="*/ 535668 h 535668"/>
                <a:gd name="connsiteX17" fmla="*/ 41083 w 244703"/>
                <a:gd name="connsiteY17" fmla="*/ 535668 h 535668"/>
                <a:gd name="connsiteX18" fmla="*/ 85670 w 244703"/>
                <a:gd name="connsiteY18" fmla="*/ 267834 h 535668"/>
                <a:gd name="connsiteX19" fmla="*/ 58439 w 244703"/>
                <a:gd name="connsiteY19" fmla="*/ 21048 h 535668"/>
                <a:gd name="connsiteX20" fmla="*/ 42954 w 244703"/>
                <a:gd name="connsiteY20" fmla="*/ 2269 h 535668"/>
                <a:gd name="connsiteX21" fmla="*/ 38597 w 244703"/>
                <a:gd name="connsiteY21" fmla="*/ 2269 h 535668"/>
                <a:gd name="connsiteX22" fmla="*/ 39212 w 244703"/>
                <a:gd name="connsiteY22" fmla="*/ 2269 h 535668"/>
                <a:gd name="connsiteX23" fmla="*/ 30583 w 244703"/>
                <a:gd name="connsiteY23" fmla="*/ 12734 h 535668"/>
                <a:gd name="connsiteX24" fmla="*/ 38597 w 244703"/>
                <a:gd name="connsiteY24" fmla="*/ 2269 h 535668"/>
                <a:gd name="connsiteX25" fmla="*/ 41083 w 244703"/>
                <a:gd name="connsiteY25" fmla="*/ 0 h 535668"/>
                <a:gd name="connsiteX26" fmla="*/ 42954 w 244703"/>
                <a:gd name="connsiteY26" fmla="*/ 2269 h 535668"/>
                <a:gd name="connsiteX27" fmla="*/ 39212 w 244703"/>
                <a:gd name="connsiteY27" fmla="*/ 2269 h 535668"/>
                <a:gd name="connsiteX28" fmla="*/ 41083 w 244703"/>
                <a:gd name="connsiteY28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13569 w 244098"/>
                <a:gd name="connsiteY6" fmla="*/ 5974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13569 w 244098"/>
                <a:gd name="connsiteY11" fmla="*/ 59743 h 535668"/>
                <a:gd name="connsiteX12" fmla="*/ 42349 w 244098"/>
                <a:gd name="connsiteY12" fmla="*/ 2269 h 535668"/>
                <a:gd name="connsiteX13" fmla="*/ 202867 w 244098"/>
                <a:gd name="connsiteY13" fmla="*/ 2269 h 535668"/>
                <a:gd name="connsiteX14" fmla="*/ 244098 w 244098"/>
                <a:gd name="connsiteY14" fmla="*/ 268969 h 535668"/>
                <a:gd name="connsiteX15" fmla="*/ 202867 w 244098"/>
                <a:gd name="connsiteY15" fmla="*/ 535668 h 535668"/>
                <a:gd name="connsiteX16" fmla="*/ 40478 w 244098"/>
                <a:gd name="connsiteY16" fmla="*/ 535668 h 535668"/>
                <a:gd name="connsiteX17" fmla="*/ 85065 w 244098"/>
                <a:gd name="connsiteY17" fmla="*/ 267834 h 535668"/>
                <a:gd name="connsiteX18" fmla="*/ 57834 w 244098"/>
                <a:gd name="connsiteY18" fmla="*/ 21048 h 535668"/>
                <a:gd name="connsiteX19" fmla="*/ 42349 w 244098"/>
                <a:gd name="connsiteY19" fmla="*/ 2269 h 535668"/>
                <a:gd name="connsiteX20" fmla="*/ 37992 w 244098"/>
                <a:gd name="connsiteY20" fmla="*/ 2269 h 535668"/>
                <a:gd name="connsiteX21" fmla="*/ 38607 w 244098"/>
                <a:gd name="connsiteY21" fmla="*/ 2269 h 535668"/>
                <a:gd name="connsiteX22" fmla="*/ 29978 w 244098"/>
                <a:gd name="connsiteY22" fmla="*/ 12734 h 535668"/>
                <a:gd name="connsiteX23" fmla="*/ 37992 w 244098"/>
                <a:gd name="connsiteY23" fmla="*/ 2269 h 535668"/>
                <a:gd name="connsiteX24" fmla="*/ 40478 w 244098"/>
                <a:gd name="connsiteY24" fmla="*/ 0 h 535668"/>
                <a:gd name="connsiteX25" fmla="*/ 42349 w 244098"/>
                <a:gd name="connsiteY25" fmla="*/ 2269 h 535668"/>
                <a:gd name="connsiteX26" fmla="*/ 38607 w 244098"/>
                <a:gd name="connsiteY26" fmla="*/ 2269 h 535668"/>
                <a:gd name="connsiteX27" fmla="*/ 40478 w 244098"/>
                <a:gd name="connsiteY27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8950 w 244098"/>
                <a:gd name="connsiteY6" fmla="*/ 78447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42349 w 244098"/>
                <a:gd name="connsiteY11" fmla="*/ 2269 h 535668"/>
                <a:gd name="connsiteX12" fmla="*/ 202867 w 244098"/>
                <a:gd name="connsiteY12" fmla="*/ 2269 h 535668"/>
                <a:gd name="connsiteX13" fmla="*/ 244098 w 244098"/>
                <a:gd name="connsiteY13" fmla="*/ 268969 h 535668"/>
                <a:gd name="connsiteX14" fmla="*/ 202867 w 244098"/>
                <a:gd name="connsiteY14" fmla="*/ 535668 h 535668"/>
                <a:gd name="connsiteX15" fmla="*/ 40478 w 244098"/>
                <a:gd name="connsiteY15" fmla="*/ 535668 h 535668"/>
                <a:gd name="connsiteX16" fmla="*/ 85065 w 244098"/>
                <a:gd name="connsiteY16" fmla="*/ 267834 h 535668"/>
                <a:gd name="connsiteX17" fmla="*/ 57834 w 244098"/>
                <a:gd name="connsiteY17" fmla="*/ 21048 h 535668"/>
                <a:gd name="connsiteX18" fmla="*/ 42349 w 244098"/>
                <a:gd name="connsiteY18" fmla="*/ 2269 h 535668"/>
                <a:gd name="connsiteX19" fmla="*/ 37992 w 244098"/>
                <a:gd name="connsiteY19" fmla="*/ 2269 h 535668"/>
                <a:gd name="connsiteX20" fmla="*/ 38607 w 244098"/>
                <a:gd name="connsiteY20" fmla="*/ 2269 h 535668"/>
                <a:gd name="connsiteX21" fmla="*/ 29978 w 244098"/>
                <a:gd name="connsiteY21" fmla="*/ 12734 h 535668"/>
                <a:gd name="connsiteX22" fmla="*/ 37992 w 244098"/>
                <a:gd name="connsiteY22" fmla="*/ 2269 h 535668"/>
                <a:gd name="connsiteX23" fmla="*/ 40478 w 244098"/>
                <a:gd name="connsiteY23" fmla="*/ 0 h 535668"/>
                <a:gd name="connsiteX24" fmla="*/ 42349 w 244098"/>
                <a:gd name="connsiteY24" fmla="*/ 2269 h 535668"/>
                <a:gd name="connsiteX25" fmla="*/ 38607 w 244098"/>
                <a:gd name="connsiteY25" fmla="*/ 2269 h 535668"/>
                <a:gd name="connsiteX26" fmla="*/ 40478 w 244098"/>
                <a:gd name="connsiteY26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42349 w 244098"/>
                <a:gd name="connsiteY10" fmla="*/ 2269 h 535668"/>
                <a:gd name="connsiteX11" fmla="*/ 202867 w 244098"/>
                <a:gd name="connsiteY11" fmla="*/ 2269 h 535668"/>
                <a:gd name="connsiteX12" fmla="*/ 244098 w 244098"/>
                <a:gd name="connsiteY12" fmla="*/ 268969 h 535668"/>
                <a:gd name="connsiteX13" fmla="*/ 202867 w 244098"/>
                <a:gd name="connsiteY13" fmla="*/ 535668 h 535668"/>
                <a:gd name="connsiteX14" fmla="*/ 40478 w 244098"/>
                <a:gd name="connsiteY14" fmla="*/ 535668 h 535668"/>
                <a:gd name="connsiteX15" fmla="*/ 85065 w 244098"/>
                <a:gd name="connsiteY15" fmla="*/ 267834 h 535668"/>
                <a:gd name="connsiteX16" fmla="*/ 57834 w 244098"/>
                <a:gd name="connsiteY16" fmla="*/ 21048 h 535668"/>
                <a:gd name="connsiteX17" fmla="*/ 42349 w 244098"/>
                <a:gd name="connsiteY17" fmla="*/ 2269 h 535668"/>
                <a:gd name="connsiteX18" fmla="*/ 37992 w 244098"/>
                <a:gd name="connsiteY18" fmla="*/ 2269 h 535668"/>
                <a:gd name="connsiteX19" fmla="*/ 38607 w 244098"/>
                <a:gd name="connsiteY19" fmla="*/ 2269 h 535668"/>
                <a:gd name="connsiteX20" fmla="*/ 29978 w 244098"/>
                <a:gd name="connsiteY20" fmla="*/ 12734 h 535668"/>
                <a:gd name="connsiteX21" fmla="*/ 37992 w 244098"/>
                <a:gd name="connsiteY21" fmla="*/ 2269 h 535668"/>
                <a:gd name="connsiteX22" fmla="*/ 40478 w 244098"/>
                <a:gd name="connsiteY22" fmla="*/ 0 h 535668"/>
                <a:gd name="connsiteX23" fmla="*/ 42349 w 244098"/>
                <a:gd name="connsiteY23" fmla="*/ 2269 h 535668"/>
                <a:gd name="connsiteX24" fmla="*/ 38607 w 244098"/>
                <a:gd name="connsiteY24" fmla="*/ 2269 h 535668"/>
                <a:gd name="connsiteX25" fmla="*/ 40478 w 244098"/>
                <a:gd name="connsiteY25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29978 w 244098"/>
                <a:gd name="connsiteY19" fmla="*/ 12734 h 535668"/>
                <a:gd name="connsiteX20" fmla="*/ 37992 w 244098"/>
                <a:gd name="connsiteY20" fmla="*/ 2269 h 535668"/>
                <a:gd name="connsiteX21" fmla="*/ 40478 w 244098"/>
                <a:gd name="connsiteY21" fmla="*/ 0 h 535668"/>
                <a:gd name="connsiteX22" fmla="*/ 42349 w 244098"/>
                <a:gd name="connsiteY22" fmla="*/ 2269 h 535668"/>
                <a:gd name="connsiteX23" fmla="*/ 38607 w 244098"/>
                <a:gd name="connsiteY23" fmla="*/ 2269 h 535668"/>
                <a:gd name="connsiteX24" fmla="*/ 40478 w 244098"/>
                <a:gd name="connsiteY24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37992 w 244098"/>
                <a:gd name="connsiteY19" fmla="*/ 2269 h 535668"/>
                <a:gd name="connsiteX20" fmla="*/ 40478 w 244098"/>
                <a:gd name="connsiteY20" fmla="*/ 0 h 535668"/>
                <a:gd name="connsiteX21" fmla="*/ 42349 w 244098"/>
                <a:gd name="connsiteY21" fmla="*/ 2269 h 535668"/>
                <a:gd name="connsiteX22" fmla="*/ 38607 w 244098"/>
                <a:gd name="connsiteY22" fmla="*/ 2269 h 535668"/>
                <a:gd name="connsiteX23" fmla="*/ 40478 w 244098"/>
                <a:gd name="connsiteY23" fmla="*/ 0 h 535668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20" fmla="*/ 38607 w 244098"/>
                <a:gd name="connsiteY20" fmla="*/ 0 h 533399"/>
                <a:gd name="connsiteX21" fmla="*/ 42349 w 244098"/>
                <a:gd name="connsiteY21" fmla="*/ 0 h 533399"/>
                <a:gd name="connsiteX22" fmla="*/ 38607 w 244098"/>
                <a:gd name="connsiteY22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0" fmla="*/ 0 w 237241"/>
                <a:gd name="connsiteY0" fmla="*/ 436304 h 533399"/>
                <a:gd name="connsiteX1" fmla="*/ 2093 w 237241"/>
                <a:gd name="connsiteY1" fmla="*/ 454953 h 533399"/>
                <a:gd name="connsiteX2" fmla="*/ 33621 w 237241"/>
                <a:gd name="connsiteY2" fmla="*/ 533399 h 533399"/>
                <a:gd name="connsiteX3" fmla="*/ 31135 w 237241"/>
                <a:gd name="connsiteY3" fmla="*/ 533399 h 533399"/>
                <a:gd name="connsiteX4" fmla="*/ 1977 w 237241"/>
                <a:gd name="connsiteY4" fmla="*/ 455276 h 533399"/>
                <a:gd name="connsiteX5" fmla="*/ 0 w 237241"/>
                <a:gd name="connsiteY5" fmla="*/ 436304 h 533399"/>
                <a:gd name="connsiteX6" fmla="*/ 35492 w 237241"/>
                <a:gd name="connsiteY6" fmla="*/ 0 h 533399"/>
                <a:gd name="connsiteX7" fmla="*/ 196010 w 237241"/>
                <a:gd name="connsiteY7" fmla="*/ 0 h 533399"/>
                <a:gd name="connsiteX8" fmla="*/ 237241 w 237241"/>
                <a:gd name="connsiteY8" fmla="*/ 266700 h 533399"/>
                <a:gd name="connsiteX9" fmla="*/ 196010 w 237241"/>
                <a:gd name="connsiteY9" fmla="*/ 533399 h 533399"/>
                <a:gd name="connsiteX10" fmla="*/ 33621 w 237241"/>
                <a:gd name="connsiteY10" fmla="*/ 533399 h 533399"/>
                <a:gd name="connsiteX11" fmla="*/ 78208 w 237241"/>
                <a:gd name="connsiteY11" fmla="*/ 265565 h 533399"/>
                <a:gd name="connsiteX12" fmla="*/ 50977 w 237241"/>
                <a:gd name="connsiteY12" fmla="*/ 18779 h 533399"/>
                <a:gd name="connsiteX13" fmla="*/ 35492 w 237241"/>
                <a:gd name="connsiteY13" fmla="*/ 0 h 533399"/>
                <a:gd name="connsiteX0" fmla="*/ 0 w 235264"/>
                <a:gd name="connsiteY0" fmla="*/ 455276 h 533399"/>
                <a:gd name="connsiteX1" fmla="*/ 116 w 235264"/>
                <a:gd name="connsiteY1" fmla="*/ 454953 h 533399"/>
                <a:gd name="connsiteX2" fmla="*/ 31644 w 235264"/>
                <a:gd name="connsiteY2" fmla="*/ 533399 h 533399"/>
                <a:gd name="connsiteX3" fmla="*/ 29158 w 235264"/>
                <a:gd name="connsiteY3" fmla="*/ 533399 h 533399"/>
                <a:gd name="connsiteX4" fmla="*/ 0 w 235264"/>
                <a:gd name="connsiteY4" fmla="*/ 455276 h 533399"/>
                <a:gd name="connsiteX5" fmla="*/ 33515 w 235264"/>
                <a:gd name="connsiteY5" fmla="*/ 0 h 533399"/>
                <a:gd name="connsiteX6" fmla="*/ 194033 w 235264"/>
                <a:gd name="connsiteY6" fmla="*/ 0 h 533399"/>
                <a:gd name="connsiteX7" fmla="*/ 235264 w 235264"/>
                <a:gd name="connsiteY7" fmla="*/ 266700 h 533399"/>
                <a:gd name="connsiteX8" fmla="*/ 194033 w 235264"/>
                <a:gd name="connsiteY8" fmla="*/ 533399 h 533399"/>
                <a:gd name="connsiteX9" fmla="*/ 31644 w 235264"/>
                <a:gd name="connsiteY9" fmla="*/ 533399 h 533399"/>
                <a:gd name="connsiteX10" fmla="*/ 76231 w 235264"/>
                <a:gd name="connsiteY10" fmla="*/ 265565 h 533399"/>
                <a:gd name="connsiteX11" fmla="*/ 49000 w 235264"/>
                <a:gd name="connsiteY11" fmla="*/ 18779 h 533399"/>
                <a:gd name="connsiteX12" fmla="*/ 33515 w 235264"/>
                <a:gd name="connsiteY12" fmla="*/ 0 h 533399"/>
                <a:gd name="connsiteX0" fmla="*/ 29048 w 235154"/>
                <a:gd name="connsiteY0" fmla="*/ 533399 h 533399"/>
                <a:gd name="connsiteX1" fmla="*/ 6 w 235154"/>
                <a:gd name="connsiteY1" fmla="*/ 454953 h 533399"/>
                <a:gd name="connsiteX2" fmla="*/ 31534 w 235154"/>
                <a:gd name="connsiteY2" fmla="*/ 533399 h 533399"/>
                <a:gd name="connsiteX3" fmla="*/ 29048 w 235154"/>
                <a:gd name="connsiteY3" fmla="*/ 533399 h 533399"/>
                <a:gd name="connsiteX4" fmla="*/ 33405 w 235154"/>
                <a:gd name="connsiteY4" fmla="*/ 0 h 533399"/>
                <a:gd name="connsiteX5" fmla="*/ 193923 w 235154"/>
                <a:gd name="connsiteY5" fmla="*/ 0 h 533399"/>
                <a:gd name="connsiteX6" fmla="*/ 235154 w 235154"/>
                <a:gd name="connsiteY6" fmla="*/ 266700 h 533399"/>
                <a:gd name="connsiteX7" fmla="*/ 193923 w 235154"/>
                <a:gd name="connsiteY7" fmla="*/ 533399 h 533399"/>
                <a:gd name="connsiteX8" fmla="*/ 31534 w 235154"/>
                <a:gd name="connsiteY8" fmla="*/ 533399 h 533399"/>
                <a:gd name="connsiteX9" fmla="*/ 76121 w 235154"/>
                <a:gd name="connsiteY9" fmla="*/ 265565 h 533399"/>
                <a:gd name="connsiteX10" fmla="*/ 48890 w 235154"/>
                <a:gd name="connsiteY10" fmla="*/ 18779 h 533399"/>
                <a:gd name="connsiteX11" fmla="*/ 33405 w 235154"/>
                <a:gd name="connsiteY11" fmla="*/ 0 h 533399"/>
                <a:gd name="connsiteX0" fmla="*/ 0 w 206106"/>
                <a:gd name="connsiteY0" fmla="*/ 533399 h 533399"/>
                <a:gd name="connsiteX1" fmla="*/ 2486 w 206106"/>
                <a:gd name="connsiteY1" fmla="*/ 533399 h 533399"/>
                <a:gd name="connsiteX2" fmla="*/ 0 w 206106"/>
                <a:gd name="connsiteY2" fmla="*/ 533399 h 533399"/>
                <a:gd name="connsiteX3" fmla="*/ 4357 w 206106"/>
                <a:gd name="connsiteY3" fmla="*/ 0 h 533399"/>
                <a:gd name="connsiteX4" fmla="*/ 164875 w 206106"/>
                <a:gd name="connsiteY4" fmla="*/ 0 h 533399"/>
                <a:gd name="connsiteX5" fmla="*/ 206106 w 206106"/>
                <a:gd name="connsiteY5" fmla="*/ 266700 h 533399"/>
                <a:gd name="connsiteX6" fmla="*/ 164875 w 206106"/>
                <a:gd name="connsiteY6" fmla="*/ 533399 h 533399"/>
                <a:gd name="connsiteX7" fmla="*/ 2486 w 206106"/>
                <a:gd name="connsiteY7" fmla="*/ 533399 h 533399"/>
                <a:gd name="connsiteX8" fmla="*/ 47073 w 206106"/>
                <a:gd name="connsiteY8" fmla="*/ 265565 h 533399"/>
                <a:gd name="connsiteX9" fmla="*/ 19842 w 206106"/>
                <a:gd name="connsiteY9" fmla="*/ 18779 h 533399"/>
                <a:gd name="connsiteX10" fmla="*/ 4357 w 206106"/>
                <a:gd name="connsiteY10" fmla="*/ 0 h 533399"/>
                <a:gd name="connsiteX0" fmla="*/ 0 w 214703"/>
                <a:gd name="connsiteY0" fmla="*/ 514325 h 533399"/>
                <a:gd name="connsiteX1" fmla="*/ 11083 w 214703"/>
                <a:gd name="connsiteY1" fmla="*/ 533399 h 533399"/>
                <a:gd name="connsiteX2" fmla="*/ 0 w 214703"/>
                <a:gd name="connsiteY2" fmla="*/ 514325 h 533399"/>
                <a:gd name="connsiteX3" fmla="*/ 12954 w 214703"/>
                <a:gd name="connsiteY3" fmla="*/ 0 h 533399"/>
                <a:gd name="connsiteX4" fmla="*/ 173472 w 214703"/>
                <a:gd name="connsiteY4" fmla="*/ 0 h 533399"/>
                <a:gd name="connsiteX5" fmla="*/ 214703 w 214703"/>
                <a:gd name="connsiteY5" fmla="*/ 266700 h 533399"/>
                <a:gd name="connsiteX6" fmla="*/ 173472 w 214703"/>
                <a:gd name="connsiteY6" fmla="*/ 533399 h 533399"/>
                <a:gd name="connsiteX7" fmla="*/ 11083 w 214703"/>
                <a:gd name="connsiteY7" fmla="*/ 533399 h 533399"/>
                <a:gd name="connsiteX8" fmla="*/ 55670 w 214703"/>
                <a:gd name="connsiteY8" fmla="*/ 265565 h 533399"/>
                <a:gd name="connsiteX9" fmla="*/ 28439 w 214703"/>
                <a:gd name="connsiteY9" fmla="*/ 18779 h 533399"/>
                <a:gd name="connsiteX10" fmla="*/ 12954 w 214703"/>
                <a:gd name="connsiteY10" fmla="*/ 0 h 533399"/>
                <a:gd name="connsiteX0" fmla="*/ 1871 w 203620"/>
                <a:gd name="connsiteY0" fmla="*/ 0 h 533399"/>
                <a:gd name="connsiteX1" fmla="*/ 162389 w 203620"/>
                <a:gd name="connsiteY1" fmla="*/ 0 h 533399"/>
                <a:gd name="connsiteX2" fmla="*/ 203620 w 203620"/>
                <a:gd name="connsiteY2" fmla="*/ 266700 h 533399"/>
                <a:gd name="connsiteX3" fmla="*/ 162389 w 203620"/>
                <a:gd name="connsiteY3" fmla="*/ 533399 h 533399"/>
                <a:gd name="connsiteX4" fmla="*/ 0 w 203620"/>
                <a:gd name="connsiteY4" fmla="*/ 533399 h 533399"/>
                <a:gd name="connsiteX5" fmla="*/ 44587 w 203620"/>
                <a:gd name="connsiteY5" fmla="*/ 265565 h 533399"/>
                <a:gd name="connsiteX6" fmla="*/ 17356 w 203620"/>
                <a:gd name="connsiteY6" fmla="*/ 18779 h 533399"/>
                <a:gd name="connsiteX7" fmla="*/ 1871 w 203620"/>
                <a:gd name="connsiteY7" fmla="*/ 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620" h="533399">
                  <a:moveTo>
                    <a:pt x="1871" y="0"/>
                  </a:moveTo>
                  <a:lnTo>
                    <a:pt x="162389" y="0"/>
                  </a:lnTo>
                  <a:cubicBezTo>
                    <a:pt x="185169" y="0"/>
                    <a:pt x="203620" y="119428"/>
                    <a:pt x="203620" y="266700"/>
                  </a:cubicBezTo>
                  <a:cubicBezTo>
                    <a:pt x="203620" y="413971"/>
                    <a:pt x="185169" y="533399"/>
                    <a:pt x="162389" y="533399"/>
                  </a:cubicBezTo>
                  <a:lnTo>
                    <a:pt x="0" y="533399"/>
                  </a:lnTo>
                  <a:cubicBezTo>
                    <a:pt x="24625" y="533399"/>
                    <a:pt x="44587" y="413486"/>
                    <a:pt x="44587" y="265565"/>
                  </a:cubicBezTo>
                  <a:cubicBezTo>
                    <a:pt x="44587" y="154625"/>
                    <a:pt x="33359" y="59438"/>
                    <a:pt x="17356" y="18779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BA7866F-62EE-43ED-BA8B-2DBAE4FD8680}"/>
                </a:ext>
              </a:extLst>
            </p:cNvPr>
            <p:cNvSpPr/>
            <p:nvPr/>
          </p:nvSpPr>
          <p:spPr>
            <a:xfrm>
              <a:off x="6705600" y="4772085"/>
              <a:ext cx="134779" cy="7984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5" name="MCR-Import">
            <a:extLst>
              <a:ext uri="{FF2B5EF4-FFF2-40B4-BE49-F238E27FC236}">
                <a16:creationId xmlns:a16="http://schemas.microsoft.com/office/drawing/2014/main" id="{A76E4826-E73D-4302-8BD4-3AE567FF82D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2333" y="3914716"/>
            <a:ext cx="963806" cy="2569916"/>
          </a:xfrm>
          <a:prstGeom prst="curvedConnector2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312" name="Test-Fail">
            <a:extLst>
              <a:ext uri="{FF2B5EF4-FFF2-40B4-BE49-F238E27FC236}">
                <a16:creationId xmlns:a16="http://schemas.microsoft.com/office/drawing/2014/main" id="{A9AB9833-8887-49E5-A0E7-7121327D851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flipV="1">
            <a:off x="7434916" y="5574681"/>
            <a:ext cx="269823" cy="269823"/>
          </a:xfrm>
          <a:prstGeom prst="rect">
            <a:avLst/>
          </a:prstGeom>
        </p:spPr>
      </p:pic>
      <p:pic>
        <p:nvPicPr>
          <p:cNvPr id="313" name="Test-Pass">
            <a:extLst>
              <a:ext uri="{FF2B5EF4-FFF2-40B4-BE49-F238E27FC236}">
                <a16:creationId xmlns:a16="http://schemas.microsoft.com/office/drawing/2014/main" id="{617AB07E-DF76-4612-ADC8-9EFCFFDDF92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34916" y="5868080"/>
            <a:ext cx="269823" cy="269823"/>
          </a:xfrm>
          <a:prstGeom prst="rect">
            <a:avLst/>
          </a:prstGeom>
        </p:spPr>
      </p:pic>
      <p:grpSp>
        <p:nvGrpSpPr>
          <p:cNvPr id="315" name="UnitTesting">
            <a:extLst>
              <a:ext uri="{FF2B5EF4-FFF2-40B4-BE49-F238E27FC236}">
                <a16:creationId xmlns:a16="http://schemas.microsoft.com/office/drawing/2014/main" id="{1920CEA7-2DBF-4B8C-8E3E-258D6017EDD7}"/>
              </a:ext>
            </a:extLst>
          </p:cNvPr>
          <p:cNvGrpSpPr/>
          <p:nvPr/>
        </p:nvGrpSpPr>
        <p:grpSpPr>
          <a:xfrm>
            <a:off x="6983260" y="5607554"/>
            <a:ext cx="447558" cy="574969"/>
            <a:chOff x="5707652" y="2643762"/>
            <a:chExt cx="447558" cy="574969"/>
          </a:xfrm>
        </p:grpSpPr>
        <p:pic>
          <p:nvPicPr>
            <p:cNvPr id="316" name="Unit-test">
              <a:extLst>
                <a:ext uri="{FF2B5EF4-FFF2-40B4-BE49-F238E27FC236}">
                  <a16:creationId xmlns:a16="http://schemas.microsoft.com/office/drawing/2014/main" id="{5C4C6D74-FB79-48C5-9C5E-56A0466B2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rcRect/>
            <a:stretch/>
          </p:blipFill>
          <p:spPr>
            <a:xfrm>
              <a:off x="5784976" y="2643762"/>
              <a:ext cx="326624" cy="326624"/>
            </a:xfrm>
            <a:prstGeom prst="rect">
              <a:avLst/>
            </a:prstGeom>
          </p:spPr>
        </p:pic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615CC763-7D09-4DAD-B75F-08BEACCA2DCF}"/>
                </a:ext>
              </a:extLst>
            </p:cNvPr>
            <p:cNvSpPr/>
            <p:nvPr/>
          </p:nvSpPr>
          <p:spPr>
            <a:xfrm>
              <a:off x="5707652" y="2910954"/>
              <a:ext cx="4475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Unit</a:t>
              </a:r>
              <a:b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Testing</a:t>
              </a:r>
              <a:endParaRPr lang="en-US" sz="1050" dirty="0"/>
            </a:p>
          </p:txBody>
        </p:sp>
      </p:grpSp>
      <p:grpSp>
        <p:nvGrpSpPr>
          <p:cNvPr id="318" name="CI">
            <a:extLst>
              <a:ext uri="{FF2B5EF4-FFF2-40B4-BE49-F238E27FC236}">
                <a16:creationId xmlns:a16="http://schemas.microsoft.com/office/drawing/2014/main" id="{644E04EB-2154-4FF2-842B-1C4E7F2442B5}"/>
              </a:ext>
            </a:extLst>
          </p:cNvPr>
          <p:cNvGrpSpPr/>
          <p:nvPr/>
        </p:nvGrpSpPr>
        <p:grpSpPr>
          <a:xfrm>
            <a:off x="2510427" y="5432905"/>
            <a:ext cx="1453914" cy="1025383"/>
            <a:chOff x="4555354" y="1147552"/>
            <a:chExt cx="1453914" cy="1109340"/>
          </a:xfrm>
        </p:grpSpPr>
        <p:sp>
          <p:nvSpPr>
            <p:cNvPr id="319" name="Rounded Rectangle 12">
              <a:extLst>
                <a:ext uri="{FF2B5EF4-FFF2-40B4-BE49-F238E27FC236}">
                  <a16:creationId xmlns:a16="http://schemas.microsoft.com/office/drawing/2014/main" id="{845BFEF1-4D43-4656-B53D-2F1CBD332067}"/>
                </a:ext>
              </a:extLst>
            </p:cNvPr>
            <p:cNvSpPr/>
            <p:nvPr/>
          </p:nvSpPr>
          <p:spPr>
            <a:xfrm>
              <a:off x="4555354" y="1147552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102C97E2-9B40-48E7-B162-6AFABDDD8C01}"/>
                </a:ext>
              </a:extLst>
            </p:cNvPr>
            <p:cNvSpPr txBox="1"/>
            <p:nvPr/>
          </p:nvSpPr>
          <p:spPr>
            <a:xfrm>
              <a:off x="4602483" y="1397398"/>
              <a:ext cx="1359657" cy="674676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CI</a:t>
              </a:r>
            </a:p>
            <a:p>
              <a:pPr algn="ctr" defTabSz="87820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Build, Unit &amp; Integration Testing</a:t>
              </a:r>
            </a:p>
          </p:txBody>
        </p:sp>
        <p:pic>
          <p:nvPicPr>
            <p:cNvPr id="324" name="DevOpsPipelines">
              <a:extLst>
                <a:ext uri="{FF2B5EF4-FFF2-40B4-BE49-F238E27FC236}">
                  <a16:creationId xmlns:a16="http://schemas.microsoft.com/office/drawing/2014/main" id="{436ACD3E-4250-4BDB-93FC-76DF6B652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639632" y="1186062"/>
              <a:ext cx="298769" cy="298769"/>
            </a:xfrm>
            <a:prstGeom prst="rect">
              <a:avLst/>
            </a:prstGeom>
          </p:spPr>
        </p:pic>
      </p:grpSp>
      <p:grpSp>
        <p:nvGrpSpPr>
          <p:cNvPr id="329" name="BaseImageIndex">
            <a:extLst>
              <a:ext uri="{FF2B5EF4-FFF2-40B4-BE49-F238E27FC236}">
                <a16:creationId xmlns:a16="http://schemas.microsoft.com/office/drawing/2014/main" id="{BD350605-D78A-478C-94DC-70A38E1E589A}"/>
              </a:ext>
            </a:extLst>
          </p:cNvPr>
          <p:cNvGrpSpPr/>
          <p:nvPr/>
        </p:nvGrpSpPr>
        <p:grpSpPr>
          <a:xfrm>
            <a:off x="4600575" y="5238750"/>
            <a:ext cx="757169" cy="334808"/>
            <a:chOff x="3913058" y="3363628"/>
            <a:chExt cx="757277" cy="334856"/>
          </a:xfrm>
        </p:grpSpPr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843EB9F4-57F4-4083-9355-31FA7D879D75}"/>
                </a:ext>
              </a:extLst>
            </p:cNvPr>
            <p:cNvGrpSpPr/>
            <p:nvPr/>
          </p:nvGrpSpPr>
          <p:grpSpPr>
            <a:xfrm>
              <a:off x="3913058" y="3401525"/>
              <a:ext cx="757277" cy="296959"/>
              <a:chOff x="3913058" y="3401525"/>
              <a:chExt cx="757277" cy="296959"/>
            </a:xfrm>
          </p:grpSpPr>
          <p:pic>
            <p:nvPicPr>
              <p:cNvPr id="332" name="Picture 331">
                <a:extLst>
                  <a:ext uri="{FF2B5EF4-FFF2-40B4-BE49-F238E27FC236}">
                    <a16:creationId xmlns:a16="http://schemas.microsoft.com/office/drawing/2014/main" id="{C66C02AF-606F-443F-AEC4-AFC841BE8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3058" y="3401525"/>
                <a:ext cx="211554" cy="203239"/>
              </a:xfrm>
              <a:prstGeom prst="rect">
                <a:avLst/>
              </a:prstGeom>
            </p:spPr>
          </p:pic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EA84909A-2708-438D-BEBD-B8085822904F}"/>
                  </a:ext>
                </a:extLst>
              </p:cNvPr>
              <p:cNvSpPr txBox="1"/>
              <p:nvPr/>
            </p:nvSpPr>
            <p:spPr>
              <a:xfrm>
                <a:off x="4054591" y="3417766"/>
                <a:ext cx="615744" cy="280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600" kern="0" dirty="0">
                    <a:solidFill>
                      <a:srgbClr val="FFC000"/>
                    </a:solidFill>
                    <a:latin typeface="Calibri" panose="020F0502020204030204"/>
                  </a:rPr>
                  <a:t>Base Image Index</a:t>
                </a:r>
              </a:p>
            </p:txBody>
          </p:sp>
        </p:grpSp>
        <p:sp>
          <p:nvSpPr>
            <p:cNvPr id="331" name="Lightning Bolt 330">
              <a:extLst>
                <a:ext uri="{FF2B5EF4-FFF2-40B4-BE49-F238E27FC236}">
                  <a16:creationId xmlns:a16="http://schemas.microsoft.com/office/drawing/2014/main" id="{68867044-DBA2-415C-A93F-322123884E1E}"/>
                </a:ext>
              </a:extLst>
            </p:cNvPr>
            <p:cNvSpPr/>
            <p:nvPr/>
          </p:nvSpPr>
          <p:spPr>
            <a:xfrm>
              <a:off x="4124612" y="3363628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34" name="BaseImageIndex">
            <a:extLst>
              <a:ext uri="{FF2B5EF4-FFF2-40B4-BE49-F238E27FC236}">
                <a16:creationId xmlns:a16="http://schemas.microsoft.com/office/drawing/2014/main" id="{2CBC9C45-2F2D-4A2D-B4BE-54D25519B4F2}"/>
              </a:ext>
            </a:extLst>
          </p:cNvPr>
          <p:cNvGrpSpPr/>
          <p:nvPr/>
        </p:nvGrpSpPr>
        <p:grpSpPr>
          <a:xfrm>
            <a:off x="4619841" y="3447962"/>
            <a:ext cx="757169" cy="334808"/>
            <a:chOff x="3913058" y="3363628"/>
            <a:chExt cx="757277" cy="334856"/>
          </a:xfrm>
        </p:grpSpPr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B8BECD6E-D051-4C9B-A83E-87681FE041DD}"/>
                </a:ext>
              </a:extLst>
            </p:cNvPr>
            <p:cNvGrpSpPr/>
            <p:nvPr/>
          </p:nvGrpSpPr>
          <p:grpSpPr>
            <a:xfrm>
              <a:off x="3913058" y="3401525"/>
              <a:ext cx="757277" cy="296959"/>
              <a:chOff x="3913058" y="3401525"/>
              <a:chExt cx="757277" cy="296959"/>
            </a:xfrm>
          </p:grpSpPr>
          <p:pic>
            <p:nvPicPr>
              <p:cNvPr id="337" name="Picture 336">
                <a:extLst>
                  <a:ext uri="{FF2B5EF4-FFF2-40B4-BE49-F238E27FC236}">
                    <a16:creationId xmlns:a16="http://schemas.microsoft.com/office/drawing/2014/main" id="{3EEF83E1-27CD-4B04-8F80-09924683E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3058" y="3401525"/>
                <a:ext cx="211554" cy="203239"/>
              </a:xfrm>
              <a:prstGeom prst="rect">
                <a:avLst/>
              </a:prstGeom>
            </p:spPr>
          </p:pic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ED7B4B2D-FB3A-4925-8A72-23B9DEA755D8}"/>
                  </a:ext>
                </a:extLst>
              </p:cNvPr>
              <p:cNvSpPr txBox="1"/>
              <p:nvPr/>
            </p:nvSpPr>
            <p:spPr>
              <a:xfrm>
                <a:off x="4054591" y="3417766"/>
                <a:ext cx="615744" cy="280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600" kern="0">
                    <a:solidFill>
                      <a:srgbClr val="FFC000"/>
                    </a:solidFill>
                    <a:latin typeface="Calibri" panose="020F0502020204030204"/>
                  </a:rPr>
                  <a:t>Base Image Index</a:t>
                </a:r>
              </a:p>
            </p:txBody>
          </p:sp>
        </p:grpSp>
        <p:sp>
          <p:nvSpPr>
            <p:cNvPr id="336" name="Lightning Bolt 335">
              <a:extLst>
                <a:ext uri="{FF2B5EF4-FFF2-40B4-BE49-F238E27FC236}">
                  <a16:creationId xmlns:a16="http://schemas.microsoft.com/office/drawing/2014/main" id="{26684C61-66D3-47E9-9F53-2999EA251D63}"/>
                </a:ext>
              </a:extLst>
            </p:cNvPr>
            <p:cNvSpPr/>
            <p:nvPr/>
          </p:nvSpPr>
          <p:spPr>
            <a:xfrm>
              <a:off x="4124612" y="3363628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344" name="SecurityCenter" descr="Image result for azure security center logo">
            <a:extLst>
              <a:ext uri="{FF2B5EF4-FFF2-40B4-BE49-F238E27FC236}">
                <a16:creationId xmlns:a16="http://schemas.microsoft.com/office/drawing/2014/main" id="{ABB00A2E-C53C-4E93-8B5D-6F99A0952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615" y="5190727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5" name="Tasks--&gt;CI">
            <a:extLst>
              <a:ext uri="{FF2B5EF4-FFF2-40B4-BE49-F238E27FC236}">
                <a16:creationId xmlns:a16="http://schemas.microsoft.com/office/drawing/2014/main" id="{42965F42-D057-4DE8-8AC8-E3DFB9258B45}"/>
              </a:ext>
            </a:extLst>
          </p:cNvPr>
          <p:cNvCxnSpPr>
            <a:cxnSpLocks/>
          </p:cNvCxnSpPr>
          <p:nvPr/>
        </p:nvCxnSpPr>
        <p:spPr>
          <a:xfrm flipV="1">
            <a:off x="4724400" y="2263876"/>
            <a:ext cx="22163" cy="1200300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2" name="SCC--&gt;CI">
            <a:extLst>
              <a:ext uri="{FF2B5EF4-FFF2-40B4-BE49-F238E27FC236}">
                <a16:creationId xmlns:a16="http://schemas.microsoft.com/office/drawing/2014/main" id="{9ABFFF2F-67CB-4C87-A86C-2BCF4E145CD5}"/>
              </a:ext>
            </a:extLst>
          </p:cNvPr>
          <p:cNvCxnSpPr>
            <a:cxnSpLocks/>
            <a:stCxn id="347" idx="2"/>
            <a:endCxn id="319" idx="1"/>
          </p:cNvCxnSpPr>
          <p:nvPr/>
        </p:nvCxnSpPr>
        <p:spPr>
          <a:xfrm rot="16200000" flipH="1">
            <a:off x="33251" y="3468421"/>
            <a:ext cx="3688706" cy="1265646"/>
          </a:xfrm>
          <a:prstGeom prst="curvedConnector2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cxnSp>
        <p:nvCxnSpPr>
          <p:cNvPr id="353" name="ACR--&gt;Tasks">
            <a:extLst>
              <a:ext uri="{FF2B5EF4-FFF2-40B4-BE49-F238E27FC236}">
                <a16:creationId xmlns:a16="http://schemas.microsoft.com/office/drawing/2014/main" id="{A78272FF-2304-4971-8EE4-1BDE40CB3CAD}"/>
              </a:ext>
            </a:extLst>
          </p:cNvPr>
          <p:cNvCxnSpPr>
            <a:cxnSpLocks/>
          </p:cNvCxnSpPr>
          <p:nvPr/>
        </p:nvCxnSpPr>
        <p:spPr>
          <a:xfrm flipH="1" flipV="1">
            <a:off x="5001490" y="4195142"/>
            <a:ext cx="850213" cy="149058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66" name="Rectangle 365" hidden="1">
            <a:extLst>
              <a:ext uri="{FF2B5EF4-FFF2-40B4-BE49-F238E27FC236}">
                <a16:creationId xmlns:a16="http://schemas.microsoft.com/office/drawing/2014/main" id="{C6713FFA-534A-4B26-9CBA-51EE32520F63}"/>
              </a:ext>
            </a:extLst>
          </p:cNvPr>
          <p:cNvSpPr/>
          <p:nvPr/>
        </p:nvSpPr>
        <p:spPr>
          <a:xfrm>
            <a:off x="259601" y="1374405"/>
            <a:ext cx="3699177" cy="1604518"/>
          </a:xfrm>
          <a:prstGeom prst="rect">
            <a:avLst/>
          </a:prstGeom>
          <a:solidFill>
            <a:srgbClr val="FFFFFF"/>
          </a:solidFill>
          <a:ln>
            <a:solidFill>
              <a:srgbClr val="0F7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50E6FF"/>
                </a:solidFill>
              </a:rPr>
              <a:t>Unit &amp; Functional Tests provide value for the life of the application</a:t>
            </a:r>
            <a:endParaRPr lang="en-US" dirty="0">
              <a:solidFill>
                <a:srgbClr val="50E6FF"/>
              </a:solidFill>
            </a:endParaRPr>
          </a:p>
        </p:txBody>
      </p:sp>
      <p:pic>
        <p:nvPicPr>
          <p:cNvPr id="380" name="Quay" descr="Image result for quay registry icon">
            <a:extLst>
              <a:ext uri="{FF2B5EF4-FFF2-40B4-BE49-F238E27FC236}">
                <a16:creationId xmlns:a16="http://schemas.microsoft.com/office/drawing/2014/main" id="{6F5E5F57-EB98-4F84-A391-955FF777C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90" y="3841420"/>
            <a:ext cx="516399" cy="14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1" name="GitHub" descr="A close up of a logo&#10;&#10;Description automatically generated">
            <a:extLst>
              <a:ext uri="{FF2B5EF4-FFF2-40B4-BE49-F238E27FC236}">
                <a16:creationId xmlns:a16="http://schemas.microsoft.com/office/drawing/2014/main" id="{B7072CC4-0F78-40F6-8F3A-4581E30D7BDC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7" y="4081664"/>
            <a:ext cx="506756" cy="506756"/>
          </a:xfrm>
          <a:prstGeom prst="rect">
            <a:avLst/>
          </a:prstGeom>
        </p:spPr>
      </p:pic>
      <p:pic>
        <p:nvPicPr>
          <p:cNvPr id="382" name="Redhat" descr="A close up of a logo&#10;&#10;Description automatically generated">
            <a:extLst>
              <a:ext uri="{FF2B5EF4-FFF2-40B4-BE49-F238E27FC236}">
                <a16:creationId xmlns:a16="http://schemas.microsoft.com/office/drawing/2014/main" id="{E7056947-4046-4B0C-B816-93CA3F1B7B44}"/>
              </a:ext>
            </a:extLst>
          </p:cNvPr>
          <p:cNvPicPr>
            <a:picLocks noChangeAspect="1"/>
          </p:cNvPicPr>
          <p:nvPr/>
        </p:nvPicPr>
        <p:blipFill rotWithShape="1"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5" t="27708" r="13421" b="13191"/>
          <a:stretch/>
        </p:blipFill>
        <p:spPr>
          <a:xfrm>
            <a:off x="1774128" y="3251183"/>
            <a:ext cx="476665" cy="473973"/>
          </a:xfrm>
          <a:prstGeom prst="rect">
            <a:avLst/>
          </a:prstGeom>
        </p:spPr>
      </p:pic>
      <p:pic>
        <p:nvPicPr>
          <p:cNvPr id="383" name="gcr" descr="Image result for google container registry logo">
            <a:extLst>
              <a:ext uri="{FF2B5EF4-FFF2-40B4-BE49-F238E27FC236}">
                <a16:creationId xmlns:a16="http://schemas.microsoft.com/office/drawing/2014/main" id="{D8C888E8-2D75-43FE-AE90-8F892E792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121" y="3668912"/>
            <a:ext cx="444268" cy="4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" name="Jenkins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FB79E981-1521-47B8-95A1-1AC11E7B5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6742229" y="1241506"/>
            <a:ext cx="353127" cy="4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5" name="helm-chart" descr="https://ngeor.files.wordpress.com/2017/11/helm-small.png">
            <a:extLst>
              <a:ext uri="{FF2B5EF4-FFF2-40B4-BE49-F238E27FC236}">
                <a16:creationId xmlns:a16="http://schemas.microsoft.com/office/drawing/2014/main" id="{75851846-BA33-4848-96D4-704573FB2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20" y="1784793"/>
            <a:ext cx="464404" cy="48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" name="Code">
            <a:extLst>
              <a:ext uri="{FF2B5EF4-FFF2-40B4-BE49-F238E27FC236}">
                <a16:creationId xmlns:a16="http://schemas.microsoft.com/office/drawing/2014/main" id="{FA7E429E-27C9-4CFA-9584-9D84CCB560B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62695" y="1293707"/>
            <a:ext cx="439103" cy="439103"/>
          </a:xfrm>
          <a:prstGeom prst="rect">
            <a:avLst/>
          </a:prstGeom>
        </p:spPr>
      </p:pic>
      <p:grpSp>
        <p:nvGrpSpPr>
          <p:cNvPr id="346" name="Group 345">
            <a:extLst>
              <a:ext uri="{FF2B5EF4-FFF2-40B4-BE49-F238E27FC236}">
                <a16:creationId xmlns:a16="http://schemas.microsoft.com/office/drawing/2014/main" id="{F553C8B5-BCC2-4498-BAE7-128E24091B86}"/>
              </a:ext>
            </a:extLst>
          </p:cNvPr>
          <p:cNvGrpSpPr/>
          <p:nvPr/>
        </p:nvGrpSpPr>
        <p:grpSpPr>
          <a:xfrm>
            <a:off x="517824" y="1225875"/>
            <a:ext cx="1453914" cy="1031016"/>
            <a:chOff x="608671" y="1461030"/>
            <a:chExt cx="1483698" cy="1478514"/>
          </a:xfrm>
        </p:grpSpPr>
        <p:sp>
          <p:nvSpPr>
            <p:cNvPr id="347" name="Rounded Rectangle 11">
              <a:extLst>
                <a:ext uri="{FF2B5EF4-FFF2-40B4-BE49-F238E27FC236}">
                  <a16:creationId xmlns:a16="http://schemas.microsoft.com/office/drawing/2014/main" id="{802EB307-3194-443A-B802-767F967D8A8A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7BB0CC66-7CCC-4C80-ABB4-3E0B5DC18990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49" name="Repos">
              <a:extLst>
                <a:ext uri="{FF2B5EF4-FFF2-40B4-BE49-F238E27FC236}">
                  <a16:creationId xmlns:a16="http://schemas.microsoft.com/office/drawing/2014/main" id="{FAF31CB1-972F-4D63-9393-323396CA7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  <p:grpSp>
        <p:nvGrpSpPr>
          <p:cNvPr id="78" name="CI">
            <a:extLst>
              <a:ext uri="{FF2B5EF4-FFF2-40B4-BE49-F238E27FC236}">
                <a16:creationId xmlns:a16="http://schemas.microsoft.com/office/drawing/2014/main" id="{D2F3631C-FD41-49A0-8C1C-55D61AA12159}"/>
              </a:ext>
            </a:extLst>
          </p:cNvPr>
          <p:cNvGrpSpPr/>
          <p:nvPr/>
        </p:nvGrpSpPr>
        <p:grpSpPr>
          <a:xfrm>
            <a:off x="4555354" y="1231508"/>
            <a:ext cx="1453914" cy="1025383"/>
            <a:chOff x="4555354" y="1147552"/>
            <a:chExt cx="1453914" cy="1109340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4555354" y="1147552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4602483" y="1397398"/>
              <a:ext cx="1359657" cy="674676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CI</a:t>
              </a:r>
            </a:p>
            <a:p>
              <a:pPr algn="ctr" defTabSz="87820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Build, Unit &amp; Integration Testing</a:t>
              </a:r>
            </a:p>
          </p:txBody>
        </p:sp>
        <p:pic>
          <p:nvPicPr>
            <p:cNvPr id="402" name="DevOpsPipelines">
              <a:extLst>
                <a:ext uri="{FF2B5EF4-FFF2-40B4-BE49-F238E27FC236}">
                  <a16:creationId xmlns:a16="http://schemas.microsoft.com/office/drawing/2014/main" id="{1CEDE86E-90F2-4270-A64F-25C4CE07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639632" y="1186062"/>
              <a:ext cx="298769" cy="298769"/>
            </a:xfrm>
            <a:prstGeom prst="rect">
              <a:avLst/>
            </a:prstGeom>
          </p:spPr>
        </p:pic>
      </p:grpSp>
      <p:pic>
        <p:nvPicPr>
          <p:cNvPr id="388" name="Jenkins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7C8E854F-5AE4-4543-BCF1-A84110C06F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4601693" y="1241507"/>
            <a:ext cx="353127" cy="4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" name="Twistlock" descr="Related image">
            <a:extLst>
              <a:ext uri="{FF2B5EF4-FFF2-40B4-BE49-F238E27FC236}">
                <a16:creationId xmlns:a16="http://schemas.microsoft.com/office/drawing/2014/main" id="{3938E85E-2752-4FC6-B383-4614F870D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83" y="4495446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8" name="Twistlock" descr="Related image">
            <a:extLst>
              <a:ext uri="{FF2B5EF4-FFF2-40B4-BE49-F238E27FC236}">
                <a16:creationId xmlns:a16="http://schemas.microsoft.com/office/drawing/2014/main" id="{02026DBB-A87A-4F56-BB5D-2D6F77EBF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234" y="114558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2EC208-225B-49DA-A6DC-B368F3284752}"/>
              </a:ext>
            </a:extLst>
          </p:cNvPr>
          <p:cNvSpPr/>
          <p:nvPr/>
        </p:nvSpPr>
        <p:spPr>
          <a:xfrm>
            <a:off x="2329159" y="2837583"/>
            <a:ext cx="10748852" cy="45461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solidFill>
                  <a:sysClr val="windowText" lastClr="000000"/>
                </a:solidFill>
              </a:rPr>
              <a:t>SAVE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864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17">
        <p:fade/>
      </p:transition>
    </mc:Choice>
    <mc:Fallback xmlns=""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30704 0.0011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52" y="4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58333E-6 0.00394 L 0.30951 0.11088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69" y="534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31511 0.1076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55" y="537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30704 0.00116 " pathEditMode="relative" rAng="0" ptsTypes="AA">
                                      <p:cBhvr>
                                        <p:cTn id="43" dur="1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52" y="4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7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800"/>
                            </p:stCondLst>
                            <p:childTnLst>
                              <p:par>
                                <p:cTn id="4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0.30638 0.10277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3" y="513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951 0.11088 C 0.33906 0.17754 0.36107 0.27454 0.39844 0.31088 C 0.43594 0.34722 0.48867 0.32291 0.53372 0.32893 " pathEditMode="relative" rAng="0" ptsTypes="AAA">
                                      <p:cBhvr>
                                        <p:cTn id="91" dur="2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1" y="11019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30704 0.00115 C 0.33243 0.10208 0.34571 0.24838 0.38347 0.30393 C 0.42136 0.35949 0.48347 0.3243 0.5336 0.33449 " pathEditMode="relative" rAng="0" ptsTypes="AAA">
                                      <p:cBhvr>
                                        <p:cTn id="99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28" y="16759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9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0638 0.11041 C 0.33034 0.17615 0.35325 0.26944 0.39128 0.30602 C 0.42969 0.34236 0.4832 0.32222 0.53529 0.32986 " pathEditMode="relative" rAng="0" ptsTypes="AAA">
                                      <p:cBhvr>
                                        <p:cTn id="107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5" y="10972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9" presetClass="exit" presetSubtype="0" fill="hold" grpId="5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9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500"/>
                            </p:stCondLst>
                            <p:childTnLst>
                              <p:par>
                                <p:cTn id="1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6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500"/>
                            </p:stCondLst>
                            <p:childTnLst>
                              <p:par>
                                <p:cTn id="1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000"/>
                            </p:stCondLst>
                            <p:childTnLst>
                              <p:par>
                                <p:cTn id="14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85185E-6 L 0.29284 0.00139 " pathEditMode="relative" rAng="0" ptsTypes="AA">
                                      <p:cBhvr>
                                        <p:cTn id="147" dur="22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35" y="69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-3.7037E-7 L 0.2612 -0.00787 " pathEditMode="relative" rAng="0" ptsTypes="AA">
                                      <p:cBhvr>
                                        <p:cTn id="149" dur="22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60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284 0.00139 L 0.26028 0.37778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" y="18356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53" presetClass="exit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9" dur="75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75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1" dur="7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26354 -0.08148 L 0.26875 0.23704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15926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6" dur="75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8" dur="7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000"/>
                            </p:stCondLst>
                            <p:childTnLst>
                              <p:par>
                                <p:cTn id="18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6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250"/>
                            </p:stCondLst>
                            <p:childTnLst>
                              <p:par>
                                <p:cTn id="19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7 L 0.12643 0.00857 " pathEditMode="relative" rAng="0" ptsTypes="AA">
                                      <p:cBhvr>
                                        <p:cTn id="199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463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195 -0.00185 C 0.01406 -0.01898 0.04675 -0.08402 0.07136 -0.09583 C 0.1 -0.09722 0.13529 -0.07106 0.1418 -0.05625 " pathEditMode="relative" rAng="0" ptsTypes="AAA">
                                      <p:cBhvr>
                                        <p:cTn id="201" dur="2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2" y="-4699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37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6 2.22222E-6 C -0.00039 -0.0007 0.01615 -0.09167 0.04037 -0.09144 C 0.08178 -0.09144 0.12279 -0.03125 0.12487 -0.03056 " pathEditMode="relative" rAng="0" ptsTypes="AAA">
                                      <p:cBhvr>
                                        <p:cTn id="206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-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3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4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5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6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7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9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0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1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2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7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750"/>
                            </p:stCondLst>
                            <p:childTnLst>
                              <p:par>
                                <p:cTn id="2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1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023 C 0.00052 0.0007 0.04661 -0.00116 0.072 0.00139 C 0.07747 0.00556 0.08333 0.02222 0.08333 0.02732 " pathEditMode="relative" rAng="0" ptsTypes="AAA">
                                      <p:cBhvr>
                                        <p:cTn id="233" dur="2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" y="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750"/>
                            </p:stCondLst>
                            <p:childTnLst>
                              <p:par>
                                <p:cTn id="2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3250"/>
                            </p:stCondLst>
                            <p:childTnLst>
                              <p:par>
                                <p:cTn id="2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5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500"/>
                            </p:stCondLst>
                            <p:childTnLst>
                              <p:par>
                                <p:cTn id="24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C -0.01406 0.01435 -0.05104 0.05208 -0.06732 0.04977 C -0.08359 0.04745 -0.11003 0.02894 -0.11302 0.00926 " pathEditMode="relative" rAng="0" ptsTypes="AAA">
                                      <p:cBhvr>
                                        <p:cTn id="249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500"/>
                            </p:stCondLst>
                            <p:childTnLst>
                              <p:par>
                                <p:cTn id="25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2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 tmFilter="0, 0; .2, .5; .8, .5; 1, 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1" dur="250" autoRev="1" fill="hold"/>
                                        <p:tgtEl>
                                          <p:spTgt spid="5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500"/>
                            </p:stCondLst>
                            <p:childTnLst>
                              <p:par>
                                <p:cTn id="2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8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"/>
                            </p:stCondLst>
                            <p:childTnLst>
                              <p:par>
                                <p:cTn id="2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500"/>
                            </p:stCondLst>
                            <p:childTnLst>
                              <p:par>
                                <p:cTn id="28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2" dur="1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5364 -0.13217 " pathEditMode="relative" rAng="0" ptsTypes="AA">
                                      <p:cBhvr>
                                        <p:cTn id="284" dur="20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82" y="-6620"/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6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1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6198 -0.10185 " pathEditMode="relative" rAng="0" ptsTypes="AA">
                                      <p:cBhvr>
                                        <p:cTn id="292" dur="2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99" y="-5093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4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8" dur="1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5781 -0.0412 " pathEditMode="relative" rAng="0" ptsTypes="AA">
                                      <p:cBhvr>
                                        <p:cTn id="300" dur="2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-2060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2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6" dur="1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36484 -0.11736 " pathEditMode="relative" rAng="0" ptsTypes="AA">
                                      <p:cBhvr>
                                        <p:cTn id="308" dur="2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-5880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0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500"/>
                            </p:stCondLst>
                            <p:childTnLst>
                              <p:par>
                                <p:cTn id="3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0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8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34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500"/>
                            </p:stCondLst>
                            <p:childTnLst>
                              <p:par>
                                <p:cTn id="33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38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/>
      <p:bldP spid="310" grpId="1"/>
      <p:bldP spid="310" grpId="2"/>
      <p:bldP spid="310" grpId="3"/>
      <p:bldP spid="310" grpId="4"/>
      <p:bldP spid="310" grpId="5"/>
      <p:bldP spid="534" grpId="0" animBg="1"/>
      <p:bldP spid="534" grpId="1" animBg="1"/>
      <p:bldP spid="534" grpId="2" animBg="1"/>
      <p:bldP spid="534" grpId="3" animBg="1"/>
      <p:bldP spid="36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983"/>
            <a:ext cx="10515600" cy="2852333"/>
          </a:xfrm>
        </p:spPr>
        <p:txBody>
          <a:bodyPr/>
          <a:lstStyle/>
          <a:p>
            <a:r>
              <a:rPr lang="en-US" dirty="0"/>
              <a:t>VNET &amp; Firewalls </a:t>
            </a:r>
            <a:r>
              <a:rPr lang="en-US" i="1" baseline="30000" dirty="0"/>
              <a:t> </a:t>
            </a:r>
            <a:br>
              <a:rPr lang="en-US" i="1" baseline="30000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300"/>
            <a:ext cx="10515600" cy="1499974"/>
          </a:xfrm>
        </p:spPr>
        <p:txBody>
          <a:bodyPr/>
          <a:lstStyle/>
          <a:p>
            <a:r>
              <a:rPr lang="en-US" dirty="0"/>
              <a:t>Securing registry access to private virtual networks</a:t>
            </a:r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61BFA537-25EF-4EDB-9898-E3014994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044" y="590321"/>
            <a:ext cx="2733047" cy="273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7525A672-0167-4EC4-847F-95C1CCA0F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120" y="590321"/>
            <a:ext cx="2733047" cy="273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7FC403-54F0-424A-94EB-0920D190A382}"/>
              </a:ext>
            </a:extLst>
          </p:cNvPr>
          <p:cNvCxnSpPr/>
          <p:nvPr/>
        </p:nvCxnSpPr>
        <p:spPr>
          <a:xfrm>
            <a:off x="6905276" y="1958430"/>
            <a:ext cx="2091658" cy="0"/>
          </a:xfrm>
          <a:prstGeom prst="straightConnector1">
            <a:avLst/>
          </a:prstGeom>
          <a:ln w="152400">
            <a:solidFill>
              <a:srgbClr val="0079D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49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3E9411-8671-483B-AC7E-59185F70741F}"/>
              </a:ext>
            </a:extLst>
          </p:cNvPr>
          <p:cNvSpPr/>
          <p:nvPr/>
        </p:nvSpPr>
        <p:spPr>
          <a:xfrm>
            <a:off x="7000874" y="1533526"/>
            <a:ext cx="3600449" cy="2001770"/>
          </a:xfrm>
          <a:prstGeom prst="rect">
            <a:avLst/>
          </a:prstGeom>
          <a:noFill/>
          <a:ln>
            <a:solidFill>
              <a:srgbClr val="08219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AKS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17C096-81EF-449F-9F80-97CDD172ED7A}"/>
              </a:ext>
            </a:extLst>
          </p:cNvPr>
          <p:cNvSpPr/>
          <p:nvPr/>
        </p:nvSpPr>
        <p:spPr>
          <a:xfrm>
            <a:off x="7188403" y="3356166"/>
            <a:ext cx="3181351" cy="36933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US" sz="1400">
                <a:solidFill>
                  <a:prstClr val="black"/>
                </a:solidFill>
              </a:rPr>
              <a:t>Azure virtual network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C2CAE238-B267-4E6D-86E1-A869108856F3}"/>
              </a:ext>
            </a:extLst>
          </p:cNvPr>
          <p:cNvSpPr/>
          <p:nvPr/>
        </p:nvSpPr>
        <p:spPr>
          <a:xfrm>
            <a:off x="7206684" y="3375442"/>
            <a:ext cx="3181351" cy="2711032"/>
          </a:xfrm>
          <a:custGeom>
            <a:avLst/>
            <a:gdLst>
              <a:gd name="connsiteX0" fmla="*/ 61557 w 3181351"/>
              <a:gd name="connsiteY0" fmla="*/ 0 h 2711032"/>
              <a:gd name="connsiteX1" fmla="*/ 252853 w 3181351"/>
              <a:gd name="connsiteY1" fmla="*/ 0 h 2711032"/>
              <a:gd name="connsiteX2" fmla="*/ 1264236 w 3181351"/>
              <a:gd name="connsiteY2" fmla="*/ 0 h 2711032"/>
              <a:gd name="connsiteX3" fmla="*/ 3119794 w 3181351"/>
              <a:gd name="connsiteY3" fmla="*/ 0 h 2711032"/>
              <a:gd name="connsiteX4" fmla="*/ 3181351 w 3181351"/>
              <a:gd name="connsiteY4" fmla="*/ 61557 h 2711032"/>
              <a:gd name="connsiteX5" fmla="*/ 3181351 w 3181351"/>
              <a:gd name="connsiteY5" fmla="*/ 307776 h 2711032"/>
              <a:gd name="connsiteX6" fmla="*/ 3119794 w 3181351"/>
              <a:gd name="connsiteY6" fmla="*/ 369333 h 2711032"/>
              <a:gd name="connsiteX7" fmla="*/ 1517089 w 3181351"/>
              <a:gd name="connsiteY7" fmla="*/ 369333 h 2711032"/>
              <a:gd name="connsiteX8" fmla="*/ 1517089 w 3181351"/>
              <a:gd name="connsiteY8" fmla="*/ 2458179 h 2711032"/>
              <a:gd name="connsiteX9" fmla="*/ 1264236 w 3181351"/>
              <a:gd name="connsiteY9" fmla="*/ 2711032 h 2711032"/>
              <a:gd name="connsiteX10" fmla="*/ 252853 w 3181351"/>
              <a:gd name="connsiteY10" fmla="*/ 2711032 h 2711032"/>
              <a:gd name="connsiteX11" fmla="*/ 0 w 3181351"/>
              <a:gd name="connsiteY11" fmla="*/ 2458179 h 2711032"/>
              <a:gd name="connsiteX12" fmla="*/ 0 w 3181351"/>
              <a:gd name="connsiteY12" fmla="*/ 307776 h 2711032"/>
              <a:gd name="connsiteX13" fmla="*/ 0 w 3181351"/>
              <a:gd name="connsiteY13" fmla="*/ 252853 h 2711032"/>
              <a:gd name="connsiteX14" fmla="*/ 0 w 3181351"/>
              <a:gd name="connsiteY14" fmla="*/ 61557 h 2711032"/>
              <a:gd name="connsiteX15" fmla="*/ 61557 w 3181351"/>
              <a:gd name="connsiteY15" fmla="*/ 0 h 271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81351" h="2711032">
                <a:moveTo>
                  <a:pt x="61557" y="0"/>
                </a:moveTo>
                <a:lnTo>
                  <a:pt x="252853" y="0"/>
                </a:lnTo>
                <a:lnTo>
                  <a:pt x="1264236" y="0"/>
                </a:lnTo>
                <a:lnTo>
                  <a:pt x="3119794" y="0"/>
                </a:lnTo>
                <a:cubicBezTo>
                  <a:pt x="3153791" y="0"/>
                  <a:pt x="3181351" y="27560"/>
                  <a:pt x="3181351" y="61557"/>
                </a:cubicBezTo>
                <a:lnTo>
                  <a:pt x="3181351" y="307776"/>
                </a:lnTo>
                <a:cubicBezTo>
                  <a:pt x="3181351" y="341773"/>
                  <a:pt x="3153791" y="369333"/>
                  <a:pt x="3119794" y="369333"/>
                </a:cubicBezTo>
                <a:lnTo>
                  <a:pt x="1517089" y="369333"/>
                </a:lnTo>
                <a:lnTo>
                  <a:pt x="1517089" y="2458179"/>
                </a:lnTo>
                <a:cubicBezTo>
                  <a:pt x="1517089" y="2597826"/>
                  <a:pt x="1403883" y="2711032"/>
                  <a:pt x="1264236" y="2711032"/>
                </a:cubicBezTo>
                <a:lnTo>
                  <a:pt x="252853" y="2711032"/>
                </a:lnTo>
                <a:cubicBezTo>
                  <a:pt x="113206" y="2711032"/>
                  <a:pt x="0" y="2597826"/>
                  <a:pt x="0" y="2458179"/>
                </a:cubicBezTo>
                <a:lnTo>
                  <a:pt x="0" y="307776"/>
                </a:lnTo>
                <a:lnTo>
                  <a:pt x="0" y="252853"/>
                </a:lnTo>
                <a:lnTo>
                  <a:pt x="0" y="61557"/>
                </a:lnTo>
                <a:cubicBezTo>
                  <a:pt x="0" y="27560"/>
                  <a:pt x="27560" y="0"/>
                  <a:pt x="61557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0"/>
            <a:r>
              <a:rPr lang="en-US" sz="1400">
                <a:solidFill>
                  <a:prstClr val="black"/>
                </a:solidFill>
              </a:rPr>
              <a:t>Azure virtual network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20" name="Straight Arrow Connector 27">
            <a:extLst>
              <a:ext uri="{FF2B5EF4-FFF2-40B4-BE49-F238E27FC236}">
                <a16:creationId xmlns:a16="http://schemas.microsoft.com/office/drawing/2014/main" id="{E91D1AE0-239B-4ECF-9BD4-6F26553CB663}"/>
              </a:ext>
            </a:extLst>
          </p:cNvPr>
          <p:cNvCxnSpPr>
            <a:cxnSpLocks/>
            <a:stCxn id="58" idx="0"/>
            <a:endCxn id="6" idx="2"/>
          </p:cNvCxnSpPr>
          <p:nvPr/>
        </p:nvCxnSpPr>
        <p:spPr>
          <a:xfrm rot="5400000" flipH="1" flipV="1">
            <a:off x="7801547" y="3589462"/>
            <a:ext cx="841495" cy="1113570"/>
          </a:xfrm>
          <a:prstGeom prst="bentConnector3">
            <a:avLst>
              <a:gd name="adj1" fmla="val 50000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loud 22">
            <a:extLst>
              <a:ext uri="{FF2B5EF4-FFF2-40B4-BE49-F238E27FC236}">
                <a16:creationId xmlns:a16="http://schemas.microsoft.com/office/drawing/2014/main" id="{7EA8D714-33F3-4501-8C63-E9AC9B34CB2B}"/>
              </a:ext>
            </a:extLst>
          </p:cNvPr>
          <p:cNvSpPr/>
          <p:nvPr/>
        </p:nvSpPr>
        <p:spPr>
          <a:xfrm>
            <a:off x="2505159" y="1895475"/>
            <a:ext cx="3121144" cy="4257675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Public Internet</a:t>
            </a:r>
          </a:p>
        </p:txBody>
      </p:sp>
      <p:cxnSp>
        <p:nvCxnSpPr>
          <p:cNvPr id="45" name="Straight Arrow Connector 27">
            <a:extLst>
              <a:ext uri="{FF2B5EF4-FFF2-40B4-BE49-F238E27FC236}">
                <a16:creationId xmlns:a16="http://schemas.microsoft.com/office/drawing/2014/main" id="{1C7E975C-0FB6-4EBE-8A46-2986A5D0232F}"/>
              </a:ext>
            </a:extLst>
          </p:cNvPr>
          <p:cNvCxnSpPr>
            <a:cxnSpLocks/>
            <a:stCxn id="1028" idx="3"/>
            <a:endCxn id="112" idx="1"/>
          </p:cNvCxnSpPr>
          <p:nvPr/>
        </p:nvCxnSpPr>
        <p:spPr>
          <a:xfrm>
            <a:off x="2310918" y="3968919"/>
            <a:ext cx="5112797" cy="1261538"/>
          </a:xfrm>
          <a:prstGeom prst="bentConnector3">
            <a:avLst>
              <a:gd name="adj1" fmla="val 15162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27">
            <a:extLst>
              <a:ext uri="{FF2B5EF4-FFF2-40B4-BE49-F238E27FC236}">
                <a16:creationId xmlns:a16="http://schemas.microsoft.com/office/drawing/2014/main" id="{DCD2911F-076E-46EE-A255-26B73731E7ED}"/>
              </a:ext>
            </a:extLst>
          </p:cNvPr>
          <p:cNvCxnSpPr>
            <a:cxnSpLocks/>
            <a:stCxn id="58" idx="1"/>
            <a:endCxn id="6" idx="2"/>
          </p:cNvCxnSpPr>
          <p:nvPr/>
        </p:nvCxnSpPr>
        <p:spPr>
          <a:xfrm rot="10800000" flipH="1">
            <a:off x="7423715" y="3725500"/>
            <a:ext cx="1355364" cy="942135"/>
          </a:xfrm>
          <a:prstGeom prst="bentConnector4">
            <a:avLst>
              <a:gd name="adj1" fmla="val -234020"/>
              <a:gd name="adj2" fmla="val 55341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27">
            <a:extLst>
              <a:ext uri="{FF2B5EF4-FFF2-40B4-BE49-F238E27FC236}">
                <a16:creationId xmlns:a16="http://schemas.microsoft.com/office/drawing/2014/main" id="{F0FD12F5-A4B6-43E8-83F4-D12727F569E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876678" y="4833938"/>
            <a:ext cx="1583228" cy="154399"/>
          </a:xfrm>
          <a:prstGeom prst="bentConnector3">
            <a:avLst>
              <a:gd name="adj1" fmla="val 667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E372E0A-C4A4-4712-AE10-FC97DB804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906" y="4493036"/>
            <a:ext cx="990601" cy="99060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25848A4-3133-4024-B85D-7BC2235E5D24}"/>
              </a:ext>
            </a:extLst>
          </p:cNvPr>
          <p:cNvSpPr/>
          <p:nvPr/>
        </p:nvSpPr>
        <p:spPr>
          <a:xfrm>
            <a:off x="8933321" y="4323588"/>
            <a:ext cx="2772904" cy="1903857"/>
          </a:xfrm>
          <a:prstGeom prst="rect">
            <a:avLst/>
          </a:prstGeom>
          <a:noFill/>
          <a:ln>
            <a:solidFill>
              <a:srgbClr val="08219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Resources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B63C34-4FCB-458C-99C0-2CA931D19EFC}"/>
              </a:ext>
            </a:extLst>
          </p:cNvPr>
          <p:cNvSpPr/>
          <p:nvPr/>
        </p:nvSpPr>
        <p:spPr>
          <a:xfrm>
            <a:off x="7000874" y="4323588"/>
            <a:ext cx="1819276" cy="1894557"/>
          </a:xfrm>
          <a:prstGeom prst="rect">
            <a:avLst/>
          </a:prstGeom>
          <a:noFill/>
          <a:ln>
            <a:solidFill>
              <a:srgbClr val="08219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C758FC-4846-49A6-942C-3B8BF23A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VNet</a:t>
            </a:r>
            <a:r>
              <a:rPr lang="en-US" dirty="0"/>
              <a:t> &amp; Firewall Rules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B583D0-B2C4-4135-B90D-787EB063CE39}"/>
              </a:ext>
            </a:extLst>
          </p:cNvPr>
          <p:cNvSpPr/>
          <p:nvPr/>
        </p:nvSpPr>
        <p:spPr>
          <a:xfrm>
            <a:off x="0" y="6340665"/>
            <a:ext cx="2349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http://aka.ms/acr/vnet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2BFDCC-ED49-4C91-A48F-942464B1BDEB}"/>
              </a:ext>
            </a:extLst>
          </p:cNvPr>
          <p:cNvSpPr/>
          <p:nvPr/>
        </p:nvSpPr>
        <p:spPr>
          <a:xfrm>
            <a:off x="7210425" y="2119821"/>
            <a:ext cx="990600" cy="1123949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889489-90BA-488F-BE5B-FC4EBB5A885B}"/>
              </a:ext>
            </a:extLst>
          </p:cNvPr>
          <p:cNvSpPr/>
          <p:nvPr/>
        </p:nvSpPr>
        <p:spPr>
          <a:xfrm>
            <a:off x="8305800" y="2119820"/>
            <a:ext cx="990600" cy="1123949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F1F506-01E3-4D60-BF50-7C43EB70A3F1}"/>
              </a:ext>
            </a:extLst>
          </p:cNvPr>
          <p:cNvSpPr/>
          <p:nvPr/>
        </p:nvSpPr>
        <p:spPr>
          <a:xfrm>
            <a:off x="9401175" y="2119820"/>
            <a:ext cx="990600" cy="1123949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198B70-362D-498D-8343-5A511CA70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051" y="1634051"/>
            <a:ext cx="637674" cy="4857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61C58BD-C931-42C8-B95B-0C34A8093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85" y="2040613"/>
            <a:ext cx="990601" cy="99060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63FDE3-6497-45BB-B0C7-38F44EA3A6A4}"/>
              </a:ext>
            </a:extLst>
          </p:cNvPr>
          <p:cNvCxnSpPr>
            <a:cxnSpLocks/>
            <a:stCxn id="118" idx="3"/>
            <a:endCxn id="26" idx="1"/>
          </p:cNvCxnSpPr>
          <p:nvPr/>
        </p:nvCxnSpPr>
        <p:spPr>
          <a:xfrm flipV="1">
            <a:off x="4346442" y="2535914"/>
            <a:ext cx="1573343" cy="1190885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89E43B8B-2039-4DA7-BF86-400D8EA6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830" y="3583156"/>
            <a:ext cx="705088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4CF50D-EB14-41C4-AD40-2BED7E21A7F9}"/>
              </a:ext>
            </a:extLst>
          </p:cNvPr>
          <p:cNvSpPr txBox="1"/>
          <p:nvPr/>
        </p:nvSpPr>
        <p:spPr>
          <a:xfrm>
            <a:off x="1533034" y="4291076"/>
            <a:ext cx="129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IP: 5.5.1.2</a:t>
            </a:r>
          </a:p>
        </p:txBody>
      </p:sp>
      <p:cxnSp>
        <p:nvCxnSpPr>
          <p:cNvPr id="27" name="Straight Arrow Connector 27">
            <a:extLst>
              <a:ext uri="{FF2B5EF4-FFF2-40B4-BE49-F238E27FC236}">
                <a16:creationId xmlns:a16="http://schemas.microsoft.com/office/drawing/2014/main" id="{B482FB2C-E858-46DD-BD15-73B562E9B515}"/>
              </a:ext>
            </a:extLst>
          </p:cNvPr>
          <p:cNvCxnSpPr>
            <a:cxnSpLocks/>
            <a:stCxn id="1028" idx="3"/>
            <a:endCxn id="62" idx="1"/>
          </p:cNvCxnSpPr>
          <p:nvPr/>
        </p:nvCxnSpPr>
        <p:spPr>
          <a:xfrm>
            <a:off x="2310918" y="3968919"/>
            <a:ext cx="5112797" cy="1508098"/>
          </a:xfrm>
          <a:prstGeom prst="bentConnector3">
            <a:avLst>
              <a:gd name="adj1" fmla="val 1497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Image result for azure pipelines logo">
            <a:extLst>
              <a:ext uri="{FF2B5EF4-FFF2-40B4-BE49-F238E27FC236}">
                <a16:creationId xmlns:a16="http://schemas.microsoft.com/office/drawing/2014/main" id="{96128E9E-6341-4F00-A3D1-E899AC311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83" y="5093287"/>
            <a:ext cx="321624" cy="32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Related image">
            <a:extLst>
              <a:ext uri="{FF2B5EF4-FFF2-40B4-BE49-F238E27FC236}">
                <a16:creationId xmlns:a16="http://schemas.microsoft.com/office/drawing/2014/main" id="{AC362C98-37A5-4A26-8F31-8B33E7EAD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t="13662" r="7384" b="10942"/>
          <a:stretch/>
        </p:blipFill>
        <p:spPr bwMode="auto">
          <a:xfrm>
            <a:off x="10408624" y="5034722"/>
            <a:ext cx="493031" cy="43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BF234215-D40D-47E1-ACC7-F9D1EAEA1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9996302" y="5049816"/>
            <a:ext cx="353127" cy="4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7D4E010-D9ED-4C6D-BED0-86350AC9BC5C}"/>
              </a:ext>
            </a:extLst>
          </p:cNvPr>
          <p:cNvSpPr txBox="1"/>
          <p:nvPr/>
        </p:nvSpPr>
        <p:spPr>
          <a:xfrm>
            <a:off x="9350640" y="5458383"/>
            <a:ext cx="1291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IP: 10.2.1.3</a:t>
            </a:r>
          </a:p>
        </p:txBody>
      </p:sp>
      <p:cxnSp>
        <p:nvCxnSpPr>
          <p:cNvPr id="39" name="Straight Arrow Connector 27">
            <a:extLst>
              <a:ext uri="{FF2B5EF4-FFF2-40B4-BE49-F238E27FC236}">
                <a16:creationId xmlns:a16="http://schemas.microsoft.com/office/drawing/2014/main" id="{2882FA55-6D8F-4510-A6B3-1E29C74B7D99}"/>
              </a:ext>
            </a:extLst>
          </p:cNvPr>
          <p:cNvCxnSpPr>
            <a:cxnSpLocks/>
            <a:stCxn id="38" idx="2"/>
            <a:endCxn id="91" idx="1"/>
          </p:cNvCxnSpPr>
          <p:nvPr/>
        </p:nvCxnSpPr>
        <p:spPr>
          <a:xfrm rot="5400000">
            <a:off x="8663880" y="4495218"/>
            <a:ext cx="92258" cy="2572587"/>
          </a:xfrm>
          <a:prstGeom prst="bentConnector4">
            <a:avLst>
              <a:gd name="adj1" fmla="val 1076326"/>
              <a:gd name="adj2" fmla="val 24032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7">
            <a:extLst>
              <a:ext uri="{FF2B5EF4-FFF2-40B4-BE49-F238E27FC236}">
                <a16:creationId xmlns:a16="http://schemas.microsoft.com/office/drawing/2014/main" id="{B56BC12C-985A-4AE0-8CC0-225BE23FDC29}"/>
              </a:ext>
            </a:extLst>
          </p:cNvPr>
          <p:cNvCxnSpPr>
            <a:cxnSpLocks/>
            <a:stCxn id="118" idx="3"/>
            <a:endCxn id="11" idx="1"/>
          </p:cNvCxnSpPr>
          <p:nvPr/>
        </p:nvCxnSpPr>
        <p:spPr>
          <a:xfrm flipV="1">
            <a:off x="4346442" y="2534411"/>
            <a:ext cx="2654432" cy="1192388"/>
          </a:xfrm>
          <a:prstGeom prst="bentConnector3">
            <a:avLst>
              <a:gd name="adj1" fmla="val 2954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FCADC9BF-ED89-4F78-B7DF-17B904B78A36}"/>
              </a:ext>
            </a:extLst>
          </p:cNvPr>
          <p:cNvSpPr/>
          <p:nvPr/>
        </p:nvSpPr>
        <p:spPr>
          <a:xfrm>
            <a:off x="7423715" y="4566994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5321CC0-E503-4723-A7A3-E4B79E82EA7B}"/>
              </a:ext>
            </a:extLst>
          </p:cNvPr>
          <p:cNvSpPr/>
          <p:nvPr/>
        </p:nvSpPr>
        <p:spPr>
          <a:xfrm>
            <a:off x="7423715" y="5376377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3AB4F81-A4F8-4892-B737-66937A6758C1}"/>
              </a:ext>
            </a:extLst>
          </p:cNvPr>
          <p:cNvSpPr/>
          <p:nvPr/>
        </p:nvSpPr>
        <p:spPr>
          <a:xfrm>
            <a:off x="7423715" y="5727000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8CAE891-14B4-4409-8B44-121FBFDFB31D}"/>
              </a:ext>
            </a:extLst>
          </p:cNvPr>
          <p:cNvSpPr/>
          <p:nvPr/>
        </p:nvSpPr>
        <p:spPr>
          <a:xfrm>
            <a:off x="7423715" y="5129817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74F8604-C420-4633-AFDA-9913B100EA00}"/>
              </a:ext>
            </a:extLst>
          </p:cNvPr>
          <p:cNvSpPr/>
          <p:nvPr/>
        </p:nvSpPr>
        <p:spPr>
          <a:xfrm>
            <a:off x="3862854" y="3626159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E73D0F5-8255-4A60-BF49-46690C3638E0}"/>
              </a:ext>
            </a:extLst>
          </p:cNvPr>
          <p:cNvSpPr/>
          <p:nvPr/>
        </p:nvSpPr>
        <p:spPr>
          <a:xfrm>
            <a:off x="289515" y="1404971"/>
            <a:ext cx="6778536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authentication &amp; authorization enough?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Least required privileges apply to the network as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Registries in the </a:t>
            </a:r>
            <a:r>
              <a:rPr lang="en-US" sz="2000" dirty="0" err="1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Vnet</a:t>
            </a:r>
            <a:endParaRPr lang="en-US" sz="20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Whitelist IP ranges that should have access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27D9A4-D67D-4CA7-8863-60AD766C7416}"/>
              </a:ext>
            </a:extLst>
          </p:cNvPr>
          <p:cNvGrpSpPr/>
          <p:nvPr/>
        </p:nvGrpSpPr>
        <p:grpSpPr>
          <a:xfrm>
            <a:off x="6320304" y="4354681"/>
            <a:ext cx="1091276" cy="797365"/>
            <a:chOff x="345233" y="4421462"/>
            <a:chExt cx="5303520" cy="1184815"/>
          </a:xfrm>
          <a:effectLst>
            <a:outerShdw blurRad="88900" dist="38100" dir="2700000" algn="tl" rotWithShape="0">
              <a:prstClr val="black">
                <a:alpha val="28000"/>
              </a:prstClr>
            </a:outerShdw>
          </a:effectLst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911310AB-C3EA-469C-9466-19B028B88538}"/>
                </a:ext>
              </a:extLst>
            </p:cNvPr>
            <p:cNvSpPr/>
            <p:nvPr/>
          </p:nvSpPr>
          <p:spPr>
            <a:xfrm>
              <a:off x="345233" y="4421462"/>
              <a:ext cx="5303520" cy="1184815"/>
            </a:xfrm>
            <a:prstGeom prst="roundRect">
              <a:avLst>
                <a:gd name="adj" fmla="val 0"/>
              </a:avLst>
            </a:prstGeom>
            <a:solidFill>
              <a:srgbClr val="1592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36576" r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solidFill>
                    <a:schemeClr val="bg1"/>
                  </a:solidFill>
                </a:rPr>
                <a:t>Rules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566B78-EFDF-4B28-8956-E44C7C6568E1}"/>
                </a:ext>
              </a:extLst>
            </p:cNvPr>
            <p:cNvSpPr/>
            <p:nvPr/>
          </p:nvSpPr>
          <p:spPr>
            <a:xfrm>
              <a:off x="345233" y="4727137"/>
              <a:ext cx="5303520" cy="8791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2743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E4ABFF9-DA3F-4853-A8AF-F1431262EE3A}"/>
              </a:ext>
            </a:extLst>
          </p:cNvPr>
          <p:cNvSpPr txBox="1"/>
          <p:nvPr/>
        </p:nvSpPr>
        <p:spPr>
          <a:xfrm>
            <a:off x="6313932" y="4585630"/>
            <a:ext cx="945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IP: 10.2.1.3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30B7BE-75B2-431D-B15F-708CDC435552}"/>
              </a:ext>
            </a:extLst>
          </p:cNvPr>
          <p:cNvSpPr txBox="1"/>
          <p:nvPr/>
        </p:nvSpPr>
        <p:spPr>
          <a:xfrm>
            <a:off x="6313932" y="4732266"/>
            <a:ext cx="945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IP: 5.5.1.2</a:t>
            </a:r>
          </a:p>
        </p:txBody>
      </p:sp>
      <p:pic>
        <p:nvPicPr>
          <p:cNvPr id="46" name="ACR">
            <a:extLst>
              <a:ext uri="{FF2B5EF4-FFF2-40B4-BE49-F238E27FC236}">
                <a16:creationId xmlns:a16="http://schemas.microsoft.com/office/drawing/2014/main" id="{6C06F6D9-D219-42F8-B401-E8A9E84882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7195" y="4763446"/>
            <a:ext cx="1003786" cy="103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0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9" grpId="0" animBg="1"/>
      <p:bldP spid="135" grpId="0" animBg="1"/>
      <p:bldP spid="40" grpId="0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A001-2A17-4BB9-906A-DFB5C9DC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&amp; Reliability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15594-C437-41EB-A9AA-F928E4EE442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6307" y="1189886"/>
            <a:ext cx="11654829" cy="690540"/>
          </a:xfrm>
        </p:spPr>
        <p:txBody>
          <a:bodyPr/>
          <a:lstStyle/>
          <a:p>
            <a:pPr marL="0" lvl="1" indent="0">
              <a:buNone/>
            </a:pPr>
            <a:r>
              <a:rPr lang="en-US" dirty="0">
                <a:solidFill>
                  <a:sysClr val="windowText" lastClr="000000"/>
                </a:solidFill>
              </a:rPr>
              <a:t>Designing with the knowledge something </a:t>
            </a:r>
            <a:r>
              <a:rPr lang="en-US" b="1" i="1" dirty="0">
                <a:solidFill>
                  <a:sysClr val="windowText" lastClr="000000"/>
                </a:solidFill>
              </a:rPr>
              <a:t>will </a:t>
            </a:r>
            <a:r>
              <a:rPr lang="en-US" dirty="0">
                <a:solidFill>
                  <a:sysClr val="windowText" lastClr="000000"/>
                </a:solidFill>
              </a:rPr>
              <a:t>fail at any point</a:t>
            </a:r>
          </a:p>
          <a:p>
            <a:pPr marL="0" lvl="1" indent="0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3A59B7DF-CB5C-4E98-9291-1D28E04C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4" y="1785554"/>
            <a:ext cx="3346030" cy="2509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6" descr="Related image">
            <a:extLst>
              <a:ext uri="{FF2B5EF4-FFF2-40B4-BE49-F238E27FC236}">
                <a16:creationId xmlns:a16="http://schemas.microsoft.com/office/drawing/2014/main" id="{9E836FB6-5F98-4933-B889-1BB9CA3ED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776" y="1860003"/>
            <a:ext cx="3212189" cy="24091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8" descr="Related image">
            <a:extLst>
              <a:ext uri="{FF2B5EF4-FFF2-40B4-BE49-F238E27FC236}">
                <a16:creationId xmlns:a16="http://schemas.microsoft.com/office/drawing/2014/main" id="{07600862-1D5A-4B7B-BE6A-396D9057E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33" y="2049741"/>
            <a:ext cx="5602655" cy="3704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 descr="Related image">
            <a:extLst>
              <a:ext uri="{FF2B5EF4-FFF2-40B4-BE49-F238E27FC236}">
                <a16:creationId xmlns:a16="http://schemas.microsoft.com/office/drawing/2014/main" id="{C5BEEF7B-22C2-4C28-A2FB-78A051861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33" y="2049741"/>
            <a:ext cx="5602655" cy="37049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4049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Registries</a:t>
            </a:r>
            <a:br>
              <a:rPr lang="en-US" dirty="0"/>
            </a:br>
            <a:r>
              <a:rPr lang="en-US" dirty="0"/>
              <a:t>	Secured by Default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Assuring a registry has images that are scanned and considered secure </a:t>
            </a:r>
            <a:r>
              <a:rPr lang="en-US" i="1" dirty="0"/>
              <a:t>enough</a:t>
            </a:r>
          </a:p>
          <a:p>
            <a:r>
              <a:rPr lang="en-US" i="1" dirty="0"/>
              <a:t>The </a:t>
            </a:r>
            <a:r>
              <a:rPr lang="en-US" i="1" dirty="0">
                <a:hlinkClick r:id="rId3"/>
              </a:rPr>
              <a:t>Container Quarantine Pattern</a:t>
            </a:r>
            <a:endParaRPr lang="en-US" i="1" dirty="0"/>
          </a:p>
        </p:txBody>
      </p:sp>
      <p:pic>
        <p:nvPicPr>
          <p:cNvPr id="5" name="Picture 14" descr="Related image">
            <a:extLst>
              <a:ext uri="{FF2B5EF4-FFF2-40B4-BE49-F238E27FC236}">
                <a16:creationId xmlns:a16="http://schemas.microsoft.com/office/drawing/2014/main" id="{45915FDE-3456-4825-A74E-8DCD56FF8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674" y="768728"/>
            <a:ext cx="2428555" cy="242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52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54">
        <p:fade/>
      </p:transition>
    </mc:Choice>
    <mc:Fallback xmlns="">
      <p:transition spd="med" advTm="50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169B9C4C-068A-4887-B1DC-C736566198E8}"/>
              </a:ext>
            </a:extLst>
          </p:cNvPr>
          <p:cNvSpPr/>
          <p:nvPr/>
        </p:nvSpPr>
        <p:spPr bwMode="auto">
          <a:xfrm>
            <a:off x="5168491" y="3851695"/>
            <a:ext cx="543790" cy="20010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 dirty="0">
              <a:solidFill>
                <a:sysClr val="windowText" lastClr="000000"/>
              </a:soli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47A68C-1B1A-4FE2-912F-E539A3BF1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4722" y="1933577"/>
            <a:ext cx="1624566" cy="1624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644E84-A336-4EB9-816E-6A33F917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46" y="365560"/>
            <a:ext cx="10514108" cy="1325375"/>
          </a:xfrm>
        </p:spPr>
        <p:txBody>
          <a:bodyPr/>
          <a:lstStyle/>
          <a:p>
            <a:r>
              <a:rPr lang="en-US" dirty="0"/>
              <a:t>Secured By Default</a:t>
            </a:r>
          </a:p>
        </p:txBody>
      </p:sp>
      <p:pic>
        <p:nvPicPr>
          <p:cNvPr id="3" name="Picture 14" descr="Related image">
            <a:extLst>
              <a:ext uri="{FF2B5EF4-FFF2-40B4-BE49-F238E27FC236}">
                <a16:creationId xmlns:a16="http://schemas.microsoft.com/office/drawing/2014/main" id="{38D8949C-658B-425E-B33A-17878153C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975" y="2534261"/>
            <a:ext cx="564726" cy="56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azure security center logo">
            <a:extLst>
              <a:ext uri="{FF2B5EF4-FFF2-40B4-BE49-F238E27FC236}">
                <a16:creationId xmlns:a16="http://schemas.microsoft.com/office/drawing/2014/main" id="{2CE3D7FE-14BA-485A-87CC-7522C03C3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975" y="4365301"/>
            <a:ext cx="467099" cy="61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7F09E0-9CE1-44F5-8519-A9ECED046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757" y="2157591"/>
            <a:ext cx="792971" cy="604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D3927-9EEC-4D01-AE42-1773AE6D9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9344" y="2133332"/>
            <a:ext cx="652085" cy="652590"/>
          </a:xfrm>
          <a:prstGeom prst="rect">
            <a:avLst/>
          </a:prstGeom>
        </p:spPr>
      </p:pic>
      <p:pic>
        <p:nvPicPr>
          <p:cNvPr id="11" name="Picture 2" descr="Image result for azure container instances logo">
            <a:extLst>
              <a:ext uri="{FF2B5EF4-FFF2-40B4-BE49-F238E27FC236}">
                <a16:creationId xmlns:a16="http://schemas.microsoft.com/office/drawing/2014/main" id="{984C3BDE-D495-451C-BEC0-48CF29B23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1" r="22219"/>
          <a:stretch/>
        </p:blipFill>
        <p:spPr bwMode="auto">
          <a:xfrm>
            <a:off x="7439767" y="2867947"/>
            <a:ext cx="700953" cy="66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208B22-740F-4D6B-8A35-C2FB7E2081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1209" y="3562198"/>
            <a:ext cx="658069" cy="65857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5CBABAF-077C-47E4-94BA-C2B3687584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36480" y="2872736"/>
            <a:ext cx="657812" cy="65781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87EC166-BD1B-4103-892C-E643AAB1C1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4909" y="3541008"/>
            <a:ext cx="700952" cy="70095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E330F0-4ABC-4B84-B0D6-23B8BA621E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04446" y="4220775"/>
            <a:ext cx="673345" cy="67334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A76C216-FAFC-4759-BA6C-5C9B15704223}"/>
              </a:ext>
            </a:extLst>
          </p:cNvPr>
          <p:cNvSpPr/>
          <p:nvPr/>
        </p:nvSpPr>
        <p:spPr bwMode="auto">
          <a:xfrm>
            <a:off x="3964628" y="3072693"/>
            <a:ext cx="1788652" cy="970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4BCF00-95D4-470C-9ACF-5732E9D38DC9}"/>
              </a:ext>
            </a:extLst>
          </p:cNvPr>
          <p:cNvSpPr/>
          <p:nvPr/>
        </p:nvSpPr>
        <p:spPr bwMode="auto">
          <a:xfrm>
            <a:off x="5166608" y="3107195"/>
            <a:ext cx="542242" cy="25021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Tag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23C1C6-44D0-46CC-B10A-2E4AE2BEF608}"/>
              </a:ext>
            </a:extLst>
          </p:cNvPr>
          <p:cNvSpPr/>
          <p:nvPr/>
        </p:nvSpPr>
        <p:spPr bwMode="auto">
          <a:xfrm>
            <a:off x="4586411" y="3107195"/>
            <a:ext cx="54224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Digest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7EDC14-459F-4080-AC6B-002744DD6AA6}"/>
              </a:ext>
            </a:extLst>
          </p:cNvPr>
          <p:cNvSpPr/>
          <p:nvPr/>
        </p:nvSpPr>
        <p:spPr bwMode="auto">
          <a:xfrm>
            <a:off x="4586410" y="3371982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F8A648-307B-4F02-9C7E-828236A5B1E7}"/>
              </a:ext>
            </a:extLst>
          </p:cNvPr>
          <p:cNvSpPr/>
          <p:nvPr/>
        </p:nvSpPr>
        <p:spPr bwMode="auto">
          <a:xfrm>
            <a:off x="4586410" y="3586660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925826-746F-4A36-897A-0C6E61901085}"/>
              </a:ext>
            </a:extLst>
          </p:cNvPr>
          <p:cNvSpPr/>
          <p:nvPr/>
        </p:nvSpPr>
        <p:spPr bwMode="auto">
          <a:xfrm>
            <a:off x="4006214" y="3586659"/>
            <a:ext cx="543790" cy="200106"/>
          </a:xfrm>
          <a:prstGeom prst="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F0AB76-0B2D-4D7D-83E3-E47CC15BF2D4}"/>
              </a:ext>
            </a:extLst>
          </p:cNvPr>
          <p:cNvSpPr/>
          <p:nvPr/>
        </p:nvSpPr>
        <p:spPr bwMode="auto">
          <a:xfrm>
            <a:off x="4006214" y="3107195"/>
            <a:ext cx="54224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Quarantine Tag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20B5F6C-5806-4CEE-88F9-B0A37D54DAD4}"/>
              </a:ext>
            </a:extLst>
          </p:cNvPr>
          <p:cNvSpPr/>
          <p:nvPr/>
        </p:nvSpPr>
        <p:spPr bwMode="auto">
          <a:xfrm>
            <a:off x="5166607" y="3371982"/>
            <a:ext cx="543790" cy="200106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37" name="Picture 14" descr="Related image">
            <a:extLst>
              <a:ext uri="{FF2B5EF4-FFF2-40B4-BE49-F238E27FC236}">
                <a16:creationId xmlns:a16="http://schemas.microsoft.com/office/drawing/2014/main" id="{CA492E3F-BF11-43FE-94FE-74E2398DA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99" y="3586658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9D26B35-26E6-4819-8DA7-BF24C1152545}"/>
              </a:ext>
            </a:extLst>
          </p:cNvPr>
          <p:cNvSpPr/>
          <p:nvPr/>
        </p:nvSpPr>
        <p:spPr bwMode="auto">
          <a:xfrm>
            <a:off x="4583701" y="3801336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7271CC4-486A-4332-89F7-1F8422BE9CDF}"/>
              </a:ext>
            </a:extLst>
          </p:cNvPr>
          <p:cNvSpPr/>
          <p:nvPr/>
        </p:nvSpPr>
        <p:spPr bwMode="auto">
          <a:xfrm>
            <a:off x="4005439" y="3801336"/>
            <a:ext cx="543790" cy="200106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:1.2</a:t>
            </a:r>
          </a:p>
        </p:txBody>
      </p:sp>
      <p:pic>
        <p:nvPicPr>
          <p:cNvPr id="45" name="Picture 14" descr="Related image">
            <a:extLst>
              <a:ext uri="{FF2B5EF4-FFF2-40B4-BE49-F238E27FC236}">
                <a16:creationId xmlns:a16="http://schemas.microsoft.com/office/drawing/2014/main" id="{A997C455-742A-4FFE-B348-59B1BF85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700" y="3806898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Lightning Bolt 45">
            <a:extLst>
              <a:ext uri="{FF2B5EF4-FFF2-40B4-BE49-F238E27FC236}">
                <a16:creationId xmlns:a16="http://schemas.microsoft.com/office/drawing/2014/main" id="{EC79B4D0-96C9-4A12-B220-A85C965D46E2}"/>
              </a:ext>
            </a:extLst>
          </p:cNvPr>
          <p:cNvSpPr/>
          <p:nvPr/>
        </p:nvSpPr>
        <p:spPr>
          <a:xfrm>
            <a:off x="4177370" y="4108474"/>
            <a:ext cx="150307" cy="228593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931653C0-16D9-4661-A664-B7E616224AE8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486074" y="4051801"/>
            <a:ext cx="954313" cy="672518"/>
          </a:xfrm>
          <a:prstGeom prst="curvedConnector2">
            <a:avLst/>
          </a:prstGeom>
          <a:ln w="38100">
            <a:solidFill>
              <a:srgbClr val="F48F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9819C77F-8C8C-438C-9A80-5436BAE58F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86028" y="2140091"/>
            <a:ext cx="1061550" cy="106155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90CE9A20-0390-43DE-8D2B-659BA46E2D9B}"/>
              </a:ext>
            </a:extLst>
          </p:cNvPr>
          <p:cNvSpPr/>
          <p:nvPr/>
        </p:nvSpPr>
        <p:spPr>
          <a:xfrm>
            <a:off x="7189315" y="1690936"/>
            <a:ext cx="2391072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Container Hosts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4D5326-C701-4F9C-A98B-8A8AC7A5193C}"/>
              </a:ext>
            </a:extLst>
          </p:cNvPr>
          <p:cNvSpPr/>
          <p:nvPr/>
        </p:nvSpPr>
        <p:spPr>
          <a:xfrm>
            <a:off x="3790639" y="1690936"/>
            <a:ext cx="3046062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Azure Container Registry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7C1C1ED-C6AC-40DD-ABB9-4A1A67965F28}"/>
              </a:ext>
            </a:extLst>
          </p:cNvPr>
          <p:cNvSpPr/>
          <p:nvPr/>
        </p:nvSpPr>
        <p:spPr>
          <a:xfrm>
            <a:off x="1153860" y="1690936"/>
            <a:ext cx="2325887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Build/Push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3D26C56-EB35-40FE-A2AB-544E8CA62F67}"/>
              </a:ext>
            </a:extLst>
          </p:cNvPr>
          <p:cNvCxnSpPr>
            <a:stCxn id="55" idx="3"/>
            <a:endCxn id="54" idx="1"/>
          </p:cNvCxnSpPr>
          <p:nvPr/>
        </p:nvCxnSpPr>
        <p:spPr>
          <a:xfrm>
            <a:off x="3479747" y="3336774"/>
            <a:ext cx="3108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DEE2638-F139-4725-914D-27C449D5F7B2}"/>
              </a:ext>
            </a:extLst>
          </p:cNvPr>
          <p:cNvCxnSpPr>
            <a:cxnSpLocks/>
            <a:stCxn id="54" idx="3"/>
            <a:endCxn id="53" idx="1"/>
          </p:cNvCxnSpPr>
          <p:nvPr/>
        </p:nvCxnSpPr>
        <p:spPr>
          <a:xfrm>
            <a:off x="6836702" y="3336774"/>
            <a:ext cx="3526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Image result for azure security center logo">
            <a:extLst>
              <a:ext uri="{FF2B5EF4-FFF2-40B4-BE49-F238E27FC236}">
                <a16:creationId xmlns:a16="http://schemas.microsoft.com/office/drawing/2014/main" id="{E57B63B3-655C-4018-A19B-FA7551474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308" y="2603401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Image result for azure security center logo">
            <a:extLst>
              <a:ext uri="{FF2B5EF4-FFF2-40B4-BE49-F238E27FC236}">
                <a16:creationId xmlns:a16="http://schemas.microsoft.com/office/drawing/2014/main" id="{59E6E7CA-892B-475F-BCCA-F3D755A45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479" y="2612790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Image result for azure security center logo">
            <a:extLst>
              <a:ext uri="{FF2B5EF4-FFF2-40B4-BE49-F238E27FC236}">
                <a16:creationId xmlns:a16="http://schemas.microsoft.com/office/drawing/2014/main" id="{98EC307A-438A-4D1E-8F90-4247E8C0A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481" y="3365175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Image result for azure security center logo">
            <a:extLst>
              <a:ext uri="{FF2B5EF4-FFF2-40B4-BE49-F238E27FC236}">
                <a16:creationId xmlns:a16="http://schemas.microsoft.com/office/drawing/2014/main" id="{4CC5E25E-34F4-42D0-8EDF-74582DF3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369" y="3365175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Image result for azure security center logo">
            <a:extLst>
              <a:ext uri="{FF2B5EF4-FFF2-40B4-BE49-F238E27FC236}">
                <a16:creationId xmlns:a16="http://schemas.microsoft.com/office/drawing/2014/main" id="{BB0FAAAA-F19D-4760-AF61-AAB06E1E4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742" y="4020308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Image result for azure security center logo">
            <a:extLst>
              <a:ext uri="{FF2B5EF4-FFF2-40B4-BE49-F238E27FC236}">
                <a16:creationId xmlns:a16="http://schemas.microsoft.com/office/drawing/2014/main" id="{BA30A94C-3BDB-485F-8922-B4E3141A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481" y="4051800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Image result for azure security center logo">
            <a:extLst>
              <a:ext uri="{FF2B5EF4-FFF2-40B4-BE49-F238E27FC236}">
                <a16:creationId xmlns:a16="http://schemas.microsoft.com/office/drawing/2014/main" id="{B9A35403-5753-4653-8DD9-34E2F74C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580" y="4704957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FD43ED63-EF03-44DD-B892-06C21BD44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628" y="5003251"/>
            <a:ext cx="2410772" cy="60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19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702">
        <p:fade/>
      </p:transition>
    </mc:Choice>
    <mc:Fallback xmlns="">
      <p:transition spd="med" advTm="8702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63E13594-C6AB-4D78-8F0F-359F46ABB61A}"/>
              </a:ext>
            </a:extLst>
          </p:cNvPr>
          <p:cNvSpPr/>
          <p:nvPr/>
        </p:nvSpPr>
        <p:spPr>
          <a:xfrm>
            <a:off x="3667189" y="1516179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BB5DB83-DFD2-461E-B2AE-BAD3013EE8F9}"/>
              </a:ext>
            </a:extLst>
          </p:cNvPr>
          <p:cNvSpPr/>
          <p:nvPr/>
        </p:nvSpPr>
        <p:spPr>
          <a:xfrm>
            <a:off x="4446463" y="1532083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D85D84-5019-4CB2-B26A-D2ECA8EE11B1}"/>
              </a:ext>
            </a:extLst>
          </p:cNvPr>
          <p:cNvSpPr/>
          <p:nvPr/>
        </p:nvSpPr>
        <p:spPr>
          <a:xfrm rot="16200000">
            <a:off x="8170575" y="618623"/>
            <a:ext cx="1849700" cy="774336"/>
          </a:xfrm>
          <a:custGeom>
            <a:avLst/>
            <a:gdLst>
              <a:gd name="connsiteX0" fmla="*/ 4387029 w 4387029"/>
              <a:gd name="connsiteY0" fmla="*/ 881005 h 1202278"/>
              <a:gd name="connsiteX1" fmla="*/ 4387029 w 4387029"/>
              <a:gd name="connsiteY1" fmla="*/ 1202278 h 1202278"/>
              <a:gd name="connsiteX2" fmla="*/ 4714 w 4387029"/>
              <a:gd name="connsiteY2" fmla="*/ 1202278 h 1202278"/>
              <a:gd name="connsiteX3" fmla="*/ 4714 w 4387029"/>
              <a:gd name="connsiteY3" fmla="*/ 885097 h 1202278"/>
              <a:gd name="connsiteX4" fmla="*/ 0 w 4387029"/>
              <a:gd name="connsiteY4" fmla="*/ 885083 h 1202278"/>
              <a:gd name="connsiteX5" fmla="*/ 4714 w 4387029"/>
              <a:gd name="connsiteY5" fmla="*/ 883793 h 1202278"/>
              <a:gd name="connsiteX6" fmla="*/ 4714 w 4387029"/>
              <a:gd name="connsiteY6" fmla="*/ 881005 h 1202278"/>
              <a:gd name="connsiteX7" fmla="*/ 14900 w 4387029"/>
              <a:gd name="connsiteY7" fmla="*/ 881005 h 1202278"/>
              <a:gd name="connsiteX8" fmla="*/ 3233840 w 4387029"/>
              <a:gd name="connsiteY8" fmla="*/ 0 h 1202278"/>
              <a:gd name="connsiteX9" fmla="*/ 4365100 w 4387029"/>
              <a:gd name="connsiteY9" fmla="*/ 881005 h 1202278"/>
              <a:gd name="connsiteX0" fmla="*/ 4387029 w 4387029"/>
              <a:gd name="connsiteY0" fmla="*/ 468927 h 790200"/>
              <a:gd name="connsiteX1" fmla="*/ 4387029 w 4387029"/>
              <a:gd name="connsiteY1" fmla="*/ 790200 h 790200"/>
              <a:gd name="connsiteX2" fmla="*/ 4714 w 4387029"/>
              <a:gd name="connsiteY2" fmla="*/ 790200 h 790200"/>
              <a:gd name="connsiteX3" fmla="*/ 4714 w 4387029"/>
              <a:gd name="connsiteY3" fmla="*/ 473019 h 790200"/>
              <a:gd name="connsiteX4" fmla="*/ 0 w 4387029"/>
              <a:gd name="connsiteY4" fmla="*/ 473005 h 790200"/>
              <a:gd name="connsiteX5" fmla="*/ 4714 w 4387029"/>
              <a:gd name="connsiteY5" fmla="*/ 471715 h 790200"/>
              <a:gd name="connsiteX6" fmla="*/ 4714 w 4387029"/>
              <a:gd name="connsiteY6" fmla="*/ 468927 h 790200"/>
              <a:gd name="connsiteX7" fmla="*/ 14900 w 4387029"/>
              <a:gd name="connsiteY7" fmla="*/ 468927 h 790200"/>
              <a:gd name="connsiteX8" fmla="*/ 1535242 w 4387029"/>
              <a:gd name="connsiteY8" fmla="*/ 0 h 790200"/>
              <a:gd name="connsiteX9" fmla="*/ 4365100 w 4387029"/>
              <a:gd name="connsiteY9" fmla="*/ 468927 h 790200"/>
              <a:gd name="connsiteX10" fmla="*/ 4387029 w 4387029"/>
              <a:gd name="connsiteY10" fmla="*/ 468927 h 79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87029" h="790200">
                <a:moveTo>
                  <a:pt x="4387029" y="468927"/>
                </a:moveTo>
                <a:lnTo>
                  <a:pt x="4387029" y="790200"/>
                </a:lnTo>
                <a:lnTo>
                  <a:pt x="4714" y="790200"/>
                </a:lnTo>
                <a:lnTo>
                  <a:pt x="4714" y="473019"/>
                </a:lnTo>
                <a:lnTo>
                  <a:pt x="0" y="473005"/>
                </a:lnTo>
                <a:lnTo>
                  <a:pt x="4714" y="471715"/>
                </a:lnTo>
                <a:lnTo>
                  <a:pt x="4714" y="468927"/>
                </a:lnTo>
                <a:lnTo>
                  <a:pt x="14900" y="468927"/>
                </a:lnTo>
                <a:lnTo>
                  <a:pt x="1535242" y="0"/>
                </a:lnTo>
                <a:lnTo>
                  <a:pt x="4365100" y="468927"/>
                </a:lnTo>
                <a:lnTo>
                  <a:pt x="4387029" y="468927"/>
                </a:lnTo>
                <a:close/>
              </a:path>
            </a:pathLst>
          </a:cu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21">
              <a:defRPr/>
            </a:pPr>
            <a:endParaRPr lang="en-US" sz="1075" kern="0">
              <a:solidFill>
                <a:sysClr val="windowText" lastClr="000000"/>
              </a:solidFill>
              <a:latin typeface="Segoe U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BE63A0-6556-46D7-9E6D-36BCF2B82F22}"/>
              </a:ext>
            </a:extLst>
          </p:cNvPr>
          <p:cNvGrpSpPr/>
          <p:nvPr/>
        </p:nvGrpSpPr>
        <p:grpSpPr>
          <a:xfrm>
            <a:off x="7348928" y="267386"/>
            <a:ext cx="1484668" cy="1466572"/>
            <a:chOff x="7572388" y="1529097"/>
            <a:chExt cx="1515084" cy="1496617"/>
          </a:xfrm>
        </p:grpSpPr>
        <p:sp>
          <p:nvSpPr>
            <p:cNvPr id="10" name="Rounded Rectangle 26">
              <a:extLst>
                <a:ext uri="{FF2B5EF4-FFF2-40B4-BE49-F238E27FC236}">
                  <a16:creationId xmlns:a16="http://schemas.microsoft.com/office/drawing/2014/main" id="{6270D2C7-52F8-44ED-9E77-44E1E0BC4D9E}"/>
                </a:ext>
              </a:extLst>
            </p:cNvPr>
            <p:cNvSpPr/>
            <p:nvPr/>
          </p:nvSpPr>
          <p:spPr>
            <a:xfrm>
              <a:off x="7603774" y="1529097"/>
              <a:ext cx="1483698" cy="1478515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B66B1F-D2A5-4144-8378-92A0830D752E}"/>
                </a:ext>
              </a:extLst>
            </p:cNvPr>
            <p:cNvSpPr txBox="1"/>
            <p:nvPr/>
          </p:nvSpPr>
          <p:spPr>
            <a:xfrm>
              <a:off x="7572388" y="2437531"/>
              <a:ext cx="1406898" cy="588183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80" indent="-228480" defTabSz="878221">
                <a:defRPr/>
              </a:pPr>
              <a:r>
                <a:rPr lang="en-US" sz="1075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Production</a:t>
              </a:r>
            </a:p>
            <a:p>
              <a:pPr marL="228480" indent="-228480" defTabSz="878221">
                <a:defRPr/>
              </a:pPr>
              <a:r>
                <a:rPr lang="en-US" sz="1075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environments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AA956C-87DD-4DB2-8646-84F590D8FB7A}"/>
                </a:ext>
              </a:extLst>
            </p:cNvPr>
            <p:cNvSpPr txBox="1"/>
            <p:nvPr/>
          </p:nvSpPr>
          <p:spPr>
            <a:xfrm>
              <a:off x="7632963" y="1680614"/>
              <a:ext cx="1411380" cy="427319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80" indent="-228480"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Run, Manage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472567-0B96-469E-B38A-4E099D284262}"/>
                </a:ext>
              </a:extLst>
            </p:cNvPr>
            <p:cNvSpPr/>
            <p:nvPr/>
          </p:nvSpPr>
          <p:spPr>
            <a:xfrm>
              <a:off x="7683226" y="2034185"/>
              <a:ext cx="1262181" cy="43214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5870">
                <a:defRPr/>
              </a:pPr>
              <a:endParaRPr lang="en-US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7ABEA8B-F2AA-4830-B174-A2B99AAE1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9766" y="2080979"/>
              <a:ext cx="392605" cy="33855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94DF089-4070-4667-A933-27DD1EEC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6301" y="2105507"/>
              <a:ext cx="628748" cy="308658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28D653-C567-45D9-96D0-A37E01FB699F}"/>
                </a:ext>
              </a:extLst>
            </p:cNvPr>
            <p:cNvCxnSpPr/>
            <p:nvPr/>
          </p:nvCxnSpPr>
          <p:spPr>
            <a:xfrm>
              <a:off x="8199520" y="2090620"/>
              <a:ext cx="96781" cy="21195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F1BC528-844D-456C-932C-F9D4F7A322BE}"/>
                </a:ext>
              </a:extLst>
            </p:cNvPr>
            <p:cNvCxnSpPr/>
            <p:nvPr/>
          </p:nvCxnSpPr>
          <p:spPr>
            <a:xfrm flipV="1">
              <a:off x="8190439" y="2398285"/>
              <a:ext cx="116983" cy="2976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763C266-A1E7-4FB7-9C83-C95A2E39949D}"/>
                </a:ext>
              </a:extLst>
            </p:cNvPr>
            <p:cNvSpPr/>
            <p:nvPr/>
          </p:nvSpPr>
          <p:spPr>
            <a:xfrm>
              <a:off x="7725711" y="2057484"/>
              <a:ext cx="482889" cy="380047"/>
            </a:xfrm>
            <a:prstGeom prst="round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5870">
                <a:defRPr/>
              </a:pPr>
              <a:endParaRPr lang="en-US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871C70-19BE-408C-A45F-F85DACF31A6C}"/>
              </a:ext>
            </a:extLst>
          </p:cNvPr>
          <p:cNvGrpSpPr/>
          <p:nvPr/>
        </p:nvGrpSpPr>
        <p:grpSpPr>
          <a:xfrm>
            <a:off x="9465295" y="80939"/>
            <a:ext cx="2512085" cy="608841"/>
            <a:chOff x="2260698" y="1058892"/>
            <a:chExt cx="2563550" cy="62131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B4F841-8467-4691-9CEE-83826975DB35}"/>
                </a:ext>
              </a:extLst>
            </p:cNvPr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Container Service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4105B-674C-4AE3-B17A-30138256F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5B792F-8865-4032-B352-4357A00FF5F3}"/>
              </a:ext>
            </a:extLst>
          </p:cNvPr>
          <p:cNvGrpSpPr/>
          <p:nvPr/>
        </p:nvGrpSpPr>
        <p:grpSpPr>
          <a:xfrm>
            <a:off x="9465295" y="1321799"/>
            <a:ext cx="2512085" cy="608841"/>
            <a:chOff x="2260698" y="2350204"/>
            <a:chExt cx="2563550" cy="62131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2853AF-4672-473F-8768-69DE5A630BB1}"/>
                </a:ext>
              </a:extLst>
            </p:cNvPr>
            <p:cNvSpPr/>
            <p:nvPr/>
          </p:nvSpPr>
          <p:spPr>
            <a:xfrm>
              <a:off x="2260698" y="2350204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App Services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B09F788-B848-4388-8617-0FFCE33AB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6538" y="2409936"/>
              <a:ext cx="495337" cy="49572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767F5F0-E714-45E7-9326-4CEF4818DEAF}"/>
              </a:ext>
            </a:extLst>
          </p:cNvPr>
          <p:cNvGrpSpPr/>
          <p:nvPr/>
        </p:nvGrpSpPr>
        <p:grpSpPr>
          <a:xfrm>
            <a:off x="9465295" y="697203"/>
            <a:ext cx="2512085" cy="608841"/>
            <a:chOff x="12042417" y="1907893"/>
            <a:chExt cx="2512442" cy="60892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B42AAE0-46E6-4C7E-BED9-BE2F33431B78}"/>
                </a:ext>
              </a:extLst>
            </p:cNvPr>
            <p:cNvSpPr/>
            <p:nvPr/>
          </p:nvSpPr>
          <p:spPr>
            <a:xfrm>
              <a:off x="12042417" y="1907893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Container Instances</a:t>
              </a:r>
            </a:p>
          </p:txBody>
        </p:sp>
        <p:pic>
          <p:nvPicPr>
            <p:cNvPr id="32" name="Picture 2" descr="Image result for azure container instances logo">
              <a:extLst>
                <a:ext uri="{FF2B5EF4-FFF2-40B4-BE49-F238E27FC236}">
                  <a16:creationId xmlns:a16="http://schemas.microsoft.com/office/drawing/2014/main" id="{1764D15E-80C6-4838-BE91-5D9BAAE4C1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12113061" y="1941093"/>
              <a:ext cx="572899" cy="54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8EC4A70-DBCE-41D6-B034-AD65C030327E}"/>
              </a:ext>
            </a:extLst>
          </p:cNvPr>
          <p:cNvGrpSpPr/>
          <p:nvPr/>
        </p:nvGrpSpPr>
        <p:grpSpPr>
          <a:xfrm>
            <a:off x="431419" y="4940258"/>
            <a:ext cx="1078492" cy="876451"/>
            <a:chOff x="430615" y="4940472"/>
            <a:chExt cx="1078645" cy="876576"/>
          </a:xfrm>
        </p:grpSpPr>
        <p:sp>
          <p:nvSpPr>
            <p:cNvPr id="44" name="Rounded Rectangle 12">
              <a:extLst>
                <a:ext uri="{FF2B5EF4-FFF2-40B4-BE49-F238E27FC236}">
                  <a16:creationId xmlns:a16="http://schemas.microsoft.com/office/drawing/2014/main" id="{5A765FE2-51AB-401F-851C-C9D4F307DFF8}"/>
                </a:ext>
              </a:extLst>
            </p:cNvPr>
            <p:cNvSpPr/>
            <p:nvPr/>
          </p:nvSpPr>
          <p:spPr>
            <a:xfrm>
              <a:off x="430615" y="4940472"/>
              <a:ext cx="1078645" cy="876576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pic>
          <p:nvPicPr>
            <p:cNvPr id="36" name="Picture 2" descr="Image result for azure security center logo">
              <a:extLst>
                <a:ext uri="{FF2B5EF4-FFF2-40B4-BE49-F238E27FC236}">
                  <a16:creationId xmlns:a16="http://schemas.microsoft.com/office/drawing/2014/main" id="{05841A07-63FB-4C2C-98C3-1BF19F0BF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55" y="5047593"/>
              <a:ext cx="467165" cy="617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3CDD3F7-06C9-4AB9-AB35-2B01EDB118A4}"/>
              </a:ext>
            </a:extLst>
          </p:cNvPr>
          <p:cNvSpPr txBox="1">
            <a:spLocks/>
          </p:cNvSpPr>
          <p:nvPr/>
        </p:nvSpPr>
        <p:spPr>
          <a:xfrm>
            <a:off x="865" y="843425"/>
            <a:ext cx="2883779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200" b="1">
                <a:solidFill>
                  <a:prstClr val="white"/>
                </a:solidFill>
                <a:latin typeface="Consolas" panose="020B0609020204030204" pitchFamily="49" charset="0"/>
              </a:rPr>
              <a:t>docker push acrdemos.azurecr.io/th:1.0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CA0FB11-1B7B-46C6-AC1D-CF3EF76D980C}"/>
              </a:ext>
            </a:extLst>
          </p:cNvPr>
          <p:cNvCxnSpPr>
            <a:cxnSpLocks/>
            <a:stCxn id="48" idx="3"/>
            <a:endCxn id="39" idx="1"/>
          </p:cNvCxnSpPr>
          <p:nvPr/>
        </p:nvCxnSpPr>
        <p:spPr>
          <a:xfrm flipV="1">
            <a:off x="2884644" y="991804"/>
            <a:ext cx="679904" cy="1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E2EC293-8668-4FF3-8408-199BA530883F}"/>
              </a:ext>
            </a:extLst>
          </p:cNvPr>
          <p:cNvGrpSpPr/>
          <p:nvPr/>
        </p:nvGrpSpPr>
        <p:grpSpPr>
          <a:xfrm>
            <a:off x="5397751" y="267389"/>
            <a:ext cx="1453914" cy="1448834"/>
            <a:chOff x="5630233" y="1707263"/>
            <a:chExt cx="1454120" cy="1449039"/>
          </a:xfrm>
        </p:grpSpPr>
        <p:sp>
          <p:nvSpPr>
            <p:cNvPr id="54" name="Rounded Rectangle 12">
              <a:extLst>
                <a:ext uri="{FF2B5EF4-FFF2-40B4-BE49-F238E27FC236}">
                  <a16:creationId xmlns:a16="http://schemas.microsoft.com/office/drawing/2014/main" id="{F90C4E6E-E721-4AB4-9FC8-23F9BDBEC906}"/>
                </a:ext>
              </a:extLst>
            </p:cNvPr>
            <p:cNvSpPr/>
            <p:nvPr/>
          </p:nvSpPr>
          <p:spPr>
            <a:xfrm>
              <a:off x="5630233" y="1707263"/>
              <a:ext cx="1454120" cy="1449039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D21954-7CDC-4D47-ACC2-4F0D4CDFE22F}"/>
                </a:ext>
              </a:extLst>
            </p:cNvPr>
            <p:cNvSpPr txBox="1"/>
            <p:nvPr/>
          </p:nvSpPr>
          <p:spPr>
            <a:xfrm>
              <a:off x="5673648" y="2208130"/>
              <a:ext cx="1344754" cy="304204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Release Management </a:t>
              </a: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CAB8F2C-BC32-4BAB-82A7-15383C1A494F}"/>
              </a:ext>
            </a:extLst>
          </p:cNvPr>
          <p:cNvCxnSpPr>
            <a:cxnSpLocks/>
            <a:stCxn id="54" idx="3"/>
            <a:endCxn id="10" idx="1"/>
          </p:cNvCxnSpPr>
          <p:nvPr/>
        </p:nvCxnSpPr>
        <p:spPr>
          <a:xfrm flipV="1">
            <a:off x="6851665" y="991804"/>
            <a:ext cx="528017" cy="2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6522A69-C369-41A4-903A-D9550DC981FC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970665" y="3916067"/>
            <a:ext cx="0" cy="1024191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7866691F-01C1-4866-B582-7BF9174D987D}"/>
              </a:ext>
            </a:extLst>
          </p:cNvPr>
          <p:cNvSpPr/>
          <p:nvPr/>
        </p:nvSpPr>
        <p:spPr>
          <a:xfrm>
            <a:off x="2873065" y="69901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7A46433-0AC6-427A-891B-E34EA10FA93F}"/>
              </a:ext>
            </a:extLst>
          </p:cNvPr>
          <p:cNvSpPr/>
          <p:nvPr/>
        </p:nvSpPr>
        <p:spPr>
          <a:xfrm>
            <a:off x="1313277" y="4935774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pic>
        <p:nvPicPr>
          <p:cNvPr id="82" name="Picture 2" descr="Image result for azure security center logo">
            <a:extLst>
              <a:ext uri="{FF2B5EF4-FFF2-40B4-BE49-F238E27FC236}">
                <a16:creationId xmlns:a16="http://schemas.microsoft.com/office/drawing/2014/main" id="{B2C73B82-7053-4AA3-B77E-C093D3BF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445898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BE77F099-E8EB-49A8-A52A-AB19977ABF89}"/>
              </a:ext>
            </a:extLst>
          </p:cNvPr>
          <p:cNvSpPr/>
          <p:nvPr/>
        </p:nvSpPr>
        <p:spPr>
          <a:xfrm>
            <a:off x="1313277" y="537624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CE6AA5B-3F15-4837-962B-713E96225D4B}"/>
              </a:ext>
            </a:extLst>
          </p:cNvPr>
          <p:cNvSpPr/>
          <p:nvPr/>
        </p:nvSpPr>
        <p:spPr>
          <a:xfrm>
            <a:off x="4866434" y="171622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EC9C9A0-9198-40BC-8040-BBA0E8E5BA36}"/>
              </a:ext>
            </a:extLst>
          </p:cNvPr>
          <p:cNvSpPr/>
          <p:nvPr/>
        </p:nvSpPr>
        <p:spPr>
          <a:xfrm>
            <a:off x="6223402" y="1722662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6</a:t>
            </a:r>
          </a:p>
        </p:txBody>
      </p: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2A33E4BF-6E9F-45CA-B215-4C0CC0E0C2C4}"/>
              </a:ext>
            </a:extLst>
          </p:cNvPr>
          <p:cNvCxnSpPr>
            <a:cxnSpLocks/>
            <a:stCxn id="60" idx="3"/>
            <a:endCxn id="43" idx="2"/>
          </p:cNvCxnSpPr>
          <p:nvPr/>
        </p:nvCxnSpPr>
        <p:spPr>
          <a:xfrm flipH="1" flipV="1">
            <a:off x="4125293" y="1658258"/>
            <a:ext cx="2582410" cy="3838392"/>
          </a:xfrm>
          <a:prstGeom prst="bentConnector4">
            <a:avLst>
              <a:gd name="adj1" fmla="val -8851"/>
              <a:gd name="adj2" fmla="val 16715"/>
            </a:avLst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83" name="Picture 2" descr="Image result for azure security center logo">
            <a:extLst>
              <a:ext uri="{FF2B5EF4-FFF2-40B4-BE49-F238E27FC236}">
                <a16:creationId xmlns:a16="http://schemas.microsoft.com/office/drawing/2014/main" id="{7048A926-4A69-4568-98A7-672810BFB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1058925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Image result for azure security center logo">
            <a:extLst>
              <a:ext uri="{FF2B5EF4-FFF2-40B4-BE49-F238E27FC236}">
                <a16:creationId xmlns:a16="http://schemas.microsoft.com/office/drawing/2014/main" id="{CA6A7311-487F-4857-9865-9E4B7A5F7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1677033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55946229-E2EC-41B0-A709-F9E8AF3F87CC}"/>
              </a:ext>
            </a:extLst>
          </p:cNvPr>
          <p:cNvSpPr txBox="1">
            <a:spLocks/>
          </p:cNvSpPr>
          <p:nvPr/>
        </p:nvSpPr>
        <p:spPr>
          <a:xfrm>
            <a:off x="1553795" y="4937453"/>
            <a:ext cx="2469919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docker pull th@sha256:91ef6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FA50CA92-2124-47BE-966C-C450DC45B831}"/>
              </a:ext>
            </a:extLst>
          </p:cNvPr>
          <p:cNvSpPr txBox="1">
            <a:spLocks/>
          </p:cNvSpPr>
          <p:nvPr/>
        </p:nvSpPr>
        <p:spPr>
          <a:xfrm>
            <a:off x="1559973" y="5348270"/>
            <a:ext cx="5147731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az acr policy set –n </a:t>
            </a:r>
            <a:r>
              <a:rPr lang="en-US" sz="1000" b="1" err="1">
                <a:solidFill>
                  <a:prstClr val="white"/>
                </a:solidFill>
                <a:latin typeface="Consolas" panose="020B0609020204030204" pitchFamily="49" charset="0"/>
              </a:rPr>
              <a:t>acrdemos</a:t>
            </a: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 --quarantine-remove –-image th@sha256:91ef6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1ECD8EAB-81D3-4F43-A935-E4FF68F0D7C2}"/>
              </a:ext>
            </a:extLst>
          </p:cNvPr>
          <p:cNvSpPr txBox="1">
            <a:spLocks/>
          </p:cNvSpPr>
          <p:nvPr/>
        </p:nvSpPr>
        <p:spPr>
          <a:xfrm>
            <a:off x="1553796" y="5905098"/>
            <a:ext cx="6274981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az acr policy set –n </a:t>
            </a:r>
            <a:r>
              <a:rPr lang="en-US" sz="1000" b="1" err="1">
                <a:solidFill>
                  <a:prstClr val="white"/>
                </a:solidFill>
                <a:latin typeface="Consolas" panose="020B0609020204030204" pitchFamily="49" charset="0"/>
              </a:rPr>
              <a:t>acrdemos</a:t>
            </a: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 --quarantine-block –-image th@sha256:91ef6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374F81-6C15-4FF6-BFA6-FC9BC46DC1A9}"/>
              </a:ext>
            </a:extLst>
          </p:cNvPr>
          <p:cNvSpPr txBox="1"/>
          <p:nvPr/>
        </p:nvSpPr>
        <p:spPr>
          <a:xfrm>
            <a:off x="4189882" y="5561481"/>
            <a:ext cx="389795" cy="374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>
              <a:defRPr/>
            </a:pPr>
            <a:r>
              <a:rPr lang="en-US">
                <a:solidFill>
                  <a:sysClr val="windowText" lastClr="000000"/>
                </a:solidFill>
                <a:latin typeface="Calibri" panose="020F0502020204030204"/>
              </a:rPr>
              <a:t>or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EA6CD65-E83D-4A91-A512-ED657E6B7813}"/>
              </a:ext>
            </a:extLst>
          </p:cNvPr>
          <p:cNvGrpSpPr/>
          <p:nvPr/>
        </p:nvGrpSpPr>
        <p:grpSpPr>
          <a:xfrm>
            <a:off x="707332" y="2200445"/>
            <a:ext cx="3356776" cy="2242646"/>
            <a:chOff x="706568" y="2200271"/>
            <a:chExt cx="3357252" cy="224296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79A59DD-8BF6-4366-82E7-E006C8828F19}"/>
                </a:ext>
              </a:extLst>
            </p:cNvPr>
            <p:cNvGrpSpPr/>
            <p:nvPr/>
          </p:nvGrpSpPr>
          <p:grpSpPr>
            <a:xfrm>
              <a:off x="706568" y="2200271"/>
              <a:ext cx="3357252" cy="2242964"/>
              <a:chOff x="706568" y="2200271"/>
              <a:chExt cx="3357252" cy="224296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F4D0048-A6C8-4DFB-859C-BA512C60F88B}"/>
                  </a:ext>
                </a:extLst>
              </p:cNvPr>
              <p:cNvSpPr/>
              <p:nvPr/>
            </p:nvSpPr>
            <p:spPr>
              <a:xfrm>
                <a:off x="706568" y="2200271"/>
                <a:ext cx="3357252" cy="22429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"id": "0d799b14-404b-4859-b2f6-50c5ee2a2c3a",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"timestamp": "2018-02-28T00:42:54.4509516Z",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"action": "push</a:t>
                </a:r>
                <a:r>
                  <a:rPr lang="en-US" sz="900">
                    <a:solidFill>
                      <a:prstClr val="black"/>
                    </a:solidFill>
                    <a:highlight>
                      <a:srgbClr val="FFFF00"/>
                    </a:highlight>
                    <a:latin typeface="Consolas" panose="020B0609020204030204" pitchFamily="49" charset="0"/>
                  </a:rPr>
                  <a:t>-quarantined</a:t>
                </a: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"target": 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"size": 1791,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"digest": "sha256:91ef6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"length": 1791,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"repository": “</a:t>
                </a:r>
                <a:r>
                  <a:rPr lang="en-US" sz="900" err="1">
                    <a:solidFill>
                      <a:prstClr val="white"/>
                    </a:solidFill>
                    <a:latin typeface="Consolas" panose="020B0609020204030204" pitchFamily="49" charset="0"/>
                  </a:rPr>
                  <a:t>th</a:t>
                </a: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"tag": "1.0"},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"request": 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"id": "978fc988-1e06-49ee-bf71-4f6e331d1591",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"host": “acrdemos.azurecr.io",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"method": "PUT"}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}</a:t>
                </a:r>
              </a:p>
            </p:txBody>
          </p:sp>
          <p:pic>
            <p:nvPicPr>
              <p:cNvPr id="37" name="Picture 14" descr="Related image">
                <a:extLst>
                  <a:ext uri="{FF2B5EF4-FFF2-40B4-BE49-F238E27FC236}">
                    <a16:creationId xmlns:a16="http://schemas.microsoft.com/office/drawing/2014/main" id="{37A38920-CCD7-4D82-9481-39A0E7689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5002" y="2849062"/>
                <a:ext cx="550201" cy="55020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6" name="Lightning Bolt 55">
              <a:extLst>
                <a:ext uri="{FF2B5EF4-FFF2-40B4-BE49-F238E27FC236}">
                  <a16:creationId xmlns:a16="http://schemas.microsoft.com/office/drawing/2014/main" id="{91555C95-37AE-4556-91AD-FA4F3A72CC61}"/>
                </a:ext>
              </a:extLst>
            </p:cNvPr>
            <p:cNvSpPr/>
            <p:nvPr/>
          </p:nvSpPr>
          <p:spPr>
            <a:xfrm>
              <a:off x="1213363" y="2219721"/>
              <a:ext cx="108526" cy="165051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D242215-63AF-471E-A5A0-2A6D753514B7}"/>
              </a:ext>
            </a:extLst>
          </p:cNvPr>
          <p:cNvSpPr/>
          <p:nvPr/>
        </p:nvSpPr>
        <p:spPr>
          <a:xfrm>
            <a:off x="3965498" y="1501625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497085D-78DC-4D86-AA4B-929CBB8F91AB}"/>
              </a:ext>
            </a:extLst>
          </p:cNvPr>
          <p:cNvGrpSpPr/>
          <p:nvPr/>
        </p:nvGrpSpPr>
        <p:grpSpPr>
          <a:xfrm>
            <a:off x="3564547" y="267386"/>
            <a:ext cx="1349005" cy="1448835"/>
            <a:chOff x="4555817" y="3339012"/>
            <a:chExt cx="1349579" cy="1449450"/>
          </a:xfrm>
        </p:grpSpPr>
        <p:sp>
          <p:nvSpPr>
            <p:cNvPr id="39" name="Rounded Rectangle 12">
              <a:extLst>
                <a:ext uri="{FF2B5EF4-FFF2-40B4-BE49-F238E27FC236}">
                  <a16:creationId xmlns:a16="http://schemas.microsoft.com/office/drawing/2014/main" id="{8BA2C937-4C16-42BD-83DA-9D992222470F}"/>
                </a:ext>
              </a:extLst>
            </p:cNvPr>
            <p:cNvSpPr/>
            <p:nvPr/>
          </p:nvSpPr>
          <p:spPr>
            <a:xfrm>
              <a:off x="4555817" y="3339012"/>
              <a:ext cx="1349579" cy="144945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9619F2-CAD7-4681-B7B4-77120BD3C689}"/>
                </a:ext>
              </a:extLst>
            </p:cNvPr>
            <p:cNvSpPr/>
            <p:nvPr/>
          </p:nvSpPr>
          <p:spPr>
            <a:xfrm>
              <a:off x="4708935" y="4175695"/>
              <a:ext cx="1066970" cy="40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70">
                <a:defRPr/>
              </a:pPr>
              <a:r>
                <a:rPr lang="en-US" sz="1000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3EB0331-E30B-4DB3-B398-1257803FE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41259" y="3746555"/>
              <a:ext cx="554779" cy="554779"/>
            </a:xfrm>
            <a:prstGeom prst="rect">
              <a:avLst/>
            </a:prstGeom>
          </p:spPr>
        </p:pic>
        <p:sp>
          <p:nvSpPr>
            <p:cNvPr id="42" name="Lightning Bolt 41">
              <a:extLst>
                <a:ext uri="{FF2B5EF4-FFF2-40B4-BE49-F238E27FC236}">
                  <a16:creationId xmlns:a16="http://schemas.microsoft.com/office/drawing/2014/main" id="{0C2E2C2A-8909-4F45-9CB2-DF90FFDBAD29}"/>
                </a:ext>
              </a:extLst>
            </p:cNvPr>
            <p:cNvSpPr/>
            <p:nvPr/>
          </p:nvSpPr>
          <p:spPr>
            <a:xfrm>
              <a:off x="5481892" y="3811142"/>
              <a:ext cx="48312" cy="73475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C66560DE-BCC5-46D5-95CD-FA48875DBA5E}"/>
              </a:ext>
            </a:extLst>
          </p:cNvPr>
          <p:cNvSpPr/>
          <p:nvPr/>
        </p:nvSpPr>
        <p:spPr>
          <a:xfrm>
            <a:off x="877903" y="2084257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CFA9E29C-43C6-4634-A47A-F0741AF672B6}"/>
              </a:ext>
            </a:extLst>
          </p:cNvPr>
          <p:cNvGrpSpPr/>
          <p:nvPr/>
        </p:nvGrpSpPr>
        <p:grpSpPr>
          <a:xfrm>
            <a:off x="4339008" y="2200445"/>
            <a:ext cx="3356776" cy="2242646"/>
            <a:chOff x="4338759" y="2200271"/>
            <a:chExt cx="3357252" cy="224296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DF013DB-9AEB-4A9C-9339-C6AE4374A163}"/>
                </a:ext>
              </a:extLst>
            </p:cNvPr>
            <p:cNvSpPr/>
            <p:nvPr/>
          </p:nvSpPr>
          <p:spPr>
            <a:xfrm>
              <a:off x="4338759" y="2200271"/>
              <a:ext cx="3357252" cy="22429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"id": "0d799b14-404b-4859-b2f6-50c5ee2a2c3a",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"timestamp": "2018-02-28T00:42:56.4509516Z",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"action": "</a:t>
              </a:r>
              <a:r>
                <a:rPr lang="en-US" sz="900">
                  <a:solidFill>
                    <a:prstClr val="black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push</a:t>
              </a: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"target": 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"size": 1791,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"digest": "sha256:91ef6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"length": 1791,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"repository": “</a:t>
              </a:r>
              <a:r>
                <a:rPr lang="en-US" sz="900" err="1">
                  <a:solidFill>
                    <a:prstClr val="white"/>
                  </a:solidFill>
                  <a:latin typeface="Consolas" panose="020B0609020204030204" pitchFamily="49" charset="0"/>
                </a:rPr>
                <a:t>th</a:t>
              </a: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"tag": "1.0"},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"request": 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"id": "978fc988-1e06-49ee-bf71-4f6e331d1591",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"host": “acrdemos.azurecr.io",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"method": "PUT"}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90" name="Lightning Bolt 89">
              <a:extLst>
                <a:ext uri="{FF2B5EF4-FFF2-40B4-BE49-F238E27FC236}">
                  <a16:creationId xmlns:a16="http://schemas.microsoft.com/office/drawing/2014/main" id="{4986C191-B6A8-4051-80F7-22E71E2F96B2}"/>
                </a:ext>
              </a:extLst>
            </p:cNvPr>
            <p:cNvSpPr/>
            <p:nvPr/>
          </p:nvSpPr>
          <p:spPr>
            <a:xfrm>
              <a:off x="4718554" y="2219447"/>
              <a:ext cx="108526" cy="165051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0E4A0C1-2585-4817-A7CE-D72BE71F288B}"/>
              </a:ext>
            </a:extLst>
          </p:cNvPr>
          <p:cNvCxnSpPr>
            <a:cxnSpLocks/>
            <a:stCxn id="92" idx="2"/>
            <a:endCxn id="90" idx="0"/>
          </p:cNvCxnSpPr>
          <p:nvPr/>
        </p:nvCxnSpPr>
        <p:spPr>
          <a:xfrm>
            <a:off x="4606258" y="1688714"/>
            <a:ext cx="155052" cy="530904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AC1896E-348A-477A-A479-91352C664C08}"/>
              </a:ext>
            </a:extLst>
          </p:cNvPr>
          <p:cNvCxnSpPr>
            <a:cxnSpLocks/>
            <a:stCxn id="89" idx="0"/>
            <a:endCxn id="54" idx="2"/>
          </p:cNvCxnSpPr>
          <p:nvPr/>
        </p:nvCxnSpPr>
        <p:spPr>
          <a:xfrm flipV="1">
            <a:off x="6017396" y="1716222"/>
            <a:ext cx="107312" cy="484223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DAFB20E-D978-408B-A2CD-788566B6F4E3}"/>
              </a:ext>
            </a:extLst>
          </p:cNvPr>
          <p:cNvCxnSpPr>
            <a:cxnSpLocks/>
            <a:stCxn id="88" idx="2"/>
            <a:endCxn id="56" idx="6"/>
          </p:cNvCxnSpPr>
          <p:nvPr/>
        </p:nvCxnSpPr>
        <p:spPr>
          <a:xfrm flipH="1">
            <a:off x="1278660" y="1672811"/>
            <a:ext cx="2548324" cy="593534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86DDBF92-E4A7-4EB9-893E-A0938209112C}"/>
              </a:ext>
            </a:extLst>
          </p:cNvPr>
          <p:cNvSpPr/>
          <p:nvPr/>
        </p:nvSpPr>
        <p:spPr bwMode="auto">
          <a:xfrm>
            <a:off x="8053300" y="3492956"/>
            <a:ext cx="3928852" cy="9674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68545B3-15D8-4C0E-8EE2-D498EBAD2498}"/>
              </a:ext>
            </a:extLst>
          </p:cNvPr>
          <p:cNvSpPr/>
          <p:nvPr/>
        </p:nvSpPr>
        <p:spPr bwMode="auto">
          <a:xfrm>
            <a:off x="8071367" y="3557248"/>
            <a:ext cx="1171372" cy="25021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Tag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8B91055-0832-4076-90D0-EA9A30215A2E}"/>
              </a:ext>
            </a:extLst>
          </p:cNvPr>
          <p:cNvSpPr/>
          <p:nvPr/>
        </p:nvSpPr>
        <p:spPr bwMode="auto">
          <a:xfrm>
            <a:off x="8076036" y="3859570"/>
            <a:ext cx="117137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Digest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C5CB556-898E-4855-9C4D-E00D9F9EDB30}"/>
              </a:ext>
            </a:extLst>
          </p:cNvPr>
          <p:cNvSpPr/>
          <p:nvPr/>
        </p:nvSpPr>
        <p:spPr bwMode="auto">
          <a:xfrm>
            <a:off x="936857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8B4D081-A3CF-4DAE-B6A0-C5DE28A2F21D}"/>
              </a:ext>
            </a:extLst>
          </p:cNvPr>
          <p:cNvSpPr/>
          <p:nvPr/>
        </p:nvSpPr>
        <p:spPr bwMode="auto">
          <a:xfrm>
            <a:off x="1002173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494DA8A-0CF6-41DC-B84D-ECCD72174E39}"/>
              </a:ext>
            </a:extLst>
          </p:cNvPr>
          <p:cNvSpPr/>
          <p:nvPr/>
        </p:nvSpPr>
        <p:spPr bwMode="auto">
          <a:xfrm>
            <a:off x="10674895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CD5518D-6B33-4DFF-B10E-645B93FF2327}"/>
              </a:ext>
            </a:extLst>
          </p:cNvPr>
          <p:cNvSpPr/>
          <p:nvPr/>
        </p:nvSpPr>
        <p:spPr bwMode="auto">
          <a:xfrm>
            <a:off x="10017067" y="4161891"/>
            <a:ext cx="597532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3E4BB45-1D33-470E-9BD1-2C6838898F77}"/>
              </a:ext>
            </a:extLst>
          </p:cNvPr>
          <p:cNvSpPr/>
          <p:nvPr/>
        </p:nvSpPr>
        <p:spPr bwMode="auto">
          <a:xfrm>
            <a:off x="8080638" y="4161891"/>
            <a:ext cx="117137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Quarantine Tag</a:t>
            </a:r>
          </a:p>
        </p:txBody>
      </p:sp>
      <p:pic>
        <p:nvPicPr>
          <p:cNvPr id="77" name="Picture 14" descr="Related image">
            <a:extLst>
              <a:ext uri="{FF2B5EF4-FFF2-40B4-BE49-F238E27FC236}">
                <a16:creationId xmlns:a16="http://schemas.microsoft.com/office/drawing/2014/main" id="{FA762CDA-CC63-440A-94D0-7D551236F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981" y="3859569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440AC7E5-F2D5-4EFD-9091-8C251C06C0A6}"/>
              </a:ext>
            </a:extLst>
          </p:cNvPr>
          <p:cNvSpPr/>
          <p:nvPr/>
        </p:nvSpPr>
        <p:spPr bwMode="auto">
          <a:xfrm>
            <a:off x="9362941" y="4161891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97" name="Picture 14" descr="Related image">
            <a:extLst>
              <a:ext uri="{FF2B5EF4-FFF2-40B4-BE49-F238E27FC236}">
                <a16:creationId xmlns:a16="http://schemas.microsoft.com/office/drawing/2014/main" id="{48345049-C036-4B45-A194-22D0D77F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867" y="3859569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B187DDF9-CB13-4A49-A3E3-EC7EB88B26D3}"/>
              </a:ext>
            </a:extLst>
          </p:cNvPr>
          <p:cNvSpPr/>
          <p:nvPr/>
        </p:nvSpPr>
        <p:spPr bwMode="auto">
          <a:xfrm>
            <a:off x="10671191" y="4159984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99" name="Picture 14" descr="Related image">
            <a:extLst>
              <a:ext uri="{FF2B5EF4-FFF2-40B4-BE49-F238E27FC236}">
                <a16:creationId xmlns:a16="http://schemas.microsoft.com/office/drawing/2014/main" id="{A51A357C-6566-43B1-BC5F-331E98573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990" y="3863262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C82E7415-6268-4C9E-A9BE-6CF22A534CE9}"/>
              </a:ext>
            </a:extLst>
          </p:cNvPr>
          <p:cNvSpPr/>
          <p:nvPr/>
        </p:nvSpPr>
        <p:spPr bwMode="auto">
          <a:xfrm>
            <a:off x="1132805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3r2s7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B9508CC-0BD2-4D91-8436-17112C84B9CE}"/>
              </a:ext>
            </a:extLst>
          </p:cNvPr>
          <p:cNvSpPr/>
          <p:nvPr/>
        </p:nvSpPr>
        <p:spPr bwMode="auto">
          <a:xfrm>
            <a:off x="11324351" y="4159984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102" name="Picture 14" descr="Related image">
            <a:extLst>
              <a:ext uri="{FF2B5EF4-FFF2-40B4-BE49-F238E27FC236}">
                <a16:creationId xmlns:a16="http://schemas.microsoft.com/office/drawing/2014/main" id="{CE62AFA5-3A62-48E8-98E5-CBD1470F7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2150" y="3863262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73E55948-B2C1-4D79-B47D-DA5CC2BFFE41}"/>
              </a:ext>
            </a:extLst>
          </p:cNvPr>
          <p:cNvSpPr/>
          <p:nvPr/>
        </p:nvSpPr>
        <p:spPr>
          <a:xfrm>
            <a:off x="289515" y="1404971"/>
            <a:ext cx="6318562" cy="1197221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Lock down images that are vulnerable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Secure registries by default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Protect unprotected nodes – like developers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17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803">
        <p:fade/>
      </p:transition>
    </mc:Choice>
    <mc:Fallback xmlns="">
      <p:transition spd="med" advTm="218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0065 -0.08819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421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0.00026 -0.08773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398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 L -0.00026 -0.08773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398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0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500"/>
                            </p:stCondLst>
                            <p:childTnLst>
                              <p:par>
                                <p:cTn id="16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78" grpId="0" animBg="1"/>
      <p:bldP spid="81" grpId="0" animBg="1"/>
      <p:bldP spid="85" grpId="0" animBg="1"/>
      <p:bldP spid="86" grpId="0" animBg="1"/>
      <p:bldP spid="87" grpId="0" animBg="1"/>
      <p:bldP spid="59" grpId="0" animBg="1"/>
      <p:bldP spid="60" grpId="0" animBg="1"/>
      <p:bldP spid="66" grpId="0" animBg="1"/>
      <p:bldP spid="24" grpId="0"/>
      <p:bldP spid="80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74" grpId="1" animBg="1"/>
      <p:bldP spid="76" grpId="0" animBg="1"/>
      <p:bldP spid="96" grpId="0" animBg="1"/>
      <p:bldP spid="96" grpId="1" animBg="1"/>
      <p:bldP spid="96" grpId="2" animBg="1"/>
      <p:bldP spid="98" grpId="0" animBg="1"/>
      <p:bldP spid="98" grpId="1" animBg="1"/>
      <p:bldP spid="100" grpId="0" animBg="1"/>
      <p:bldP spid="101" grpId="0" animBg="1"/>
      <p:bldP spid="10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983"/>
            <a:ext cx="10515600" cy="2852333"/>
          </a:xfrm>
        </p:spPr>
        <p:txBody>
          <a:bodyPr/>
          <a:lstStyle/>
          <a:p>
            <a:r>
              <a:rPr lang="en-US" dirty="0"/>
              <a:t>Docker Content Trust</a:t>
            </a:r>
            <a:br>
              <a:rPr lang="en-US" dirty="0"/>
            </a:br>
            <a:r>
              <a:rPr lang="en-US" dirty="0"/>
              <a:t>Image Signing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300"/>
            <a:ext cx="10515600" cy="1499974"/>
          </a:xfrm>
        </p:spPr>
        <p:txBody>
          <a:bodyPr/>
          <a:lstStyle/>
          <a:p>
            <a:r>
              <a:rPr lang="en-US" dirty="0"/>
              <a:t>Assuring an image validation source to destination</a:t>
            </a:r>
          </a:p>
        </p:txBody>
      </p:sp>
      <p:pic>
        <p:nvPicPr>
          <p:cNvPr id="1026" name="Picture 2" descr="Image result for docker content trust">
            <a:extLst>
              <a:ext uri="{FF2B5EF4-FFF2-40B4-BE49-F238E27FC236}">
                <a16:creationId xmlns:a16="http://schemas.microsoft.com/office/drawing/2014/main" id="{468A34D1-202B-4734-9CF3-B718D7C62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634" y="1790740"/>
            <a:ext cx="3296229" cy="296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2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9E6CFB-B49D-4DE3-A5A2-A9D65C13C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 Content Trust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CB80A6-EB5C-4FC9-80BA-D69A90CAF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Trust Preview added September ’18, now GA</a:t>
            </a:r>
          </a:p>
          <a:p>
            <a:pPr lvl="1"/>
            <a:r>
              <a:rPr lang="en-US" dirty="0"/>
              <a:t>Images signed at the source, stored in ACR, validated on the client</a:t>
            </a:r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88ED2E-0BEE-4E5C-BB10-A93AC6833B57}"/>
              </a:ext>
            </a:extLst>
          </p:cNvPr>
          <p:cNvGrpSpPr/>
          <p:nvPr/>
        </p:nvGrpSpPr>
        <p:grpSpPr>
          <a:xfrm>
            <a:off x="10055210" y="67407"/>
            <a:ext cx="2332951" cy="2405012"/>
            <a:chOff x="8275637" y="3420149"/>
            <a:chExt cx="3686325" cy="3800190"/>
          </a:xfrm>
        </p:grpSpPr>
        <p:pic>
          <p:nvPicPr>
            <p:cNvPr id="7" name="Picture 2" descr="Related image">
              <a:extLst>
                <a:ext uri="{FF2B5EF4-FFF2-40B4-BE49-F238E27FC236}">
                  <a16:creationId xmlns:a16="http://schemas.microsoft.com/office/drawing/2014/main" id="{B13EA80D-9684-4FFB-8F93-82F7F4370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637" y="3420149"/>
              <a:ext cx="3686325" cy="335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Related image">
              <a:extLst>
                <a:ext uri="{FF2B5EF4-FFF2-40B4-BE49-F238E27FC236}">
                  <a16:creationId xmlns:a16="http://schemas.microsoft.com/office/drawing/2014/main" id="{A08FD8EF-322C-4339-8531-973BFF720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7774" y="5439014"/>
              <a:ext cx="1781325" cy="1781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86F031A-70DE-456C-87A0-7A8C1BDA6CE1}"/>
              </a:ext>
            </a:extLst>
          </p:cNvPr>
          <p:cNvSpPr/>
          <p:nvPr/>
        </p:nvSpPr>
        <p:spPr>
          <a:xfrm>
            <a:off x="4527257" y="4500666"/>
            <a:ext cx="2776857" cy="14901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82CDA3-24D6-4D50-B9BD-3622C6927EBC}"/>
              </a:ext>
            </a:extLst>
          </p:cNvPr>
          <p:cNvGrpSpPr/>
          <p:nvPr/>
        </p:nvGrpSpPr>
        <p:grpSpPr>
          <a:xfrm>
            <a:off x="7141594" y="4654188"/>
            <a:ext cx="339525" cy="339525"/>
            <a:chOff x="3775313" y="193718"/>
            <a:chExt cx="346333" cy="34633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3B1A2CB-E524-40EC-B0EC-FDBD2A9E64E6}"/>
                </a:ext>
              </a:extLst>
            </p:cNvPr>
            <p:cNvSpPr/>
            <p:nvPr/>
          </p:nvSpPr>
          <p:spPr>
            <a:xfrm>
              <a:off x="3830388" y="248476"/>
              <a:ext cx="236787" cy="236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9E99B22-75A2-444E-9FCF-581F07C018A6}"/>
                </a:ext>
              </a:extLst>
            </p:cNvPr>
            <p:cNvGrpSpPr/>
            <p:nvPr/>
          </p:nvGrpSpPr>
          <p:grpSpPr>
            <a:xfrm>
              <a:off x="3775313" y="193718"/>
              <a:ext cx="346333" cy="346333"/>
              <a:chOff x="4005898" y="283625"/>
              <a:chExt cx="346333" cy="346333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2811AC08-E5AB-4381-BF6C-AEF629E0C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05898" y="283625"/>
                <a:ext cx="346333" cy="346333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53D474-34B9-49FC-BABA-741536F7ABCF}"/>
                  </a:ext>
                </a:extLst>
              </p:cNvPr>
              <p:cNvSpPr txBox="1"/>
              <p:nvPr/>
            </p:nvSpPr>
            <p:spPr>
              <a:xfrm>
                <a:off x="4012545" y="336478"/>
                <a:ext cx="330627" cy="232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82" dirty="0" err="1"/>
                  <a:t>api</a:t>
                </a:r>
                <a:endParaRPr lang="en-US" sz="882" dirty="0"/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2CC10AC-9325-46D4-8F0B-EE64606EF632}"/>
              </a:ext>
            </a:extLst>
          </p:cNvPr>
          <p:cNvSpPr/>
          <p:nvPr/>
        </p:nvSpPr>
        <p:spPr>
          <a:xfrm>
            <a:off x="4947648" y="4971121"/>
            <a:ext cx="1992055" cy="358570"/>
          </a:xfrm>
          <a:prstGeom prst="rect">
            <a:avLst/>
          </a:prstGeom>
          <a:solidFill>
            <a:srgbClr val="24B8EB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/>
              <a:t>Images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CAB10F-6429-4F06-99C9-9EED93BA92FE}"/>
              </a:ext>
            </a:extLst>
          </p:cNvPr>
          <p:cNvSpPr/>
          <p:nvPr/>
        </p:nvSpPr>
        <p:spPr>
          <a:xfrm>
            <a:off x="4947648" y="5547319"/>
            <a:ext cx="1992055" cy="358570"/>
          </a:xfrm>
          <a:prstGeom prst="rect">
            <a:avLst/>
          </a:prstGeom>
          <a:solidFill>
            <a:srgbClr val="0666DD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/>
              <a:t>Signatures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735A88-3FAC-4B24-ACC4-BF0AEBF5A09E}"/>
              </a:ext>
            </a:extLst>
          </p:cNvPr>
          <p:cNvSpPr txBox="1"/>
          <p:nvPr/>
        </p:nvSpPr>
        <p:spPr>
          <a:xfrm>
            <a:off x="5701535" y="4500666"/>
            <a:ext cx="1387941" cy="226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2" dirty="0">
                <a:sym typeface="Wingdings 2" panose="05020102010507070707" pitchFamily="18" charset="2"/>
              </a:rPr>
              <a:t></a:t>
            </a:r>
            <a:r>
              <a:rPr lang="en-US" sz="882" dirty="0"/>
              <a:t> Content Trust Enabled, </a:t>
            </a:r>
          </a:p>
        </p:txBody>
      </p:sp>
      <p:pic>
        <p:nvPicPr>
          <p:cNvPr id="18" name="Picture 6" descr="Image result for shipping manifest icon">
            <a:extLst>
              <a:ext uri="{FF2B5EF4-FFF2-40B4-BE49-F238E27FC236}">
                <a16:creationId xmlns:a16="http://schemas.microsoft.com/office/drawing/2014/main" id="{E2D0F66C-0737-4844-846F-91833C6C2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11" y="5297435"/>
            <a:ext cx="241567" cy="29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See the source image">
            <a:extLst>
              <a:ext uri="{FF2B5EF4-FFF2-40B4-BE49-F238E27FC236}">
                <a16:creationId xmlns:a16="http://schemas.microsoft.com/office/drawing/2014/main" id="{D94176DA-3D61-4BF4-9FAF-182505780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2"/>
          <a:stretch/>
        </p:blipFill>
        <p:spPr bwMode="auto">
          <a:xfrm>
            <a:off x="4301368" y="5039640"/>
            <a:ext cx="397343" cy="2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C447AC8-C17B-4996-B244-06CD3A02E22B}"/>
              </a:ext>
            </a:extLst>
          </p:cNvPr>
          <p:cNvGrpSpPr/>
          <p:nvPr/>
        </p:nvGrpSpPr>
        <p:grpSpPr>
          <a:xfrm>
            <a:off x="4316027" y="4653058"/>
            <a:ext cx="339525" cy="339525"/>
            <a:chOff x="3775313" y="193718"/>
            <a:chExt cx="346333" cy="34633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BC0D7B-951B-4542-9600-B0832B06E7F6}"/>
                </a:ext>
              </a:extLst>
            </p:cNvPr>
            <p:cNvSpPr/>
            <p:nvPr/>
          </p:nvSpPr>
          <p:spPr>
            <a:xfrm>
              <a:off x="3830388" y="248476"/>
              <a:ext cx="236787" cy="236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D8FFD10-6EF3-4C16-A16E-647D080226A1}"/>
                </a:ext>
              </a:extLst>
            </p:cNvPr>
            <p:cNvGrpSpPr/>
            <p:nvPr/>
          </p:nvGrpSpPr>
          <p:grpSpPr>
            <a:xfrm>
              <a:off x="3775313" y="193718"/>
              <a:ext cx="346333" cy="346333"/>
              <a:chOff x="4005898" y="283625"/>
              <a:chExt cx="346333" cy="346333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2F716631-4C68-4459-B989-C4C905D0A1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05898" y="283625"/>
                <a:ext cx="346333" cy="346333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A8674C-EC99-413D-A8AA-2DD25FADAB44}"/>
                  </a:ext>
                </a:extLst>
              </p:cNvPr>
              <p:cNvSpPr txBox="1"/>
              <p:nvPr/>
            </p:nvSpPr>
            <p:spPr>
              <a:xfrm>
                <a:off x="4012545" y="336478"/>
                <a:ext cx="330627" cy="232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82" dirty="0" err="1"/>
                  <a:t>api</a:t>
                </a:r>
                <a:endParaRPr lang="en-US" sz="882" dirty="0"/>
              </a:p>
            </p:txBody>
          </p:sp>
        </p:grpSp>
      </p:grpSp>
      <p:pic>
        <p:nvPicPr>
          <p:cNvPr id="25" name="Picture 10" descr="See the source image">
            <a:extLst>
              <a:ext uri="{FF2B5EF4-FFF2-40B4-BE49-F238E27FC236}">
                <a16:creationId xmlns:a16="http://schemas.microsoft.com/office/drawing/2014/main" id="{37D6EF05-2789-4FB1-9FAA-C8F93C23FA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2"/>
          <a:stretch/>
        </p:blipFill>
        <p:spPr bwMode="auto">
          <a:xfrm>
            <a:off x="7126935" y="5039640"/>
            <a:ext cx="397343" cy="2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E582795-B9C9-42F8-B15D-5EC6CB8B7604}"/>
              </a:ext>
            </a:extLst>
          </p:cNvPr>
          <p:cNvSpPr txBox="1"/>
          <p:nvPr/>
        </p:nvSpPr>
        <p:spPr>
          <a:xfrm>
            <a:off x="4723369" y="4409882"/>
            <a:ext cx="559769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5" dirty="0">
                <a:latin typeface="Consolas" panose="020B0609020204030204" pitchFamily="49" charset="0"/>
              </a:rPr>
              <a:t>acr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A25A16-47BD-4E7E-8BA9-8663B760AD97}"/>
              </a:ext>
            </a:extLst>
          </p:cNvPr>
          <p:cNvSpPr txBox="1"/>
          <p:nvPr/>
        </p:nvSpPr>
        <p:spPr>
          <a:xfrm>
            <a:off x="1229447" y="4145818"/>
            <a:ext cx="1546662" cy="362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5" dirty="0">
                <a:latin typeface="Consolas" panose="020B0609020204030204" pitchFamily="49" charset="0"/>
              </a:rPr>
              <a:t>docker push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C9376-8F32-4B95-875A-294DF34B36E2}"/>
              </a:ext>
            </a:extLst>
          </p:cNvPr>
          <p:cNvSpPr txBox="1"/>
          <p:nvPr/>
        </p:nvSpPr>
        <p:spPr>
          <a:xfrm>
            <a:off x="8803122" y="4145818"/>
            <a:ext cx="1546662" cy="362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5" dirty="0">
                <a:latin typeface="Consolas" panose="020B0609020204030204" pitchFamily="49" charset="0"/>
              </a:rPr>
              <a:t>docker pull</a:t>
            </a:r>
          </a:p>
        </p:txBody>
      </p:sp>
      <p:pic>
        <p:nvPicPr>
          <p:cNvPr id="29" name="Picture 10" descr="See the source image">
            <a:extLst>
              <a:ext uri="{FF2B5EF4-FFF2-40B4-BE49-F238E27FC236}">
                <a16:creationId xmlns:a16="http://schemas.microsoft.com/office/drawing/2014/main" id="{CC294C75-6177-4DE1-9746-FF00EFAAB2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2"/>
          <a:stretch/>
        </p:blipFill>
        <p:spPr bwMode="auto">
          <a:xfrm>
            <a:off x="1491201" y="5046283"/>
            <a:ext cx="397343" cy="2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2A330B9-AB16-45A9-8690-11A6050E762A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 flipV="1">
            <a:off x="1888543" y="5150406"/>
            <a:ext cx="2412824" cy="6643"/>
          </a:xfrm>
          <a:prstGeom prst="straightConnector1">
            <a:avLst/>
          </a:prstGeom>
          <a:ln w="38100">
            <a:solidFill>
              <a:srgbClr val="24B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27C75B-8D87-4D6C-8F8F-762BD49FB0D4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7524278" y="5150406"/>
            <a:ext cx="2200886" cy="0"/>
          </a:xfrm>
          <a:prstGeom prst="straightConnector1">
            <a:avLst/>
          </a:prstGeom>
          <a:ln w="38100">
            <a:solidFill>
              <a:srgbClr val="24B8E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10" descr="See the source image">
            <a:extLst>
              <a:ext uri="{FF2B5EF4-FFF2-40B4-BE49-F238E27FC236}">
                <a16:creationId xmlns:a16="http://schemas.microsoft.com/office/drawing/2014/main" id="{1EAEAF4D-39A5-40B7-9E5B-0B8CF3B5A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2"/>
          <a:stretch/>
        </p:blipFill>
        <p:spPr bwMode="auto">
          <a:xfrm>
            <a:off x="9729310" y="5020247"/>
            <a:ext cx="397343" cy="2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Image result for public private key icon">
            <a:extLst>
              <a:ext uri="{FF2B5EF4-FFF2-40B4-BE49-F238E27FC236}">
                <a16:creationId xmlns:a16="http://schemas.microsoft.com/office/drawing/2014/main" id="{D6AF7DCE-0F1D-4CE1-8BCE-48F964F5B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995" y="5297435"/>
            <a:ext cx="759097" cy="39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mage result for public private key icon">
            <a:extLst>
              <a:ext uri="{FF2B5EF4-FFF2-40B4-BE49-F238E27FC236}">
                <a16:creationId xmlns:a16="http://schemas.microsoft.com/office/drawing/2014/main" id="{F7EE1D65-7DDE-4155-A2B9-DB012F731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556" y="5261172"/>
            <a:ext cx="759097" cy="39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Image result for public private key icon">
            <a:extLst>
              <a:ext uri="{FF2B5EF4-FFF2-40B4-BE49-F238E27FC236}">
                <a16:creationId xmlns:a16="http://schemas.microsoft.com/office/drawing/2014/main" id="{E116075D-3943-4FCC-8D21-06CE085DB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337" y="5800147"/>
            <a:ext cx="759097" cy="39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959C999-A075-404D-B688-4F4DE3D4FED9}"/>
              </a:ext>
            </a:extLst>
          </p:cNvPr>
          <p:cNvSpPr/>
          <p:nvPr/>
        </p:nvSpPr>
        <p:spPr>
          <a:xfrm>
            <a:off x="238394" y="3048338"/>
            <a:ext cx="6318562" cy="1339833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 Trust based on the source, not the actual content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need a signing of actual content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 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7152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A973-48BF-4FF1-8179-50C8FA85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&amp; User Experience</a:t>
            </a:r>
          </a:p>
        </p:txBody>
      </p:sp>
      <p:pic>
        <p:nvPicPr>
          <p:cNvPr id="1026" name="Picture 2" descr="Image result for open door">
            <a:extLst>
              <a:ext uri="{FF2B5EF4-FFF2-40B4-BE49-F238E27FC236}">
                <a16:creationId xmlns:a16="http://schemas.microsoft.com/office/drawing/2014/main" id="{10BFE6BD-7A4C-4860-86FB-88191CF89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09" y="1548307"/>
            <a:ext cx="9425491" cy="530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43A0FBD0-C71F-451F-8B0D-A8CC0C0AA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079" y="2736782"/>
            <a:ext cx="1828175" cy="131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stalling automatic closing door">
            <a:extLst>
              <a:ext uri="{FF2B5EF4-FFF2-40B4-BE49-F238E27FC236}">
                <a16:creationId xmlns:a16="http://schemas.microsoft.com/office/drawing/2014/main" id="{F45CB1E1-A814-4D7E-9D70-4803D1C1B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54" y="91705"/>
            <a:ext cx="2901597" cy="145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please close the door">
            <a:extLst>
              <a:ext uri="{FF2B5EF4-FFF2-40B4-BE49-F238E27FC236}">
                <a16:creationId xmlns:a16="http://schemas.microsoft.com/office/drawing/2014/main" id="{9596A9B5-C092-4E59-91F3-04CBA1168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079" y="2736782"/>
            <a:ext cx="1909435" cy="138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910225E-2329-4A23-8854-81F397F84DCE}"/>
              </a:ext>
            </a:extLst>
          </p:cNvPr>
          <p:cNvGrpSpPr/>
          <p:nvPr/>
        </p:nvGrpSpPr>
        <p:grpSpPr>
          <a:xfrm>
            <a:off x="5651079" y="2736782"/>
            <a:ext cx="1909435" cy="1384340"/>
            <a:chOff x="7277092" y="4448424"/>
            <a:chExt cx="2705725" cy="1961651"/>
          </a:xfrm>
        </p:grpSpPr>
        <p:pic>
          <p:nvPicPr>
            <p:cNvPr id="11" name="Picture 14" descr="Image result for please close the door">
              <a:extLst>
                <a:ext uri="{FF2B5EF4-FFF2-40B4-BE49-F238E27FC236}">
                  <a16:creationId xmlns:a16="http://schemas.microsoft.com/office/drawing/2014/main" id="{2CCBD58B-3E98-4509-92B7-A199834CA4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092" y="4448424"/>
              <a:ext cx="2705725" cy="1961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AD3621-8256-4A19-A28B-A3C8203677A5}"/>
                </a:ext>
              </a:extLst>
            </p:cNvPr>
            <p:cNvSpPr txBox="1"/>
            <p:nvPr/>
          </p:nvSpPr>
          <p:spPr>
            <a:xfrm>
              <a:off x="7370345" y="5287205"/>
              <a:ext cx="2459457" cy="1046709"/>
            </a:xfrm>
            <a:prstGeom prst="rect">
              <a:avLst/>
            </a:prstGeom>
            <a:solidFill>
              <a:srgbClr val="F5F6F6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/>
                <a:t>KEEP US SECURE</a:t>
              </a:r>
            </a:p>
            <a:p>
              <a:pPr algn="ctr"/>
              <a:r>
                <a:rPr lang="en-US" sz="1400" b="1" dirty="0"/>
                <a:t>Lock Doors </a:t>
              </a:r>
              <a:br>
                <a:rPr lang="en-US" sz="1400" b="1" dirty="0"/>
              </a:br>
              <a:r>
                <a:rPr lang="en-US" sz="1400" b="1" dirty="0"/>
                <a:t>Upon Leaving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9FD0DB0-462E-4414-84D5-8972E0CAF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180" y="2700380"/>
            <a:ext cx="3133333" cy="14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11F3C3-BFA0-474D-A1D3-C2ACB198E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181" y="2700428"/>
            <a:ext cx="3133333" cy="14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27103AA-E08C-4D01-A09C-15F134C947D0}"/>
              </a:ext>
            </a:extLst>
          </p:cNvPr>
          <p:cNvSpPr/>
          <p:nvPr/>
        </p:nvSpPr>
        <p:spPr>
          <a:xfrm>
            <a:off x="296699" y="1601712"/>
            <a:ext cx="6778536" cy="1096207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Engage the good people to help with policy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Make it easy to do the right 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…difficult to do the wrong thing</a:t>
            </a:r>
          </a:p>
        </p:txBody>
      </p:sp>
    </p:spTree>
    <p:extLst>
      <p:ext uri="{BB962C8B-B14F-4D97-AF65-F5344CB8AC3E}">
        <p14:creationId xmlns:p14="http://schemas.microsoft.com/office/powerpoint/2010/main" val="190630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0B0D2E-8DA9-41E8-8822-8D3A777C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AB0EB5-032D-4BD8-A7D4-690421659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Security isn’t just one thing</a:t>
            </a:r>
          </a:p>
          <a:p>
            <a:r>
              <a:rPr lang="en-US" dirty="0"/>
              <a:t>Predict what’s possible, not just what’s happened</a:t>
            </a:r>
          </a:p>
          <a:p>
            <a:r>
              <a:rPr lang="en-US" dirty="0"/>
              <a:t>Apply minimal privileges and access, balancing users needs</a:t>
            </a:r>
          </a:p>
          <a:p>
            <a:r>
              <a:rPr lang="en-US" dirty="0"/>
              <a:t>Protect from the bad people, enable the good people</a:t>
            </a:r>
          </a:p>
          <a:p>
            <a:r>
              <a:rPr lang="en-US" dirty="0"/>
              <a:t>Don’t wait for the aftermath cleanup</a:t>
            </a:r>
          </a:p>
          <a:p>
            <a:r>
              <a:rPr lang="en-US" dirty="0"/>
              <a:t>Enforce policy for where to pull images from</a:t>
            </a:r>
          </a:p>
          <a:p>
            <a:r>
              <a:rPr lang="en-US" dirty="0"/>
              <a:t>Scan &amp; secure </a:t>
            </a:r>
            <a:r>
              <a:rPr lang="en-US" b="1" dirty="0"/>
              <a:t>base</a:t>
            </a:r>
            <a:r>
              <a:rPr lang="en-US" dirty="0"/>
              <a:t> images</a:t>
            </a:r>
          </a:p>
          <a:p>
            <a:r>
              <a:rPr lang="en-US" dirty="0"/>
              <a:t>Scan &amp; secure </a:t>
            </a:r>
            <a:r>
              <a:rPr lang="en-US" b="1" dirty="0"/>
              <a:t>your</a:t>
            </a:r>
            <a:r>
              <a:rPr lang="en-US" dirty="0"/>
              <a:t> images</a:t>
            </a:r>
          </a:p>
          <a:p>
            <a:r>
              <a:rPr lang="en-US" dirty="0"/>
              <a:t>Secure nodes</a:t>
            </a:r>
          </a:p>
          <a:p>
            <a:r>
              <a:rPr lang="en-US" dirty="0"/>
              <a:t>Keep scanning images for new vulnerabilities</a:t>
            </a:r>
          </a:p>
          <a:p>
            <a:r>
              <a:rPr lang="en-US" dirty="0"/>
              <a:t>Monitor network traffic, not just static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92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3FAFB-A144-4F70-9E45-6DA3F52C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5359D2-A924-4789-8773-2CCC07952BF7}"/>
              </a:ext>
            </a:extLst>
          </p:cNvPr>
          <p:cNvSpPr/>
          <p:nvPr/>
        </p:nvSpPr>
        <p:spPr>
          <a:xfrm>
            <a:off x="838200" y="2825234"/>
            <a:ext cx="184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2935F3-BECD-485B-93FB-F5C69A271773}"/>
              </a:ext>
            </a:extLst>
          </p:cNvPr>
          <p:cNvSpPr txBox="1"/>
          <p:nvPr/>
        </p:nvSpPr>
        <p:spPr>
          <a:xfrm>
            <a:off x="517862" y="4838676"/>
            <a:ext cx="3157415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Steve Lasker</a:t>
            </a:r>
          </a:p>
          <a:p>
            <a:r>
              <a:rPr lang="en-US" sz="1400" dirty="0"/>
              <a:t>Program Manager</a:t>
            </a:r>
          </a:p>
          <a:p>
            <a:r>
              <a:rPr lang="en-US" sz="1400" dirty="0"/>
              <a:t>Azure Container Registries</a:t>
            </a:r>
          </a:p>
          <a:p>
            <a:r>
              <a:rPr lang="en-US" sz="1100" dirty="0">
                <a:hlinkClick r:id="rId2"/>
              </a:rPr>
              <a:t>Steve.Lasker@Microsoft.com</a:t>
            </a:r>
            <a:endParaRPr lang="en-US" sz="1100" dirty="0"/>
          </a:p>
          <a:p>
            <a:r>
              <a:rPr lang="en-US" sz="1400" dirty="0"/>
              <a:t>@</a:t>
            </a:r>
            <a:r>
              <a:rPr lang="en-US" sz="1400" dirty="0" err="1"/>
              <a:t>SteveLasker</a:t>
            </a:r>
            <a:endParaRPr lang="en-US" sz="1400" dirty="0"/>
          </a:p>
          <a:p>
            <a:r>
              <a:rPr lang="en-US" sz="1400" dirty="0" err="1">
                <a:hlinkClick r:id="rId3"/>
              </a:rPr>
              <a:t>SteveLasker.blog</a:t>
            </a:r>
            <a:endParaRPr lang="en-US" sz="1400" dirty="0"/>
          </a:p>
          <a:p>
            <a:r>
              <a:rPr lang="en-US" sz="1400" dirty="0">
                <a:hlinkClick r:id="rId4"/>
              </a:rPr>
              <a:t>github.com/</a:t>
            </a:r>
            <a:r>
              <a:rPr lang="en-US" sz="1400" dirty="0" err="1">
                <a:hlinkClick r:id="rId4"/>
              </a:rPr>
              <a:t>SteveLasker</a:t>
            </a:r>
            <a:endParaRPr lang="en-US" sz="1400" dirty="0"/>
          </a:p>
          <a:p>
            <a:r>
              <a:rPr lang="en-US" sz="1400" dirty="0">
                <a:hlinkClick r:id="rId5"/>
              </a:rPr>
              <a:t>github.com/</a:t>
            </a:r>
            <a:r>
              <a:rPr lang="en-US" sz="1400" dirty="0" err="1">
                <a:hlinkClick r:id="rId5"/>
              </a:rPr>
              <a:t>SteveLasker</a:t>
            </a:r>
            <a:r>
              <a:rPr lang="en-US" sz="1400" dirty="0">
                <a:hlinkClick r:id="rId5"/>
              </a:rPr>
              <a:t>/presentations</a:t>
            </a:r>
            <a:endParaRPr lang="en-US" sz="1400" dirty="0"/>
          </a:p>
        </p:txBody>
      </p:sp>
      <p:pic>
        <p:nvPicPr>
          <p:cNvPr id="12" name="Picture 2" descr="Image result for blog logo">
            <a:extLst>
              <a:ext uri="{FF2B5EF4-FFF2-40B4-BE49-F238E27FC236}">
                <a16:creationId xmlns:a16="http://schemas.microsoft.com/office/drawing/2014/main" id="{3D127C5F-B3C3-4D26-A666-ACFDD5866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361868" y="6057511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twitter logo">
            <a:extLst>
              <a:ext uri="{FF2B5EF4-FFF2-40B4-BE49-F238E27FC236}">
                <a16:creationId xmlns:a16="http://schemas.microsoft.com/office/drawing/2014/main" id="{9F28CAC8-315B-4C2B-A750-197653AC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5" y="5808418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32F1B45-7212-41C8-BB17-BF8B6729DD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9" y="6248337"/>
            <a:ext cx="106505" cy="106505"/>
          </a:xfrm>
          <a:prstGeom prst="rect">
            <a:avLst/>
          </a:prstGeom>
        </p:spPr>
      </p:pic>
      <p:pic>
        <p:nvPicPr>
          <p:cNvPr id="15" name="Picture 6" descr="Image result for email logo">
            <a:extLst>
              <a:ext uri="{FF2B5EF4-FFF2-40B4-BE49-F238E27FC236}">
                <a16:creationId xmlns:a16="http://schemas.microsoft.com/office/drawing/2014/main" id="{5FD1DAC4-0C8D-454C-A66A-2EF7B4ED8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419965" y="5612605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54A56C-6287-4DC2-B0DB-3B5D3EAEFFCB}"/>
              </a:ext>
            </a:extLst>
          </p:cNvPr>
          <p:cNvSpPr txBox="1">
            <a:spLocks/>
          </p:cNvSpPr>
          <p:nvPr/>
        </p:nvSpPr>
        <p:spPr>
          <a:xfrm>
            <a:off x="3831271" y="1402717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4171950" algn="l"/>
              </a:tabLst>
            </a:pPr>
            <a:r>
              <a:rPr lang="en-US" dirty="0"/>
              <a:t>ACR Tasks	</a:t>
            </a:r>
            <a:r>
              <a:rPr lang="en-US" dirty="0">
                <a:effectLst/>
                <a:hlinkClick r:id="rId10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aka.ms/acr/tasks</a:t>
            </a:r>
            <a:endParaRPr lang="en-US" dirty="0">
              <a:effectLst/>
            </a:endParaRPr>
          </a:p>
          <a:p>
            <a:pPr>
              <a:tabLst>
                <a:tab pos="4171950" algn="l"/>
              </a:tabLst>
            </a:pPr>
            <a:r>
              <a:rPr lang="en-US" dirty="0"/>
              <a:t>ACR Import	</a:t>
            </a:r>
            <a:r>
              <a:rPr lang="en-US" dirty="0">
                <a:effectLst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aka.ms/acr/import</a:t>
            </a:r>
            <a:endParaRPr lang="en-US" dirty="0">
              <a:effectLst/>
            </a:endParaRPr>
          </a:p>
          <a:p>
            <a:pPr>
              <a:tabLst>
                <a:tab pos="4171950" algn="l"/>
              </a:tabLst>
            </a:pPr>
            <a:r>
              <a:rPr lang="en-US" dirty="0"/>
              <a:t>ACR Links	</a:t>
            </a:r>
            <a:r>
              <a:rPr lang="en-US" dirty="0">
                <a:effectLst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aka.ms/acr/links</a:t>
            </a:r>
            <a:endParaRPr lang="en-US" dirty="0">
              <a:effectLst/>
            </a:endParaRPr>
          </a:p>
          <a:p>
            <a:pPr>
              <a:tabLst>
                <a:tab pos="4171950" algn="l"/>
              </a:tabLst>
            </a:pPr>
            <a:r>
              <a:rPr lang="en-US" dirty="0"/>
              <a:t>Presentations 	</a:t>
            </a:r>
            <a:r>
              <a:rPr lang="en-US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aka.ms/acr/</a:t>
            </a:r>
            <a:r>
              <a:rPr lang="en-US" dirty="0">
                <a:effectLst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presentations</a:t>
            </a:r>
            <a:endParaRPr lang="en-US" dirty="0">
              <a:effectLst/>
            </a:endParaRPr>
          </a:p>
          <a:p>
            <a:pPr>
              <a:tabLst>
                <a:tab pos="4171950" algn="l"/>
              </a:tabLst>
            </a:pPr>
            <a:r>
              <a:rPr lang="en-US" dirty="0"/>
              <a:t>Quarantine Pattern	</a:t>
            </a:r>
            <a:r>
              <a:rPr lang="en-US" dirty="0">
                <a:effectLst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aka.ms/acr/Quarantine</a:t>
            </a:r>
            <a:r>
              <a:rPr lang="en-US" dirty="0">
                <a:effectLst/>
              </a:rPr>
              <a:t> </a:t>
            </a:r>
          </a:p>
          <a:p>
            <a:pPr>
              <a:tabLst>
                <a:tab pos="4171950" algn="l"/>
              </a:tabLst>
            </a:pPr>
            <a:r>
              <a:rPr lang="en-US" dirty="0"/>
              <a:t>Choosing a Registry	</a:t>
            </a:r>
            <a:r>
              <a:rPr lang="en-US" dirty="0" err="1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stevelasker.blog</a:t>
            </a:r>
            <a:r>
              <a:rPr lang="en-US" dirty="0">
                <a:effectLst/>
              </a:rPr>
              <a:t> </a:t>
            </a:r>
          </a:p>
          <a:p>
            <a:pPr>
              <a:tabLst>
                <a:tab pos="4171950" algn="l"/>
              </a:tabLst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  <a:tabLst>
                <a:tab pos="4171950" algn="l"/>
              </a:tabLst>
            </a:pPr>
            <a:endParaRPr lang="en-US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028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3ACBBDC-01EE-433B-82BD-B36410353B68}"/>
              </a:ext>
            </a:extLst>
          </p:cNvPr>
          <p:cNvSpPr/>
          <p:nvPr/>
        </p:nvSpPr>
        <p:spPr bwMode="auto">
          <a:xfrm>
            <a:off x="-476540" y="-270302"/>
            <a:ext cx="14158702" cy="722708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74" name="Group 1373"/>
          <p:cNvGrpSpPr/>
          <p:nvPr/>
        </p:nvGrpSpPr>
        <p:grpSpPr>
          <a:xfrm>
            <a:off x="8713510" y="1106268"/>
            <a:ext cx="2834967" cy="1633165"/>
            <a:chOff x="4156030" y="3448050"/>
            <a:chExt cx="2065507" cy="1191294"/>
          </a:xfrm>
        </p:grpSpPr>
        <p:sp>
          <p:nvSpPr>
            <p:cNvPr id="1375" name="Rectangle 1374"/>
            <p:cNvSpPr/>
            <p:nvPr/>
          </p:nvSpPr>
          <p:spPr>
            <a:xfrm>
              <a:off x="4156030" y="3562350"/>
              <a:ext cx="2065507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376" name="Flowchart: Alternate Process 1375"/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HOST-A</a:t>
              </a:r>
            </a:p>
          </p:txBody>
        </p:sp>
      </p:grpSp>
      <p:grpSp>
        <p:nvGrpSpPr>
          <p:cNvPr id="1509" name="Group 1508"/>
          <p:cNvGrpSpPr/>
          <p:nvPr/>
        </p:nvGrpSpPr>
        <p:grpSpPr>
          <a:xfrm>
            <a:off x="10070719" y="1855302"/>
            <a:ext cx="720935" cy="444154"/>
            <a:chOff x="3240661" y="1005909"/>
            <a:chExt cx="540854" cy="333210"/>
          </a:xfrm>
        </p:grpSpPr>
        <p:grpSp>
          <p:nvGrpSpPr>
            <p:cNvPr id="1510" name="Group 150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12" name="Rectangle 151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3" name="Rectangle 151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14" name="Group 151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18" name="Straight Connector 151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19" name="Straight Connector 151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0" name="Straight Connector 151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1" name="Straight Connector 152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2" name="Straight Connector 152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3" name="Straight Connector 152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4" name="Straight Connector 152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5" name="Straight Connector 152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6" name="Straight Connector 152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15" name="Rectangle 151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6" name="Rectangle 151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7" name="Rectangle 151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11" name="Rectangle 151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63" name="Group 1562"/>
          <p:cNvGrpSpPr/>
          <p:nvPr/>
        </p:nvGrpSpPr>
        <p:grpSpPr>
          <a:xfrm>
            <a:off x="10070719" y="2258071"/>
            <a:ext cx="720935" cy="444154"/>
            <a:chOff x="3240661" y="1005909"/>
            <a:chExt cx="540854" cy="333210"/>
          </a:xfrm>
        </p:grpSpPr>
        <p:grpSp>
          <p:nvGrpSpPr>
            <p:cNvPr id="1564" name="Group 156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66" name="Rectangle 156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67" name="Rectangle 156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68" name="Group 156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72" name="Straight Connector 157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3" name="Straight Connector 157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4" name="Straight Connector 157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5" name="Straight Connector 157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6" name="Straight Connector 157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7" name="Straight Connector 157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8" name="Straight Connector 157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9" name="Straight Connector 157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0" name="Straight Connector 157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69" name="Rectangle 156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0" name="Rectangle 156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1" name="Rectangle 157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65" name="Rectangle 156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1599" name="Group 1598"/>
          <p:cNvGrpSpPr/>
          <p:nvPr/>
        </p:nvGrpSpPr>
        <p:grpSpPr>
          <a:xfrm>
            <a:off x="10070719" y="1449470"/>
            <a:ext cx="720935" cy="444154"/>
            <a:chOff x="3240661" y="1005909"/>
            <a:chExt cx="540854" cy="333210"/>
          </a:xfrm>
        </p:grpSpPr>
        <p:grpSp>
          <p:nvGrpSpPr>
            <p:cNvPr id="1600" name="Group 159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02" name="Rectangle 160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3" name="Rectangle 160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04" name="Group 160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08" name="Straight Connector 160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09" name="Straight Connector 160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0" name="Straight Connector 160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1" name="Straight Connector 161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2" name="Straight Connector 161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3" name="Straight Connector 161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4" name="Straight Connector 161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5" name="Straight Connector 161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6" name="Straight Connector 161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05" name="Rectangle 160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6" name="Rectangle 160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7" name="Rectangle 160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01" name="Rectangle 160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27" name="Group 1526"/>
          <p:cNvGrpSpPr/>
          <p:nvPr/>
        </p:nvGrpSpPr>
        <p:grpSpPr>
          <a:xfrm>
            <a:off x="10792902" y="1855302"/>
            <a:ext cx="720935" cy="444154"/>
            <a:chOff x="3240661" y="1005909"/>
            <a:chExt cx="540854" cy="333210"/>
          </a:xfrm>
        </p:grpSpPr>
        <p:grpSp>
          <p:nvGrpSpPr>
            <p:cNvPr id="1528" name="Group 1527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30" name="Rectangle 1529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1" name="Rectangle 1530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32" name="Group 1531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36" name="Straight Connector 1535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7" name="Straight Connector 1536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8" name="Straight Connector 1537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9" name="Straight Connector 1538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0" name="Straight Connector 1539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3" name="Straight Connector 1542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4" name="Straight Connector 1543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33" name="Rectangle 1532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4" name="Rectangle 1533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5" name="Rectangle 1534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29" name="Rectangle 1528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1A1A1A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1653" name="Group 1652"/>
          <p:cNvGrpSpPr/>
          <p:nvPr/>
        </p:nvGrpSpPr>
        <p:grpSpPr>
          <a:xfrm>
            <a:off x="10792902" y="1449470"/>
            <a:ext cx="720935" cy="444154"/>
            <a:chOff x="3240661" y="1005909"/>
            <a:chExt cx="540854" cy="333210"/>
          </a:xfrm>
        </p:grpSpPr>
        <p:grpSp>
          <p:nvGrpSpPr>
            <p:cNvPr id="1654" name="Group 165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56" name="Rectangle 165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57" name="Rectangle 165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58" name="Group 165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62" name="Straight Connector 166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3" name="Straight Connector 166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4" name="Straight Connector 166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5" name="Straight Connector 166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6" name="Straight Connector 166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7" name="Straight Connector 166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8" name="Straight Connector 166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9" name="Straight Connector 166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70" name="Straight Connector 166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59" name="Rectangle 165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0" name="Rectangle 165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1" name="Rectangle 166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55" name="Rectangle 165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475AA5EA-0C4B-4B2A-9D3A-96115E1AB387}"/>
              </a:ext>
            </a:extLst>
          </p:cNvPr>
          <p:cNvGrpSpPr/>
          <p:nvPr/>
        </p:nvGrpSpPr>
        <p:grpSpPr>
          <a:xfrm>
            <a:off x="10792902" y="2257520"/>
            <a:ext cx="720935" cy="444154"/>
            <a:chOff x="3240661" y="1005909"/>
            <a:chExt cx="540854" cy="333210"/>
          </a:xfrm>
        </p:grpSpPr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77FF03CE-70EE-46CC-B4A7-31CF7340405B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2C0B01D-6C39-416F-91E7-D30B348EE787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C11CD01C-F256-45CC-A52E-B9BC4410515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DC9833C1-1C6A-42A7-84F1-60959CBE3850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7CD64795-65A6-4DC5-AF64-F8AB8620889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211A406C-E538-41F3-9494-6F511C0B9BE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3C01A3EA-024D-4E90-94E8-B60004207DD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42188D58-100D-4654-88B8-4CD9C749891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B012AB88-E06C-4249-8318-C5BA8B06214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AB2670C8-B639-4F6C-91DB-F03891A5074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667648A5-247D-4123-AC81-535A36A8080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71FFD68E-EFEF-467F-B3EB-E328D161FCDA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5C5D7D6C-A5C3-4556-A23B-41E552C2595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3FE9DC63-9283-4363-9647-D9118D5026D4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80C4AFD8-5054-45D5-A569-B8DD7ABF3A0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48F5B254-5192-423B-AABC-92E1EFB360B3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7154BC75-ABEA-49E3-A497-E1B17EB3A40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0BDEFC2E-9795-4850-84B7-CC5396AB11EF}"/>
              </a:ext>
            </a:extLst>
          </p:cNvPr>
          <p:cNvGrpSpPr/>
          <p:nvPr/>
        </p:nvGrpSpPr>
        <p:grpSpPr>
          <a:xfrm>
            <a:off x="8720745" y="2807055"/>
            <a:ext cx="2827730" cy="1633165"/>
            <a:chOff x="4156030" y="3448050"/>
            <a:chExt cx="2060234" cy="1191294"/>
          </a:xfrm>
        </p:grpSpPr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35175F28-89CB-44DD-8447-39A0E3526FC1}"/>
                </a:ext>
              </a:extLst>
            </p:cNvPr>
            <p:cNvSpPr/>
            <p:nvPr/>
          </p:nvSpPr>
          <p:spPr>
            <a:xfrm>
              <a:off x="4156030" y="3562350"/>
              <a:ext cx="2060234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487" name="Flowchart: Alternate Process 486">
              <a:extLst>
                <a:ext uri="{FF2B5EF4-FFF2-40B4-BE49-F238E27FC236}">
                  <a16:creationId xmlns:a16="http://schemas.microsoft.com/office/drawing/2014/main" id="{FA2EE260-CD29-4897-98F8-8A8A677A90AC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HOST-B</a:t>
              </a:r>
            </a:p>
          </p:txBody>
        </p:sp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5E374A9F-7554-4D4B-B49E-AA1FC686362E}"/>
              </a:ext>
            </a:extLst>
          </p:cNvPr>
          <p:cNvGrpSpPr/>
          <p:nvPr/>
        </p:nvGrpSpPr>
        <p:grpSpPr>
          <a:xfrm>
            <a:off x="10077954" y="3160278"/>
            <a:ext cx="720935" cy="444154"/>
            <a:chOff x="3240661" y="1005909"/>
            <a:chExt cx="540854" cy="333210"/>
          </a:xfrm>
        </p:grpSpPr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D97514C1-D6BC-417F-96CB-146968CC7CC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26F32946-D678-4853-94FC-CC6290959649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297262E3-8E21-4785-8A47-7903D232842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93" name="Group 492">
                <a:extLst>
                  <a:ext uri="{FF2B5EF4-FFF2-40B4-BE49-F238E27FC236}">
                    <a16:creationId xmlns:a16="http://schemas.microsoft.com/office/drawing/2014/main" id="{0897AB46-1855-48CE-9D69-CEF10E12E318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7B92D8E9-1840-4E9F-9517-AA53DFA96FD5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E2A3B3F2-3DDF-4ED2-89FD-7679D9DFEAEA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B2947C88-1DE0-4081-A4CD-1DBC2BF450CB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1D93822E-5D21-4CCA-8A66-8E951ADFB6AB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27BA85C7-E1BB-4A50-A262-9766E697D1B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F0D6B110-466F-479D-B8D5-B3CE473BDF9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57B651C4-B62B-4089-A862-7C82ECBF8032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7EF961D9-808C-4995-A670-4D237D166FCE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EB2C0646-5D83-4142-BC63-602E959AE99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A4C2DF3-FAE9-43CC-AD46-0B6A5CEC42DC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927AB000-ACE5-4392-944B-89117161463C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1728DB70-7C84-441D-B125-3C2A57701682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7A19CA2A-57BC-4DFD-8EE2-721F49AA95F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451B42A7-4222-4E1F-B4DD-D73A318CC308}"/>
              </a:ext>
            </a:extLst>
          </p:cNvPr>
          <p:cNvGrpSpPr/>
          <p:nvPr/>
        </p:nvGrpSpPr>
        <p:grpSpPr>
          <a:xfrm>
            <a:off x="10077954" y="3563047"/>
            <a:ext cx="720935" cy="444154"/>
            <a:chOff x="3240661" y="1005909"/>
            <a:chExt cx="540854" cy="333210"/>
          </a:xfrm>
        </p:grpSpPr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A2A00BAB-1B5B-4EE8-80B1-84920AEABE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E22626DA-157A-4E8F-8673-B05751BC96F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CD2111F8-AF69-4A84-B57F-DDB7F608E1A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4B79937C-A412-41F3-8B30-73971B3659A2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29216E48-6C43-499C-9468-1008CA450C3D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6" name="Straight Connector 515">
                  <a:extLst>
                    <a:ext uri="{FF2B5EF4-FFF2-40B4-BE49-F238E27FC236}">
                      <a16:creationId xmlns:a16="http://schemas.microsoft.com/office/drawing/2014/main" id="{D6F385A9-35F6-4265-9BD3-11C8AC0D856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7" name="Straight Connector 516">
                  <a:extLst>
                    <a:ext uri="{FF2B5EF4-FFF2-40B4-BE49-F238E27FC236}">
                      <a16:creationId xmlns:a16="http://schemas.microsoft.com/office/drawing/2014/main" id="{A41127C7-B6D2-4525-8131-685D8CB76FEC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C6B8CDD7-694F-4D66-B4E1-28954D94151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9" name="Straight Connector 518">
                  <a:extLst>
                    <a:ext uri="{FF2B5EF4-FFF2-40B4-BE49-F238E27FC236}">
                      <a16:creationId xmlns:a16="http://schemas.microsoft.com/office/drawing/2014/main" id="{E0D9BC4C-3B44-4C71-A51F-B9FC64E9193A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2508F89E-B9E0-4D4F-99E0-06B7D9C8941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DCC1A7C8-3FBF-49D2-B198-063B9347AB7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7A73A6FE-11BE-4EB5-9F7E-73AA9FBA9AD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3" name="Straight Connector 522">
                  <a:extLst>
                    <a:ext uri="{FF2B5EF4-FFF2-40B4-BE49-F238E27FC236}">
                      <a16:creationId xmlns:a16="http://schemas.microsoft.com/office/drawing/2014/main" id="{7E0C1F0A-92A6-490A-9B57-12A2760FB1CA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153F2403-904E-4F8F-A0E0-A4C1E3F0B859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D81B29A6-A8F5-48F1-B781-53D66847E77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7FD056EE-0AF9-4D52-977F-ACFC2A8EC38E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9D1FAD10-845B-424C-A1BA-135BC74DCEE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48AE373A-CF84-48A3-94E7-9BDA85F97B31}"/>
              </a:ext>
            </a:extLst>
          </p:cNvPr>
          <p:cNvGrpSpPr/>
          <p:nvPr/>
        </p:nvGrpSpPr>
        <p:grpSpPr>
          <a:xfrm>
            <a:off x="10800137" y="3160278"/>
            <a:ext cx="720935" cy="444154"/>
            <a:chOff x="3240661" y="1005909"/>
            <a:chExt cx="540854" cy="333210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2F639D5D-9039-46D5-83F0-1A1CE98D728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5D1CD045-3195-469C-AA31-034871DF91D2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37449C19-D094-4437-BFEA-8A80F3DB784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030DD284-108B-4E80-9543-2A83F5A42B0D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51" name="Straight Connector 550">
                  <a:extLst>
                    <a:ext uri="{FF2B5EF4-FFF2-40B4-BE49-F238E27FC236}">
                      <a16:creationId xmlns:a16="http://schemas.microsoft.com/office/drawing/2014/main" id="{65DD3C41-1ED9-4AF2-9C18-0AF06D4C7987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E44630E5-DEC0-40D8-8C00-8B98F6DF2943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3F7DB5C4-BE31-4484-84A8-0F628783607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E4FDFA14-888D-48EC-A0AC-520FA7A59696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5" name="Straight Connector 554">
                  <a:extLst>
                    <a:ext uri="{FF2B5EF4-FFF2-40B4-BE49-F238E27FC236}">
                      <a16:creationId xmlns:a16="http://schemas.microsoft.com/office/drawing/2014/main" id="{7A79F771-0FC3-4D21-8721-ACC3088F637F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7CD85CDB-48E4-4D69-B2F9-9F75F239BAA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7" name="Straight Connector 556">
                  <a:extLst>
                    <a:ext uri="{FF2B5EF4-FFF2-40B4-BE49-F238E27FC236}">
                      <a16:creationId xmlns:a16="http://schemas.microsoft.com/office/drawing/2014/main" id="{EB02981D-3FF3-41B9-B058-A66C3C5CFBA1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CCE3B17A-DE9B-482F-BED0-B1E72C1A8A3F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2C6F5BC7-EEA8-4474-B2C4-A56A992DDC6C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C42D1F18-B5F3-400D-A808-7A0C60162665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25747267-AD52-488C-8CCE-B27B0226BD15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847F612D-BB00-48D6-AC71-307CC8FEF00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B38E0E55-D73C-425F-91A4-9D94580988B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C24CB6A1-2858-49B4-86F0-43B9F66A8BE3}"/>
              </a:ext>
            </a:extLst>
          </p:cNvPr>
          <p:cNvGrpSpPr/>
          <p:nvPr/>
        </p:nvGrpSpPr>
        <p:grpSpPr>
          <a:xfrm>
            <a:off x="10800137" y="3562498"/>
            <a:ext cx="720935" cy="444154"/>
            <a:chOff x="3240661" y="1005909"/>
            <a:chExt cx="540854" cy="333210"/>
          </a:xfrm>
        </p:grpSpPr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680836AE-D2C6-493B-AB8C-4147193B42AC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9CBC11BA-C081-42F1-B718-7847665AEEA0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C109340A-D0D6-40BA-B18A-00B3CA9131D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3792D254-EB20-474A-8E2C-617663FA48DF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87" name="Straight Connector 586">
                  <a:extLst>
                    <a:ext uri="{FF2B5EF4-FFF2-40B4-BE49-F238E27FC236}">
                      <a16:creationId xmlns:a16="http://schemas.microsoft.com/office/drawing/2014/main" id="{D65EA43A-BB68-46CD-A1A9-B7CE6C2B0911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8" name="Straight Connector 587">
                  <a:extLst>
                    <a:ext uri="{FF2B5EF4-FFF2-40B4-BE49-F238E27FC236}">
                      <a16:creationId xmlns:a16="http://schemas.microsoft.com/office/drawing/2014/main" id="{A01AD31F-17CB-4597-A884-D1D26090E82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9" name="Straight Connector 588">
                  <a:extLst>
                    <a:ext uri="{FF2B5EF4-FFF2-40B4-BE49-F238E27FC236}">
                      <a16:creationId xmlns:a16="http://schemas.microsoft.com/office/drawing/2014/main" id="{D187A2EE-CAEF-4618-855F-9FAACC74F005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58FAAD5D-A7AC-4F93-9AC0-0030715C0CC3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1" name="Straight Connector 590">
                  <a:extLst>
                    <a:ext uri="{FF2B5EF4-FFF2-40B4-BE49-F238E27FC236}">
                      <a16:creationId xmlns:a16="http://schemas.microsoft.com/office/drawing/2014/main" id="{A97CCFA3-425C-49E4-AA85-E7F722E360C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2" name="Straight Connector 591">
                  <a:extLst>
                    <a:ext uri="{FF2B5EF4-FFF2-40B4-BE49-F238E27FC236}">
                      <a16:creationId xmlns:a16="http://schemas.microsoft.com/office/drawing/2014/main" id="{D9319882-8B45-4DC3-839F-D14E7A5EAA1B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0EAD0812-17B9-437B-823E-3722EFDA67B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4" name="Straight Connector 593">
                  <a:extLst>
                    <a:ext uri="{FF2B5EF4-FFF2-40B4-BE49-F238E27FC236}">
                      <a16:creationId xmlns:a16="http://schemas.microsoft.com/office/drawing/2014/main" id="{9ED33E77-01BE-4F74-86BC-AF3F7B5F5F2B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5" name="Straight Connector 594">
                  <a:extLst>
                    <a:ext uri="{FF2B5EF4-FFF2-40B4-BE49-F238E27FC236}">
                      <a16:creationId xmlns:a16="http://schemas.microsoft.com/office/drawing/2014/main" id="{744ECBF2-861D-410C-9EA7-D3632F961EB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84" name="Rectangle 583">
                <a:extLst>
                  <a:ext uri="{FF2B5EF4-FFF2-40B4-BE49-F238E27FC236}">
                    <a16:creationId xmlns:a16="http://schemas.microsoft.com/office/drawing/2014/main" id="{8A3732E4-1DD1-4659-B4B1-FD4F553A0CBD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35C9C433-26FA-49C0-8394-9B95F5FCD4C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FFEAD984-8318-406F-AEA8-4E0587D2AC2F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177A53C2-E837-4F49-9FB2-BA895F1C56E5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19CF546A-D308-4843-901B-DB0FB0F0A2A8}"/>
              </a:ext>
            </a:extLst>
          </p:cNvPr>
          <p:cNvGrpSpPr/>
          <p:nvPr/>
        </p:nvGrpSpPr>
        <p:grpSpPr>
          <a:xfrm>
            <a:off x="8727981" y="4507840"/>
            <a:ext cx="2820495" cy="1633165"/>
            <a:chOff x="4156030" y="3448050"/>
            <a:chExt cx="2054962" cy="1191294"/>
          </a:xfrm>
        </p:grpSpPr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26913693-C4CC-49DC-BBFC-4F96037ADAE6}"/>
                </a:ext>
              </a:extLst>
            </p:cNvPr>
            <p:cNvSpPr/>
            <p:nvPr/>
          </p:nvSpPr>
          <p:spPr>
            <a:xfrm>
              <a:off x="4156030" y="3562350"/>
              <a:ext cx="2054962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98" name="Flowchart: Alternate Process 597">
              <a:extLst>
                <a:ext uri="{FF2B5EF4-FFF2-40B4-BE49-F238E27FC236}">
                  <a16:creationId xmlns:a16="http://schemas.microsoft.com/office/drawing/2014/main" id="{B39850BF-CE20-4510-A9AF-538F0589324E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HOST-C</a:t>
              </a:r>
            </a:p>
          </p:txBody>
        </p: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93643303-3199-47E5-B558-05BF8996A92F}"/>
              </a:ext>
            </a:extLst>
          </p:cNvPr>
          <p:cNvGrpSpPr/>
          <p:nvPr/>
        </p:nvGrpSpPr>
        <p:grpSpPr>
          <a:xfrm>
            <a:off x="10085189" y="5256875"/>
            <a:ext cx="720935" cy="444154"/>
            <a:chOff x="3240661" y="1005909"/>
            <a:chExt cx="540854" cy="333210"/>
          </a:xfrm>
        </p:grpSpPr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BEB209DD-C6BF-4E63-B1ED-68096F32BC9D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40614727-2B1E-4C6F-B9A6-194CC44BD035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B0C2155A-B6AE-44CB-BB5E-75BD99F5383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78FC4203-5A9D-47A2-AD20-F3ACFF0A9937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34297296-88AA-4C59-9B7C-8C85A0ACAB5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A85899D2-2EB0-42C9-9B17-F17441339DE0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BEF511CB-1288-4A5B-A773-37BA165BF5B8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08259F11-EE59-4446-8809-DF7AE672D95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385AC9F2-8FD0-4FD0-9438-2F168D124BB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F58AA554-B53E-4566-8F31-60D79B938BDC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198420ED-0DF3-40D4-A6D6-1502DB97292E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095676B1-8757-4072-A437-5D9F81178BF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6" name="Straight Connector 615">
                  <a:extLst>
                    <a:ext uri="{FF2B5EF4-FFF2-40B4-BE49-F238E27FC236}">
                      <a16:creationId xmlns:a16="http://schemas.microsoft.com/office/drawing/2014/main" id="{AEE8CA79-C0A6-4861-BAFA-9C2B5667C46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E0613257-19A6-48A2-93FD-23658641D6B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03DD8362-0F8B-48CD-93AA-D86CCA222840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B37120B6-14C9-41D3-BDBC-0B35598DC96A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7EAC41A0-DAAB-444C-A44D-8470EAA4F8D2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82D8ACAE-B30B-4508-A3DF-873D6DB97B89}"/>
              </a:ext>
            </a:extLst>
          </p:cNvPr>
          <p:cNvGrpSpPr/>
          <p:nvPr/>
        </p:nvGrpSpPr>
        <p:grpSpPr>
          <a:xfrm>
            <a:off x="10085189" y="4851043"/>
            <a:ext cx="720935" cy="444154"/>
            <a:chOff x="3240661" y="1005909"/>
            <a:chExt cx="540854" cy="333210"/>
          </a:xfrm>
        </p:grpSpPr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E4F45113-FF3F-4E6A-9664-1D8D2E3E97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4AEF4DD4-5154-44E6-8A74-BEDB58F90D93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39" name="Rectangle 638">
                <a:extLst>
                  <a:ext uri="{FF2B5EF4-FFF2-40B4-BE49-F238E27FC236}">
                    <a16:creationId xmlns:a16="http://schemas.microsoft.com/office/drawing/2014/main" id="{1AB64F00-EEBC-4289-9942-DD7265EFAFCB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A75DD98D-1847-43BA-BCBC-D1E44D20B2B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3A8E4F64-A386-4272-997A-1264F913F31F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1EEB9503-A570-4CE0-9D49-BCE544C166B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5A747415-7B74-4F8E-A333-6BAD681A3FAD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4C981DB9-B828-4545-A5B6-8C5B2B4ED1FE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D3114C4F-C4D4-42B9-98E8-D5C4B8D3E19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9" name="Straight Connector 648">
                  <a:extLst>
                    <a:ext uri="{FF2B5EF4-FFF2-40B4-BE49-F238E27FC236}">
                      <a16:creationId xmlns:a16="http://schemas.microsoft.com/office/drawing/2014/main" id="{D535AEDA-6A5A-489F-A438-A21B5E2BC73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102651DB-9756-4DD3-97F9-A5D9158F320B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85A4D083-79B7-482C-B892-EABBA1FE19E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A31CCE6F-D63C-4493-A375-A9DCAE5F1E36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7D7F07D7-F544-4CA7-85EA-F3CBD44A2A7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2" name="Rectangle 641">
                <a:extLst>
                  <a:ext uri="{FF2B5EF4-FFF2-40B4-BE49-F238E27FC236}">
                    <a16:creationId xmlns:a16="http://schemas.microsoft.com/office/drawing/2014/main" id="{AF52D6C5-F596-437B-B67B-9600EF5E961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3" name="Rectangle 642">
                <a:extLst>
                  <a:ext uri="{FF2B5EF4-FFF2-40B4-BE49-F238E27FC236}">
                    <a16:creationId xmlns:a16="http://schemas.microsoft.com/office/drawing/2014/main" id="{84AA2D3B-3436-4B70-A10B-E39A71192BB9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F149E8A4-D810-4278-AC14-13C56AE3F31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7455D86C-A3CB-4263-83DC-D71AB0D68C1C}"/>
              </a:ext>
            </a:extLst>
          </p:cNvPr>
          <p:cNvGrpSpPr/>
          <p:nvPr/>
        </p:nvGrpSpPr>
        <p:grpSpPr>
          <a:xfrm>
            <a:off x="10807372" y="5256875"/>
            <a:ext cx="720935" cy="444154"/>
            <a:chOff x="3240661" y="1005909"/>
            <a:chExt cx="540854" cy="333210"/>
          </a:xfrm>
        </p:grpSpPr>
        <p:grpSp>
          <p:nvGrpSpPr>
            <p:cNvPr id="654" name="Group 653">
              <a:extLst>
                <a:ext uri="{FF2B5EF4-FFF2-40B4-BE49-F238E27FC236}">
                  <a16:creationId xmlns:a16="http://schemas.microsoft.com/office/drawing/2014/main" id="{2F05B247-5773-460D-BA76-B2F2B43441BA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5082AC53-84B9-4B28-9AB4-E0919DA5477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401EE0B3-E46F-4757-AEAA-BBB3B7E7A72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4EF7B0B6-4781-4D7D-A3D0-CD3F9E50555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D792C117-3918-4B3C-AAF9-46C162209DA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A4380A3C-09E5-4CD6-B88C-245FD378E11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D5882EF2-A1D4-4AA8-AACA-221E6228BCAA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FF3193D9-109C-4F1D-A7DF-2AFDD8F0737C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BFBC5B20-7058-4BC7-A3D6-87C607CEDB3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B5331952-1ADE-417B-AE15-7F1AC40F06CA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7C4C1303-C892-4E97-942F-9570204AA3C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9" name="Straight Connector 668">
                  <a:extLst>
                    <a:ext uri="{FF2B5EF4-FFF2-40B4-BE49-F238E27FC236}">
                      <a16:creationId xmlns:a16="http://schemas.microsoft.com/office/drawing/2014/main" id="{DF9BEF95-6B46-4C13-B6D6-DA39E81B6D47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70" name="Straight Connector 669">
                  <a:extLst>
                    <a:ext uri="{FF2B5EF4-FFF2-40B4-BE49-F238E27FC236}">
                      <a16:creationId xmlns:a16="http://schemas.microsoft.com/office/drawing/2014/main" id="{9FE40751-F014-4930-916A-8D22999B624D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E20B93C6-58EE-424D-BDC9-E2FF6B748C63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E2644066-662F-4013-A045-D381164167D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7CD5CC4E-4804-4325-B1AB-D4442B65E73D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E01B3AA8-598D-447F-85D0-1B3CBF6B6CC3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A6EDF266-E5E0-452B-AF70-58509EF10E0D}"/>
              </a:ext>
            </a:extLst>
          </p:cNvPr>
          <p:cNvGrpSpPr/>
          <p:nvPr/>
        </p:nvGrpSpPr>
        <p:grpSpPr>
          <a:xfrm>
            <a:off x="10807372" y="4851043"/>
            <a:ext cx="720935" cy="444154"/>
            <a:chOff x="3240661" y="1005909"/>
            <a:chExt cx="540854" cy="333210"/>
          </a:xfrm>
        </p:grpSpPr>
        <p:grpSp>
          <p:nvGrpSpPr>
            <p:cNvPr id="672" name="Group 671">
              <a:extLst>
                <a:ext uri="{FF2B5EF4-FFF2-40B4-BE49-F238E27FC236}">
                  <a16:creationId xmlns:a16="http://schemas.microsoft.com/office/drawing/2014/main" id="{DAA5F8C1-49BA-4151-B229-894FE2FA1C26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14A64E39-9096-45CD-AF40-7FA920C8AD8A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14956C43-C119-4D7A-964D-0E5FD27B3F7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76" name="Group 675">
                <a:extLst>
                  <a:ext uri="{FF2B5EF4-FFF2-40B4-BE49-F238E27FC236}">
                    <a16:creationId xmlns:a16="http://schemas.microsoft.com/office/drawing/2014/main" id="{F23D3BB3-7160-465A-B6DD-97E4B9B78AAA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5CBF6B2E-A21B-4C1E-A58F-D7CEDF4D757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877FA19D-E106-4F15-B23F-2CBB8D41812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F649C8C4-F901-4DD8-AD0B-A2CDD5007813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3" name="Straight Connector 682">
                  <a:extLst>
                    <a:ext uri="{FF2B5EF4-FFF2-40B4-BE49-F238E27FC236}">
                      <a16:creationId xmlns:a16="http://schemas.microsoft.com/office/drawing/2014/main" id="{B1F28E71-F97D-44CA-97F1-967A270F38E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6E250D45-7B99-4A88-AAAB-698D4CD2065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7692B209-22A1-4DCE-88C3-E6948A220275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42488A63-F6C0-4DA1-8FCF-14687A479407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73A65581-206A-4AAD-A473-E4357B6F799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369C0898-5666-449C-8403-3F0BB978FBA7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EB49971A-CD80-453E-8816-34C263BEC66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3B9269A3-D342-44A4-9A94-2147F0A4F24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B57CD542-5732-4640-A5EE-2DC793D0F286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87CCD053-0AC2-44B3-868F-A2E962BD17DE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sp>
        <p:nvSpPr>
          <p:cNvPr id="708" name="Rectangle 707">
            <a:extLst>
              <a:ext uri="{FF2B5EF4-FFF2-40B4-BE49-F238E27FC236}">
                <a16:creationId xmlns:a16="http://schemas.microsoft.com/office/drawing/2014/main" id="{CDBAE918-4F61-43D3-B89C-8AAA1586E8A5}"/>
              </a:ext>
            </a:extLst>
          </p:cNvPr>
          <p:cNvSpPr/>
          <p:nvPr/>
        </p:nvSpPr>
        <p:spPr>
          <a:xfrm>
            <a:off x="8748211" y="1644687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07" name="Flowchart: Alternate Process 706">
            <a:extLst>
              <a:ext uri="{FF2B5EF4-FFF2-40B4-BE49-F238E27FC236}">
                <a16:creationId xmlns:a16="http://schemas.microsoft.com/office/drawing/2014/main" id="{F63F8A07-B38E-48CE-B137-A8BF67F1F136}"/>
              </a:ext>
            </a:extLst>
          </p:cNvPr>
          <p:cNvSpPr/>
          <p:nvPr/>
        </p:nvSpPr>
        <p:spPr>
          <a:xfrm>
            <a:off x="8753932" y="1472276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0B295AC2-2B37-4EAE-A42A-C4826A17ED46}"/>
              </a:ext>
            </a:extLst>
          </p:cNvPr>
          <p:cNvSpPr/>
          <p:nvPr/>
        </p:nvSpPr>
        <p:spPr>
          <a:xfrm>
            <a:off x="8765546" y="3344764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3" name="Flowchart: Alternate Process 712">
            <a:extLst>
              <a:ext uri="{FF2B5EF4-FFF2-40B4-BE49-F238E27FC236}">
                <a16:creationId xmlns:a16="http://schemas.microsoft.com/office/drawing/2014/main" id="{0C9BFD05-AECE-444C-B340-8CFACF0FBD89}"/>
              </a:ext>
            </a:extLst>
          </p:cNvPr>
          <p:cNvSpPr/>
          <p:nvPr/>
        </p:nvSpPr>
        <p:spPr>
          <a:xfrm>
            <a:off x="8771267" y="3172353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75DB38AB-91D9-4612-B2BF-4E84CFF1CC4B}"/>
              </a:ext>
            </a:extLst>
          </p:cNvPr>
          <p:cNvSpPr/>
          <p:nvPr/>
        </p:nvSpPr>
        <p:spPr>
          <a:xfrm>
            <a:off x="8782880" y="5044840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8" name="Flowchart: Alternate Process 717">
            <a:extLst>
              <a:ext uri="{FF2B5EF4-FFF2-40B4-BE49-F238E27FC236}">
                <a16:creationId xmlns:a16="http://schemas.microsoft.com/office/drawing/2014/main" id="{40B065B7-5E5B-459B-93F7-371BE578C8BB}"/>
              </a:ext>
            </a:extLst>
          </p:cNvPr>
          <p:cNvSpPr/>
          <p:nvPr/>
        </p:nvSpPr>
        <p:spPr>
          <a:xfrm>
            <a:off x="8788602" y="4872430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5541F46F-CFE9-43C0-B06D-FF0D4DA4698F}"/>
              </a:ext>
            </a:extLst>
          </p:cNvPr>
          <p:cNvSpPr txBox="1"/>
          <p:nvPr/>
        </p:nvSpPr>
        <p:spPr>
          <a:xfrm>
            <a:off x="8591884" y="801386"/>
            <a:ext cx="19844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Resource Pool</a:t>
            </a:r>
          </a:p>
        </p:txBody>
      </p:sp>
      <p:pic>
        <p:nvPicPr>
          <p:cNvPr id="318" name="Twistlock" descr="Related image">
            <a:extLst>
              <a:ext uri="{FF2B5EF4-FFF2-40B4-BE49-F238E27FC236}">
                <a16:creationId xmlns:a16="http://schemas.microsoft.com/office/drawing/2014/main" id="{D9EFE3FF-AFB2-4555-8395-0D658EFB6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810" y="124726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1" name="Twistlock" descr="Related image">
            <a:extLst>
              <a:ext uri="{FF2B5EF4-FFF2-40B4-BE49-F238E27FC236}">
                <a16:creationId xmlns:a16="http://schemas.microsoft.com/office/drawing/2014/main" id="{9589A0AA-B343-4A96-9E6A-C231BA4CA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471" y="2956088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3" name="Twistlock" descr="Related image">
            <a:extLst>
              <a:ext uri="{FF2B5EF4-FFF2-40B4-BE49-F238E27FC236}">
                <a16:creationId xmlns:a16="http://schemas.microsoft.com/office/drawing/2014/main" id="{100A7E9C-E5E0-4C35-B6B6-24DCDE4CC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132" y="466491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4" name="Flowchart: Alternate Process 723">
            <a:extLst>
              <a:ext uri="{FF2B5EF4-FFF2-40B4-BE49-F238E27FC236}">
                <a16:creationId xmlns:a16="http://schemas.microsoft.com/office/drawing/2014/main" id="{213B451D-F318-41FA-8928-A88E160B3432}"/>
              </a:ext>
            </a:extLst>
          </p:cNvPr>
          <p:cNvSpPr/>
          <p:nvPr/>
        </p:nvSpPr>
        <p:spPr>
          <a:xfrm>
            <a:off x="7160695" y="1419660"/>
            <a:ext cx="985973" cy="4721346"/>
          </a:xfrm>
          <a:prstGeom prst="flowChartAlternateProcess">
            <a:avLst/>
          </a:prstGeom>
          <a:solidFill>
            <a:sysClr val="window" lastClr="FFFFFF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endParaRPr lang="en-US" sz="1467" b="1" kern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9" name="Moon 8">
            <a:extLst>
              <a:ext uri="{FF2B5EF4-FFF2-40B4-BE49-F238E27FC236}">
                <a16:creationId xmlns:a16="http://schemas.microsoft.com/office/drawing/2014/main" id="{BD98F3ED-F231-4C9A-B9BE-EC18C5FF30D7}"/>
              </a:ext>
            </a:extLst>
          </p:cNvPr>
          <p:cNvSpPr/>
          <p:nvPr/>
        </p:nvSpPr>
        <p:spPr bwMode="auto">
          <a:xfrm rot="19800000">
            <a:off x="-2399700" y="3788969"/>
            <a:ext cx="1342039" cy="2684080"/>
          </a:xfrm>
          <a:prstGeom prst="moon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tar: 16 Points 3">
            <a:extLst>
              <a:ext uri="{FF2B5EF4-FFF2-40B4-BE49-F238E27FC236}">
                <a16:creationId xmlns:a16="http://schemas.microsoft.com/office/drawing/2014/main" id="{F288AE8A-8D1E-4559-A2D3-2503CC16A3F7}"/>
              </a:ext>
            </a:extLst>
          </p:cNvPr>
          <p:cNvSpPr/>
          <p:nvPr/>
        </p:nvSpPr>
        <p:spPr bwMode="auto">
          <a:xfrm>
            <a:off x="-3259204" y="3554144"/>
            <a:ext cx="2117407" cy="1961940"/>
          </a:xfrm>
          <a:prstGeom prst="star16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A098B2-5B6D-4D00-A75B-6CB820463C42}"/>
              </a:ext>
            </a:extLst>
          </p:cNvPr>
          <p:cNvSpPr/>
          <p:nvPr/>
        </p:nvSpPr>
        <p:spPr bwMode="auto">
          <a:xfrm>
            <a:off x="4303405" y="3429000"/>
            <a:ext cx="2421006" cy="234813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72FFA9-23ED-4727-9F9D-5273F2A75402}"/>
              </a:ext>
            </a:extLst>
          </p:cNvPr>
          <p:cNvSpPr/>
          <p:nvPr/>
        </p:nvSpPr>
        <p:spPr bwMode="auto">
          <a:xfrm>
            <a:off x="75500" y="3731317"/>
            <a:ext cx="2613150" cy="152046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web:1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quotes:1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important:1</a:t>
            </a:r>
          </a:p>
          <a:p>
            <a:pPr defTabSz="1218732">
              <a:defRPr/>
            </a:pPr>
            <a:endParaRPr lang="en-US" sz="1175" b="1" kern="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web:1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quotes:1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important:1</a:t>
            </a:r>
            <a:endParaRPr lang="en-US" sz="117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id="{8FB01D48-A3B0-464E-8AC1-C40FAE12038B}"/>
              </a:ext>
            </a:extLst>
          </p:cNvPr>
          <p:cNvSpPr/>
          <p:nvPr/>
        </p:nvSpPr>
        <p:spPr>
          <a:xfrm>
            <a:off x="5547512" y="3479896"/>
            <a:ext cx="423683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500DF5E9-4292-42BF-806E-AF9E161A257B}"/>
              </a:ext>
            </a:extLst>
          </p:cNvPr>
          <p:cNvSpPr/>
          <p:nvPr/>
        </p:nvSpPr>
        <p:spPr>
          <a:xfrm>
            <a:off x="5551245" y="3483047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5E696055-1FB0-4FA8-ACFB-4B986261FDB2}"/>
              </a:ext>
            </a:extLst>
          </p:cNvPr>
          <p:cNvSpPr/>
          <p:nvPr/>
        </p:nvSpPr>
        <p:spPr>
          <a:xfrm>
            <a:off x="5544512" y="3478725"/>
            <a:ext cx="432198" cy="21942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00" kern="0" dirty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C78DA87A-78D2-43C2-92FE-D733EFBD04D3}"/>
              </a:ext>
            </a:extLst>
          </p:cNvPr>
          <p:cNvSpPr/>
          <p:nvPr/>
        </p:nvSpPr>
        <p:spPr>
          <a:xfrm>
            <a:off x="5548013" y="3484224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EE548FF5-9F19-40E7-A4CC-F18EA7D1EE4E}"/>
              </a:ext>
            </a:extLst>
          </p:cNvPr>
          <p:cNvSpPr/>
          <p:nvPr/>
        </p:nvSpPr>
        <p:spPr>
          <a:xfrm>
            <a:off x="5549120" y="3481876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0CAE9EE5-D2F0-4761-A0FC-D19413A19E6A}"/>
              </a:ext>
            </a:extLst>
          </p:cNvPr>
          <p:cNvSpPr/>
          <p:nvPr/>
        </p:nvSpPr>
        <p:spPr>
          <a:xfrm>
            <a:off x="5545760" y="3477735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EB88E408-C4FC-4CE0-9A04-2F8242B5897B}"/>
              </a:ext>
            </a:extLst>
          </p:cNvPr>
          <p:cNvSpPr/>
          <p:nvPr/>
        </p:nvSpPr>
        <p:spPr>
          <a:xfrm>
            <a:off x="5551245" y="3480404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1385" name="Can 220"/>
          <p:cNvSpPr/>
          <p:nvPr/>
        </p:nvSpPr>
        <p:spPr>
          <a:xfrm>
            <a:off x="7201351" y="4829918"/>
            <a:ext cx="892278" cy="1171299"/>
          </a:xfrm>
          <a:prstGeom prst="can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5DDECB-A17A-4956-8FF9-CEA0EF13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23888" y="3273891"/>
            <a:ext cx="569127" cy="56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A1E4EC40-18A7-4F9A-B5A5-B35AF6470452}"/>
              </a:ext>
            </a:extLst>
          </p:cNvPr>
          <p:cNvSpPr/>
          <p:nvPr/>
        </p:nvSpPr>
        <p:spPr bwMode="auto">
          <a:xfrm>
            <a:off x="2180837" y="1520290"/>
            <a:ext cx="2613150" cy="1114170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Deploy: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5D1914-8461-4C34-8B45-5051B329DD1F}"/>
              </a:ext>
            </a:extLst>
          </p:cNvPr>
          <p:cNvCxnSpPr>
            <a:cxnSpLocks/>
          </p:cNvCxnSpPr>
          <p:nvPr/>
        </p:nvCxnSpPr>
        <p:spPr>
          <a:xfrm>
            <a:off x="4081956" y="2077375"/>
            <a:ext cx="3071252" cy="0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0" name="Rectangle: Top Corners One Rounded and One Snipped 729">
            <a:extLst>
              <a:ext uri="{FF2B5EF4-FFF2-40B4-BE49-F238E27FC236}">
                <a16:creationId xmlns:a16="http://schemas.microsoft.com/office/drawing/2014/main" id="{9B33B784-45BD-4F93-9801-1D61BA406156}"/>
              </a:ext>
            </a:extLst>
          </p:cNvPr>
          <p:cNvSpPr/>
          <p:nvPr/>
        </p:nvSpPr>
        <p:spPr bwMode="auto">
          <a:xfrm>
            <a:off x="7182572" y="1869381"/>
            <a:ext cx="892278" cy="569127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9631" rIns="0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Foo: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34" name="Straight Arrow Connector 733">
            <a:extLst>
              <a:ext uri="{FF2B5EF4-FFF2-40B4-BE49-F238E27FC236}">
                <a16:creationId xmlns:a16="http://schemas.microsoft.com/office/drawing/2014/main" id="{AE9C63D6-BAF5-4984-83D8-961F870DDEFE}"/>
              </a:ext>
            </a:extLst>
          </p:cNvPr>
          <p:cNvCxnSpPr>
            <a:cxnSpLocks/>
            <a:stCxn id="724" idx="3"/>
            <a:endCxn id="1376" idx="1"/>
          </p:cNvCxnSpPr>
          <p:nvPr/>
        </p:nvCxnSpPr>
        <p:spPr>
          <a:xfrm flipV="1">
            <a:off x="8146668" y="1262964"/>
            <a:ext cx="566843" cy="2517369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Arrow Connector 736">
            <a:extLst>
              <a:ext uri="{FF2B5EF4-FFF2-40B4-BE49-F238E27FC236}">
                <a16:creationId xmlns:a16="http://schemas.microsoft.com/office/drawing/2014/main" id="{CC27BE56-8AFA-4F03-85A6-235DE1090F84}"/>
              </a:ext>
            </a:extLst>
          </p:cNvPr>
          <p:cNvCxnSpPr>
            <a:cxnSpLocks/>
            <a:stCxn id="724" idx="3"/>
            <a:endCxn id="487" idx="1"/>
          </p:cNvCxnSpPr>
          <p:nvPr/>
        </p:nvCxnSpPr>
        <p:spPr>
          <a:xfrm flipV="1">
            <a:off x="8146668" y="2963750"/>
            <a:ext cx="574078" cy="816582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Arrow Connector 743">
            <a:extLst>
              <a:ext uri="{FF2B5EF4-FFF2-40B4-BE49-F238E27FC236}">
                <a16:creationId xmlns:a16="http://schemas.microsoft.com/office/drawing/2014/main" id="{26696372-8FB1-450A-90AA-27A56F967D26}"/>
              </a:ext>
            </a:extLst>
          </p:cNvPr>
          <p:cNvCxnSpPr>
            <a:cxnSpLocks/>
            <a:stCxn id="724" idx="3"/>
            <a:endCxn id="598" idx="1"/>
          </p:cNvCxnSpPr>
          <p:nvPr/>
        </p:nvCxnSpPr>
        <p:spPr>
          <a:xfrm>
            <a:off x="8146667" y="3780332"/>
            <a:ext cx="581313" cy="884204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4" name="Rectangle 753">
            <a:extLst>
              <a:ext uri="{FF2B5EF4-FFF2-40B4-BE49-F238E27FC236}">
                <a16:creationId xmlns:a16="http://schemas.microsoft.com/office/drawing/2014/main" id="{9736D616-15DE-4FBB-9537-B8B12A1D0314}"/>
              </a:ext>
            </a:extLst>
          </p:cNvPr>
          <p:cNvSpPr/>
          <p:nvPr/>
        </p:nvSpPr>
        <p:spPr>
          <a:xfrm>
            <a:off x="1630902" y="4903953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D23B2C4A-24D9-4B2B-B8BC-313A83A3FD80}"/>
              </a:ext>
            </a:extLst>
          </p:cNvPr>
          <p:cNvSpPr/>
          <p:nvPr/>
        </p:nvSpPr>
        <p:spPr>
          <a:xfrm>
            <a:off x="1630323" y="4735484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A03718C7-C372-4575-B925-E69EEA5973C1}"/>
              </a:ext>
            </a:extLst>
          </p:cNvPr>
          <p:cNvSpPr/>
          <p:nvPr/>
        </p:nvSpPr>
        <p:spPr>
          <a:xfrm>
            <a:off x="1612489" y="4612700"/>
            <a:ext cx="432198" cy="21942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732">
              <a:defRPr/>
            </a:pPr>
            <a:r>
              <a:rPr lang="en-US" sz="491" kern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6A9C0C-F3DC-4607-B974-79589A6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116899"/>
              </p:ext>
            </p:extLst>
          </p:nvPr>
        </p:nvGraphicFramePr>
        <p:xfrm>
          <a:off x="4402969" y="4093198"/>
          <a:ext cx="1006067" cy="1090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067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Image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/>
                        <a:t>web:1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quotes:1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important:1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7DD47A0A-DE48-4551-97A4-3604361133CF}"/>
              </a:ext>
            </a:extLst>
          </p:cNvPr>
          <p:cNvSpPr/>
          <p:nvPr/>
        </p:nvSpPr>
        <p:spPr bwMode="auto">
          <a:xfrm>
            <a:off x="5472430" y="3464232"/>
            <a:ext cx="632174" cy="331464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30" name="Graphic 329">
            <a:extLst>
              <a:ext uri="{FF2B5EF4-FFF2-40B4-BE49-F238E27FC236}">
                <a16:creationId xmlns:a16="http://schemas.microsoft.com/office/drawing/2014/main" id="{5E7A01CF-C362-4D8E-B035-5CB0B55A1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537" y="3029440"/>
            <a:ext cx="705826" cy="7058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D8BEDB-38F1-4449-A736-19A7D1094F21}"/>
              </a:ext>
            </a:extLst>
          </p:cNvPr>
          <p:cNvSpPr txBox="1"/>
          <p:nvPr/>
        </p:nvSpPr>
        <p:spPr>
          <a:xfrm>
            <a:off x="4736118" y="2309867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Container Registry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0EFBF113-A55E-4379-B562-DBFE8AF297B9}"/>
              </a:ext>
            </a:extLst>
          </p:cNvPr>
          <p:cNvSpPr txBox="1"/>
          <p:nvPr/>
        </p:nvSpPr>
        <p:spPr>
          <a:xfrm>
            <a:off x="55180" y="2352582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Container Builder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D1C89061-C62E-4DD8-A898-05E10FF46FF6}"/>
              </a:ext>
            </a:extLst>
          </p:cNvPr>
          <p:cNvSpPr txBox="1"/>
          <p:nvPr/>
        </p:nvSpPr>
        <p:spPr>
          <a:xfrm>
            <a:off x="2124595" y="861185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Release</a:t>
            </a:r>
            <a:b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Management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1BC89EF3-34F7-4773-B838-12D57CD1B3DC}"/>
              </a:ext>
            </a:extLst>
          </p:cNvPr>
          <p:cNvSpPr txBox="1"/>
          <p:nvPr/>
        </p:nvSpPr>
        <p:spPr>
          <a:xfrm>
            <a:off x="6682095" y="1024006"/>
            <a:ext cx="171613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Orchestration</a:t>
            </a: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48AE10D-366A-4A2A-A8E8-E1CB65A37219}"/>
              </a:ext>
            </a:extLst>
          </p:cNvPr>
          <p:cNvSpPr/>
          <p:nvPr/>
        </p:nvSpPr>
        <p:spPr bwMode="auto">
          <a:xfrm>
            <a:off x="8074850" y="2715252"/>
            <a:ext cx="3952862" cy="2106761"/>
          </a:xfrm>
          <a:prstGeom prst="mathMultiply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5" name="Title 1">
            <a:extLst>
              <a:ext uri="{FF2B5EF4-FFF2-40B4-BE49-F238E27FC236}">
                <a16:creationId xmlns:a16="http://schemas.microsoft.com/office/drawing/2014/main" id="{7D41B353-C543-4EFB-9E37-F5A67FAE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42110"/>
            <a:ext cx="11018520" cy="553982"/>
          </a:xfrm>
        </p:spPr>
        <p:txBody>
          <a:bodyPr>
            <a:normAutofit fontScale="90000"/>
          </a:bodyPr>
          <a:lstStyle/>
          <a:p>
            <a:r>
              <a:rPr lang="en-US" dirty="0"/>
              <a:t>Orchestration Provides Infrastructure Resiliency </a:t>
            </a:r>
          </a:p>
        </p:txBody>
      </p:sp>
      <p:pic>
        <p:nvPicPr>
          <p:cNvPr id="325" name="Twistlock" descr="Related image">
            <a:extLst>
              <a:ext uri="{FF2B5EF4-FFF2-40B4-BE49-F238E27FC236}">
                <a16:creationId xmlns:a16="http://schemas.microsoft.com/office/drawing/2014/main" id="{9BA523F8-CDF7-4DE9-8439-0791945D7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832" y="3077134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8" name="Group 307">
            <a:extLst>
              <a:ext uri="{FF2B5EF4-FFF2-40B4-BE49-F238E27FC236}">
                <a16:creationId xmlns:a16="http://schemas.microsoft.com/office/drawing/2014/main" id="{84A289F8-4E63-442E-B445-AB1623FD5456}"/>
              </a:ext>
            </a:extLst>
          </p:cNvPr>
          <p:cNvGrpSpPr/>
          <p:nvPr/>
        </p:nvGrpSpPr>
        <p:grpSpPr>
          <a:xfrm>
            <a:off x="5158014" y="2913550"/>
            <a:ext cx="999189" cy="1026600"/>
            <a:chOff x="4933802" y="2331706"/>
            <a:chExt cx="2647884" cy="2720525"/>
          </a:xfrm>
        </p:grpSpPr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83CBE57E-073F-4D88-B6B7-DA0AD60E48FE}"/>
                </a:ext>
              </a:extLst>
            </p:cNvPr>
            <p:cNvSpPr/>
            <p:nvPr/>
          </p:nvSpPr>
          <p:spPr>
            <a:xfrm>
              <a:off x="4933802" y="2331706"/>
              <a:ext cx="2143996" cy="1520275"/>
            </a:xfrm>
            <a:custGeom>
              <a:avLst/>
              <a:gdLst>
                <a:gd name="connsiteX0" fmla="*/ 1566412 w 1677471"/>
                <a:gd name="connsiteY0" fmla="*/ 562433 h 1189469"/>
                <a:gd name="connsiteX1" fmla="*/ 1352021 w 1677471"/>
                <a:gd name="connsiteY1" fmla="*/ 454271 h 1189469"/>
                <a:gd name="connsiteX2" fmla="*/ 859499 w 1677471"/>
                <a:gd name="connsiteY2" fmla="*/ 379 h 1189469"/>
                <a:gd name="connsiteX3" fmla="*/ 392086 w 1677471"/>
                <a:gd name="connsiteY3" fmla="*/ 318103 h 1189469"/>
                <a:gd name="connsiteX4" fmla="*/ 0 w 1677471"/>
                <a:gd name="connsiteY4" fmla="*/ 750750 h 1189469"/>
                <a:gd name="connsiteX5" fmla="*/ 472242 w 1677471"/>
                <a:gd name="connsiteY5" fmla="*/ 1189191 h 1189469"/>
                <a:gd name="connsiteX6" fmla="*/ 513768 w 1677471"/>
                <a:gd name="connsiteY6" fmla="*/ 1189191 h 1189469"/>
                <a:gd name="connsiteX7" fmla="*/ 1278625 w 1677471"/>
                <a:gd name="connsiteY7" fmla="*/ 1189191 h 1189469"/>
                <a:gd name="connsiteX8" fmla="*/ 1298906 w 1677471"/>
                <a:gd name="connsiteY8" fmla="*/ 1189191 h 1189469"/>
                <a:gd name="connsiteX9" fmla="*/ 1677471 w 1677471"/>
                <a:gd name="connsiteY9" fmla="*/ 821248 h 1189469"/>
                <a:gd name="connsiteX10" fmla="*/ 1567378 w 1677471"/>
                <a:gd name="connsiteY10" fmla="*/ 567261 h 118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7471" h="1189469">
                  <a:moveTo>
                    <a:pt x="1566412" y="562433"/>
                  </a:moveTo>
                  <a:cubicBezTo>
                    <a:pt x="1507542" y="505517"/>
                    <a:pt x="1432785" y="467801"/>
                    <a:pt x="1352021" y="454271"/>
                  </a:cubicBezTo>
                  <a:cubicBezTo>
                    <a:pt x="1341040" y="193069"/>
                    <a:pt x="1120729" y="-9968"/>
                    <a:pt x="859499" y="379"/>
                  </a:cubicBezTo>
                  <a:cubicBezTo>
                    <a:pt x="652126" y="-3402"/>
                    <a:pt x="464869" y="123886"/>
                    <a:pt x="392086" y="318103"/>
                  </a:cubicBezTo>
                  <a:cubicBezTo>
                    <a:pt x="172070" y="344911"/>
                    <a:pt x="5089" y="529165"/>
                    <a:pt x="0" y="750750"/>
                  </a:cubicBezTo>
                  <a:cubicBezTo>
                    <a:pt x="9948" y="1001946"/>
                    <a:pt x="220999" y="1197892"/>
                    <a:pt x="472242" y="1189191"/>
                  </a:cubicBezTo>
                  <a:lnTo>
                    <a:pt x="513768" y="1189191"/>
                  </a:lnTo>
                  <a:lnTo>
                    <a:pt x="1278625" y="1189191"/>
                  </a:lnTo>
                  <a:lnTo>
                    <a:pt x="1298906" y="1189191"/>
                  </a:lnTo>
                  <a:cubicBezTo>
                    <a:pt x="1502288" y="1185347"/>
                    <a:pt x="1667843" y="1024437"/>
                    <a:pt x="1677471" y="821248"/>
                  </a:cubicBezTo>
                  <a:cubicBezTo>
                    <a:pt x="1676718" y="725162"/>
                    <a:pt x="1636988" y="633500"/>
                    <a:pt x="1567378" y="567261"/>
                  </a:cubicBezTo>
                </a:path>
              </a:pathLst>
            </a:custGeom>
            <a:solidFill>
              <a:srgbClr val="0078D4"/>
            </a:solidFill>
            <a:ln w="96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1F3D07E4-AF2E-4F45-A138-C09475A7D8D0}"/>
                </a:ext>
              </a:extLst>
            </p:cNvPr>
            <p:cNvGrpSpPr/>
            <p:nvPr/>
          </p:nvGrpSpPr>
          <p:grpSpPr>
            <a:xfrm>
              <a:off x="5500516" y="2863487"/>
              <a:ext cx="2081170" cy="2188744"/>
              <a:chOff x="3380872" y="2137210"/>
              <a:chExt cx="971523" cy="1021741"/>
            </a:xfrm>
          </p:grpSpPr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049DBBB7-2E81-408A-B606-F6CF088F9F92}"/>
                  </a:ext>
                </a:extLst>
              </p:cNvPr>
              <p:cNvSpPr/>
              <p:nvPr/>
            </p:nvSpPr>
            <p:spPr>
              <a:xfrm>
                <a:off x="3587538" y="2137210"/>
                <a:ext cx="764857" cy="575574"/>
              </a:xfrm>
              <a:custGeom>
                <a:avLst/>
                <a:gdLst>
                  <a:gd name="connsiteX0" fmla="*/ 0 w 764857"/>
                  <a:gd name="connsiteY0" fmla="*/ 0 h 575574"/>
                  <a:gd name="connsiteX1" fmla="*/ 966 w 764857"/>
                  <a:gd name="connsiteY1" fmla="*/ 413332 h 575574"/>
                  <a:gd name="connsiteX2" fmla="*/ 764857 w 764857"/>
                  <a:gd name="connsiteY2" fmla="*/ 575574 h 575574"/>
                  <a:gd name="connsiteX3" fmla="*/ 764857 w 764857"/>
                  <a:gd name="connsiteY3" fmla="*/ 287787 h 575574"/>
                  <a:gd name="connsiteX4" fmla="*/ 0 w 764857"/>
                  <a:gd name="connsiteY4" fmla="*/ 0 h 575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4857" h="575574">
                    <a:moveTo>
                      <a:pt x="0" y="0"/>
                    </a:moveTo>
                    <a:lnTo>
                      <a:pt x="966" y="413332"/>
                    </a:lnTo>
                    <a:lnTo>
                      <a:pt x="764857" y="575574"/>
                    </a:lnTo>
                    <a:lnTo>
                      <a:pt x="764857" y="287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40A70BBE-1302-4A96-8AD6-4BA92B0CE6C6}"/>
                  </a:ext>
                </a:extLst>
              </p:cNvPr>
              <p:cNvSpPr/>
              <p:nvPr/>
            </p:nvSpPr>
            <p:spPr>
              <a:xfrm>
                <a:off x="3380872" y="2137210"/>
                <a:ext cx="207631" cy="509904"/>
              </a:xfrm>
              <a:custGeom>
                <a:avLst/>
                <a:gdLst>
                  <a:gd name="connsiteX0" fmla="*/ 206666 w 207631"/>
                  <a:gd name="connsiteY0" fmla="*/ 0 h 509904"/>
                  <a:gd name="connsiteX1" fmla="*/ 0 w 207631"/>
                  <a:gd name="connsiteY1" fmla="*/ 125545 h 509904"/>
                  <a:gd name="connsiteX2" fmla="*/ 0 w 207631"/>
                  <a:gd name="connsiteY2" fmla="*/ 509905 h 509904"/>
                  <a:gd name="connsiteX3" fmla="*/ 207632 w 207631"/>
                  <a:gd name="connsiteY3" fmla="*/ 413332 h 50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631" h="509904">
                    <a:moveTo>
                      <a:pt x="206666" y="0"/>
                    </a:moveTo>
                    <a:lnTo>
                      <a:pt x="0" y="125545"/>
                    </a:lnTo>
                    <a:lnTo>
                      <a:pt x="0" y="509905"/>
                    </a:lnTo>
                    <a:lnTo>
                      <a:pt x="207632" y="413332"/>
                    </a:lnTo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F0026227-6AC0-4AF9-8267-6F424039C745}"/>
                  </a:ext>
                </a:extLst>
              </p:cNvPr>
              <p:cNvSpPr/>
              <p:nvPr/>
            </p:nvSpPr>
            <p:spPr>
              <a:xfrm>
                <a:off x="3936167" y="2326493"/>
                <a:ext cx="69532" cy="249158"/>
              </a:xfrm>
              <a:custGeom>
                <a:avLst/>
                <a:gdLst>
                  <a:gd name="connsiteX0" fmla="*/ 0 w 69532"/>
                  <a:gd name="connsiteY0" fmla="*/ 229843 h 249158"/>
                  <a:gd name="connsiteX1" fmla="*/ 69532 w 69532"/>
                  <a:gd name="connsiteY1" fmla="*/ 249158 h 249158"/>
                  <a:gd name="connsiteX2" fmla="*/ 69532 w 69532"/>
                  <a:gd name="connsiteY2" fmla="*/ 24143 h 249158"/>
                  <a:gd name="connsiteX3" fmla="*/ 0 w 69532"/>
                  <a:gd name="connsiteY3" fmla="*/ 0 h 249158"/>
                  <a:gd name="connsiteX4" fmla="*/ 0 w 69532"/>
                  <a:gd name="connsiteY4" fmla="*/ 229843 h 2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49158">
                    <a:moveTo>
                      <a:pt x="0" y="229843"/>
                    </a:moveTo>
                    <a:lnTo>
                      <a:pt x="69532" y="249158"/>
                    </a:lnTo>
                    <a:lnTo>
                      <a:pt x="69532" y="24143"/>
                    </a:lnTo>
                    <a:lnTo>
                      <a:pt x="0" y="0"/>
                    </a:lnTo>
                    <a:lnTo>
                      <a:pt x="0" y="2298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33F3C03A-8F97-4630-B4FF-12DDCCB5E07D}"/>
                  </a:ext>
                </a:extLst>
              </p:cNvPr>
              <p:cNvSpPr/>
              <p:nvPr/>
            </p:nvSpPr>
            <p:spPr>
              <a:xfrm>
                <a:off x="3797102" y="2279172"/>
                <a:ext cx="69532" cy="259781"/>
              </a:xfrm>
              <a:custGeom>
                <a:avLst/>
                <a:gdLst>
                  <a:gd name="connsiteX0" fmla="*/ 69533 w 69532"/>
                  <a:gd name="connsiteY0" fmla="*/ 25109 h 259781"/>
                  <a:gd name="connsiteX1" fmla="*/ 0 w 69532"/>
                  <a:gd name="connsiteY1" fmla="*/ 0 h 259781"/>
                  <a:gd name="connsiteX2" fmla="*/ 0 w 69532"/>
                  <a:gd name="connsiteY2" fmla="*/ 240467 h 259781"/>
                  <a:gd name="connsiteX3" fmla="*/ 69533 w 69532"/>
                  <a:gd name="connsiteY3" fmla="*/ 259781 h 259781"/>
                  <a:gd name="connsiteX4" fmla="*/ 69533 w 69532"/>
                  <a:gd name="connsiteY4" fmla="*/ 25109 h 25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59781">
                    <a:moveTo>
                      <a:pt x="69533" y="25109"/>
                    </a:moveTo>
                    <a:lnTo>
                      <a:pt x="0" y="0"/>
                    </a:lnTo>
                    <a:lnTo>
                      <a:pt x="0" y="240467"/>
                    </a:lnTo>
                    <a:lnTo>
                      <a:pt x="69533" y="259781"/>
                    </a:lnTo>
                    <a:lnTo>
                      <a:pt x="69533" y="25109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7474A843-743A-4F64-9BF5-5CDE1224764E}"/>
                  </a:ext>
                </a:extLst>
              </p:cNvPr>
              <p:cNvSpPr/>
              <p:nvPr/>
            </p:nvSpPr>
            <p:spPr>
              <a:xfrm>
                <a:off x="4075232" y="2374779"/>
                <a:ext cx="69532" cy="237569"/>
              </a:xfrm>
              <a:custGeom>
                <a:avLst/>
                <a:gdLst>
                  <a:gd name="connsiteX0" fmla="*/ 0 w 69532"/>
                  <a:gd name="connsiteY0" fmla="*/ 219220 h 237569"/>
                  <a:gd name="connsiteX1" fmla="*/ 67601 w 69532"/>
                  <a:gd name="connsiteY1" fmla="*/ 237569 h 237569"/>
                  <a:gd name="connsiteX2" fmla="*/ 69533 w 69532"/>
                  <a:gd name="connsiteY2" fmla="*/ 23177 h 237569"/>
                  <a:gd name="connsiteX3" fmla="*/ 0 w 69532"/>
                  <a:gd name="connsiteY3" fmla="*/ 0 h 237569"/>
                  <a:gd name="connsiteX4" fmla="*/ 0 w 69532"/>
                  <a:gd name="connsiteY4" fmla="*/ 219220 h 23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37569">
                    <a:moveTo>
                      <a:pt x="0" y="219220"/>
                    </a:moveTo>
                    <a:lnTo>
                      <a:pt x="67601" y="237569"/>
                    </a:lnTo>
                    <a:lnTo>
                      <a:pt x="69533" y="23177"/>
                    </a:lnTo>
                    <a:lnTo>
                      <a:pt x="0" y="0"/>
                    </a:lnTo>
                    <a:lnTo>
                      <a:pt x="0" y="219220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C97A307B-547A-4094-967E-16C42BE2D5D6}"/>
                  </a:ext>
                </a:extLst>
              </p:cNvPr>
              <p:cNvSpPr/>
              <p:nvPr/>
            </p:nvSpPr>
            <p:spPr>
              <a:xfrm>
                <a:off x="3659002" y="2233783"/>
                <a:ext cx="69532" cy="267506"/>
              </a:xfrm>
              <a:custGeom>
                <a:avLst/>
                <a:gdLst>
                  <a:gd name="connsiteX0" fmla="*/ 0 w 69532"/>
                  <a:gd name="connsiteY0" fmla="*/ 250124 h 267506"/>
                  <a:gd name="connsiteX1" fmla="*/ 69532 w 69532"/>
                  <a:gd name="connsiteY1" fmla="*/ 267507 h 267506"/>
                  <a:gd name="connsiteX2" fmla="*/ 69532 w 69532"/>
                  <a:gd name="connsiteY2" fmla="*/ 23178 h 267506"/>
                  <a:gd name="connsiteX3" fmla="*/ 0 w 69532"/>
                  <a:gd name="connsiteY3" fmla="*/ 0 h 267506"/>
                  <a:gd name="connsiteX4" fmla="*/ 0 w 69532"/>
                  <a:gd name="connsiteY4" fmla="*/ 250124 h 26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7506">
                    <a:moveTo>
                      <a:pt x="0" y="250124"/>
                    </a:moveTo>
                    <a:lnTo>
                      <a:pt x="69532" y="267507"/>
                    </a:lnTo>
                    <a:lnTo>
                      <a:pt x="69532" y="23178"/>
                    </a:lnTo>
                    <a:lnTo>
                      <a:pt x="0" y="0"/>
                    </a:lnTo>
                    <a:lnTo>
                      <a:pt x="0" y="25012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C749CAF-2655-4D11-B37B-D49628DEA8B9}"/>
                  </a:ext>
                </a:extLst>
              </p:cNvPr>
              <p:cNvSpPr/>
              <p:nvPr/>
            </p:nvSpPr>
            <p:spPr>
              <a:xfrm>
                <a:off x="4213331" y="2421134"/>
                <a:ext cx="69532" cy="228877"/>
              </a:xfrm>
              <a:custGeom>
                <a:avLst/>
                <a:gdLst>
                  <a:gd name="connsiteX0" fmla="*/ 69533 w 69532"/>
                  <a:gd name="connsiteY0" fmla="*/ 24143 h 228877"/>
                  <a:gd name="connsiteX1" fmla="*/ 0 w 69532"/>
                  <a:gd name="connsiteY1" fmla="*/ 0 h 228877"/>
                  <a:gd name="connsiteX2" fmla="*/ 0 w 69532"/>
                  <a:gd name="connsiteY2" fmla="*/ 209563 h 228877"/>
                  <a:gd name="connsiteX3" fmla="*/ 69533 w 69532"/>
                  <a:gd name="connsiteY3" fmla="*/ 228878 h 228877"/>
                  <a:gd name="connsiteX4" fmla="*/ 69533 w 69532"/>
                  <a:gd name="connsiteY4" fmla="*/ 24143 h 228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28877">
                    <a:moveTo>
                      <a:pt x="69533" y="24143"/>
                    </a:moveTo>
                    <a:lnTo>
                      <a:pt x="0" y="0"/>
                    </a:lnTo>
                    <a:lnTo>
                      <a:pt x="0" y="209563"/>
                    </a:lnTo>
                    <a:lnTo>
                      <a:pt x="69533" y="228878"/>
                    </a:lnTo>
                    <a:lnTo>
                      <a:pt x="69533" y="241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8C60EC48-504F-464D-A55F-468C0967D76F}"/>
                  </a:ext>
                </a:extLst>
              </p:cNvPr>
              <p:cNvSpPr/>
              <p:nvPr/>
            </p:nvSpPr>
            <p:spPr>
              <a:xfrm>
                <a:off x="3416604" y="2232817"/>
                <a:ext cx="103332" cy="331245"/>
              </a:xfrm>
              <a:custGeom>
                <a:avLst/>
                <a:gdLst>
                  <a:gd name="connsiteX0" fmla="*/ 34766 w 103332"/>
                  <a:gd name="connsiteY0" fmla="*/ 310965 h 331245"/>
                  <a:gd name="connsiteX1" fmla="*/ 0 w 103332"/>
                  <a:gd name="connsiteY1" fmla="*/ 331245 h 331245"/>
                  <a:gd name="connsiteX2" fmla="*/ 0 w 103332"/>
                  <a:gd name="connsiteY2" fmla="*/ 57944 h 331245"/>
                  <a:gd name="connsiteX3" fmla="*/ 34766 w 103332"/>
                  <a:gd name="connsiteY3" fmla="*/ 39595 h 331245"/>
                  <a:gd name="connsiteX4" fmla="*/ 103333 w 103332"/>
                  <a:gd name="connsiteY4" fmla="*/ 0 h 331245"/>
                  <a:gd name="connsiteX5" fmla="*/ 67601 w 103332"/>
                  <a:gd name="connsiteY5" fmla="*/ 23177 h 331245"/>
                  <a:gd name="connsiteX6" fmla="*/ 67601 w 103332"/>
                  <a:gd name="connsiteY6" fmla="*/ 288753 h 331245"/>
                  <a:gd name="connsiteX7" fmla="*/ 103333 w 103332"/>
                  <a:gd name="connsiteY7" fmla="*/ 269438 h 33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332" h="331245">
                    <a:moveTo>
                      <a:pt x="34766" y="310965"/>
                    </a:moveTo>
                    <a:lnTo>
                      <a:pt x="0" y="331245"/>
                    </a:lnTo>
                    <a:lnTo>
                      <a:pt x="0" y="57944"/>
                    </a:lnTo>
                    <a:lnTo>
                      <a:pt x="34766" y="39595"/>
                    </a:lnTo>
                    <a:close/>
                    <a:moveTo>
                      <a:pt x="103333" y="0"/>
                    </a:moveTo>
                    <a:lnTo>
                      <a:pt x="67601" y="23177"/>
                    </a:lnTo>
                    <a:lnTo>
                      <a:pt x="67601" y="288753"/>
                    </a:lnTo>
                    <a:lnTo>
                      <a:pt x="103333" y="269438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F2938F3C-8F21-47B9-92DD-D3CFC7B998DD}"/>
                  </a:ext>
                </a:extLst>
              </p:cNvPr>
              <p:cNvSpPr/>
              <p:nvPr/>
            </p:nvSpPr>
            <p:spPr>
              <a:xfrm>
                <a:off x="3380872" y="2550542"/>
                <a:ext cx="971523" cy="233706"/>
              </a:xfrm>
              <a:custGeom>
                <a:avLst/>
                <a:gdLst>
                  <a:gd name="connsiteX0" fmla="*/ 971523 w 971523"/>
                  <a:gd name="connsiteY0" fmla="*/ 162242 h 233706"/>
                  <a:gd name="connsiteX1" fmla="*/ 762926 w 971523"/>
                  <a:gd name="connsiteY1" fmla="*/ 233706 h 233706"/>
                  <a:gd name="connsiteX2" fmla="*/ 0 w 971523"/>
                  <a:gd name="connsiteY2" fmla="*/ 96573 h 233706"/>
                  <a:gd name="connsiteX3" fmla="*/ 207632 w 971523"/>
                  <a:gd name="connsiteY3" fmla="*/ 0 h 233706"/>
                  <a:gd name="connsiteX4" fmla="*/ 971523 w 971523"/>
                  <a:gd name="connsiteY4" fmla="*/ 162242 h 233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1523" h="233706">
                    <a:moveTo>
                      <a:pt x="971523" y="162242"/>
                    </a:moveTo>
                    <a:lnTo>
                      <a:pt x="762926" y="233706"/>
                    </a:lnTo>
                    <a:lnTo>
                      <a:pt x="0" y="96573"/>
                    </a:lnTo>
                    <a:lnTo>
                      <a:pt x="207632" y="0"/>
                    </a:lnTo>
                    <a:lnTo>
                      <a:pt x="971523" y="162242"/>
                    </a:lnTo>
                    <a:close/>
                  </a:path>
                </a:pathLst>
              </a:custGeom>
              <a:solidFill>
                <a:srgbClr val="333132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3AD81FBE-204F-42FA-BFAF-741D5A37E4EE}"/>
                  </a:ext>
                </a:extLst>
              </p:cNvPr>
              <p:cNvSpPr/>
              <p:nvPr/>
            </p:nvSpPr>
            <p:spPr>
              <a:xfrm>
                <a:off x="3584641" y="2613314"/>
                <a:ext cx="767754" cy="539842"/>
              </a:xfrm>
              <a:custGeom>
                <a:avLst/>
                <a:gdLst>
                  <a:gd name="connsiteX0" fmla="*/ 767754 w 767754"/>
                  <a:gd name="connsiteY0" fmla="*/ 394017 h 539842"/>
                  <a:gd name="connsiteX1" fmla="*/ 0 w 767754"/>
                  <a:gd name="connsiteY1" fmla="*/ 539842 h 539842"/>
                  <a:gd name="connsiteX2" fmla="*/ 3863 w 767754"/>
                  <a:gd name="connsiteY2" fmla="*/ 0 h 539842"/>
                  <a:gd name="connsiteX3" fmla="*/ 767754 w 767754"/>
                  <a:gd name="connsiteY3" fmla="*/ 141962 h 539842"/>
                  <a:gd name="connsiteX4" fmla="*/ 767754 w 767754"/>
                  <a:gd name="connsiteY4" fmla="*/ 394017 h 53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7754" h="539842">
                    <a:moveTo>
                      <a:pt x="767754" y="394017"/>
                    </a:moveTo>
                    <a:lnTo>
                      <a:pt x="0" y="539842"/>
                    </a:lnTo>
                    <a:lnTo>
                      <a:pt x="3863" y="0"/>
                    </a:lnTo>
                    <a:lnTo>
                      <a:pt x="767754" y="141962"/>
                    </a:lnTo>
                    <a:lnTo>
                      <a:pt x="767754" y="394017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F832021F-49A3-4694-A75E-C9FCE2F10A30}"/>
                  </a:ext>
                </a:extLst>
              </p:cNvPr>
              <p:cNvSpPr/>
              <p:nvPr/>
            </p:nvSpPr>
            <p:spPr>
              <a:xfrm>
                <a:off x="3659002" y="2721476"/>
                <a:ext cx="69532" cy="342833"/>
              </a:xfrm>
              <a:custGeom>
                <a:avLst/>
                <a:gdLst>
                  <a:gd name="connsiteX0" fmla="*/ 0 w 69532"/>
                  <a:gd name="connsiteY0" fmla="*/ 342834 h 342833"/>
                  <a:gd name="connsiteX1" fmla="*/ 0 w 69532"/>
                  <a:gd name="connsiteY1" fmla="*/ 0 h 342833"/>
                  <a:gd name="connsiteX2" fmla="*/ 69532 w 69532"/>
                  <a:gd name="connsiteY2" fmla="*/ 8691 h 342833"/>
                  <a:gd name="connsiteX3" fmla="*/ 69532 w 69532"/>
                  <a:gd name="connsiteY3" fmla="*/ 331245 h 342833"/>
                  <a:gd name="connsiteX4" fmla="*/ 0 w 69532"/>
                  <a:gd name="connsiteY4" fmla="*/ 342834 h 3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342833">
                    <a:moveTo>
                      <a:pt x="0" y="342834"/>
                    </a:moveTo>
                    <a:lnTo>
                      <a:pt x="0" y="0"/>
                    </a:lnTo>
                    <a:lnTo>
                      <a:pt x="69532" y="8691"/>
                    </a:lnTo>
                    <a:lnTo>
                      <a:pt x="69532" y="331245"/>
                    </a:lnTo>
                    <a:lnTo>
                      <a:pt x="0" y="34283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C4A3983-AAE8-4346-810E-16299BF5A95A}"/>
                  </a:ext>
                </a:extLst>
              </p:cNvPr>
              <p:cNvSpPr/>
              <p:nvPr/>
            </p:nvSpPr>
            <p:spPr>
              <a:xfrm>
                <a:off x="3797102" y="2738859"/>
                <a:ext cx="69532" cy="303238"/>
              </a:xfrm>
              <a:custGeom>
                <a:avLst/>
                <a:gdLst>
                  <a:gd name="connsiteX0" fmla="*/ 69533 w 69532"/>
                  <a:gd name="connsiteY0" fmla="*/ 290684 h 303238"/>
                  <a:gd name="connsiteX1" fmla="*/ 0 w 69532"/>
                  <a:gd name="connsiteY1" fmla="*/ 303239 h 303238"/>
                  <a:gd name="connsiteX2" fmla="*/ 0 w 69532"/>
                  <a:gd name="connsiteY2" fmla="*/ 0 h 303238"/>
                  <a:gd name="connsiteX3" fmla="*/ 69533 w 69532"/>
                  <a:gd name="connsiteY3" fmla="*/ 10623 h 303238"/>
                  <a:gd name="connsiteX4" fmla="*/ 69533 w 69532"/>
                  <a:gd name="connsiteY4" fmla="*/ 290684 h 303238"/>
                  <a:gd name="connsiteX5" fmla="*/ 69533 w 69532"/>
                  <a:gd name="connsiteY5" fmla="*/ 290684 h 30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532" h="303238">
                    <a:moveTo>
                      <a:pt x="69533" y="290684"/>
                    </a:moveTo>
                    <a:lnTo>
                      <a:pt x="0" y="303239"/>
                    </a:lnTo>
                    <a:lnTo>
                      <a:pt x="0" y="0"/>
                    </a:lnTo>
                    <a:lnTo>
                      <a:pt x="69533" y="10623"/>
                    </a:lnTo>
                    <a:lnTo>
                      <a:pt x="69533" y="290684"/>
                    </a:lnTo>
                    <a:lnTo>
                      <a:pt x="69533" y="29068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2C231CF-9FD0-4240-AA0A-5B63063CC82B}"/>
                  </a:ext>
                </a:extLst>
              </p:cNvPr>
              <p:cNvSpPr/>
              <p:nvPr/>
            </p:nvSpPr>
            <p:spPr>
              <a:xfrm>
                <a:off x="3936167" y="2756242"/>
                <a:ext cx="69532" cy="262678"/>
              </a:xfrm>
              <a:custGeom>
                <a:avLst/>
                <a:gdLst>
                  <a:gd name="connsiteX0" fmla="*/ 0 w 69532"/>
                  <a:gd name="connsiteY0" fmla="*/ 262678 h 262678"/>
                  <a:gd name="connsiteX1" fmla="*/ 0 w 69532"/>
                  <a:gd name="connsiteY1" fmla="*/ 0 h 262678"/>
                  <a:gd name="connsiteX2" fmla="*/ 69532 w 69532"/>
                  <a:gd name="connsiteY2" fmla="*/ 8692 h 262678"/>
                  <a:gd name="connsiteX3" fmla="*/ 69532 w 69532"/>
                  <a:gd name="connsiteY3" fmla="*/ 250124 h 262678"/>
                  <a:gd name="connsiteX4" fmla="*/ 0 w 69532"/>
                  <a:gd name="connsiteY4" fmla="*/ 262678 h 26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2678">
                    <a:moveTo>
                      <a:pt x="0" y="262678"/>
                    </a:moveTo>
                    <a:lnTo>
                      <a:pt x="0" y="0"/>
                    </a:lnTo>
                    <a:lnTo>
                      <a:pt x="69532" y="8692"/>
                    </a:lnTo>
                    <a:lnTo>
                      <a:pt x="69532" y="250124"/>
                    </a:lnTo>
                    <a:lnTo>
                      <a:pt x="0" y="262678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1E046BFD-412F-4E99-B658-178FA90C70A0}"/>
                  </a:ext>
                </a:extLst>
              </p:cNvPr>
              <p:cNvSpPr/>
              <p:nvPr/>
            </p:nvSpPr>
            <p:spPr>
              <a:xfrm>
                <a:off x="4075232" y="2773625"/>
                <a:ext cx="68566" cy="221151"/>
              </a:xfrm>
              <a:custGeom>
                <a:avLst/>
                <a:gdLst>
                  <a:gd name="connsiteX0" fmla="*/ 68567 w 68566"/>
                  <a:gd name="connsiteY0" fmla="*/ 208597 h 221151"/>
                  <a:gd name="connsiteX1" fmla="*/ 0 w 68566"/>
                  <a:gd name="connsiteY1" fmla="*/ 221152 h 221151"/>
                  <a:gd name="connsiteX2" fmla="*/ 0 w 68566"/>
                  <a:gd name="connsiteY2" fmla="*/ 0 h 221151"/>
                  <a:gd name="connsiteX3" fmla="*/ 68567 w 68566"/>
                  <a:gd name="connsiteY3" fmla="*/ 10623 h 221151"/>
                  <a:gd name="connsiteX4" fmla="*/ 68567 w 68566"/>
                  <a:gd name="connsiteY4" fmla="*/ 208597 h 221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66" h="221151">
                    <a:moveTo>
                      <a:pt x="68567" y="208597"/>
                    </a:moveTo>
                    <a:lnTo>
                      <a:pt x="0" y="221152"/>
                    </a:lnTo>
                    <a:lnTo>
                      <a:pt x="0" y="0"/>
                    </a:lnTo>
                    <a:lnTo>
                      <a:pt x="68567" y="10623"/>
                    </a:lnTo>
                    <a:lnTo>
                      <a:pt x="68567" y="208597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B9654E5E-70A6-45E3-8FB3-986CC162F445}"/>
                  </a:ext>
                </a:extLst>
              </p:cNvPr>
              <p:cNvSpPr/>
              <p:nvPr/>
            </p:nvSpPr>
            <p:spPr>
              <a:xfrm>
                <a:off x="4213331" y="2791008"/>
                <a:ext cx="71464" cy="181557"/>
              </a:xfrm>
              <a:custGeom>
                <a:avLst/>
                <a:gdLst>
                  <a:gd name="connsiteX0" fmla="*/ 71464 w 71464"/>
                  <a:gd name="connsiteY0" fmla="*/ 169003 h 181557"/>
                  <a:gd name="connsiteX1" fmla="*/ 0 w 71464"/>
                  <a:gd name="connsiteY1" fmla="*/ 181557 h 181557"/>
                  <a:gd name="connsiteX2" fmla="*/ 0 w 71464"/>
                  <a:gd name="connsiteY2" fmla="*/ 0 h 181557"/>
                  <a:gd name="connsiteX3" fmla="*/ 66635 w 71464"/>
                  <a:gd name="connsiteY3" fmla="*/ 8692 h 181557"/>
                  <a:gd name="connsiteX4" fmla="*/ 71464 w 71464"/>
                  <a:gd name="connsiteY4" fmla="*/ 169003 h 181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464" h="181557">
                    <a:moveTo>
                      <a:pt x="71464" y="169003"/>
                    </a:moveTo>
                    <a:lnTo>
                      <a:pt x="0" y="181557"/>
                    </a:lnTo>
                    <a:lnTo>
                      <a:pt x="0" y="0"/>
                    </a:lnTo>
                    <a:lnTo>
                      <a:pt x="66635" y="8692"/>
                    </a:lnTo>
                    <a:lnTo>
                      <a:pt x="71464" y="16900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529F57E1-0F73-45C0-9AEF-A5AD224D7262}"/>
                  </a:ext>
                </a:extLst>
              </p:cNvPr>
              <p:cNvSpPr/>
              <p:nvPr/>
            </p:nvSpPr>
            <p:spPr>
              <a:xfrm>
                <a:off x="3380872" y="2618143"/>
                <a:ext cx="208597" cy="540808"/>
              </a:xfrm>
              <a:custGeom>
                <a:avLst/>
                <a:gdLst>
                  <a:gd name="connsiteX0" fmla="*/ 0 w 208597"/>
                  <a:gd name="connsiteY0" fmla="*/ 411401 h 540808"/>
                  <a:gd name="connsiteX1" fmla="*/ 0 w 208597"/>
                  <a:gd name="connsiteY1" fmla="*/ 96573 h 540808"/>
                  <a:gd name="connsiteX2" fmla="*/ 208597 w 208597"/>
                  <a:gd name="connsiteY2" fmla="*/ 0 h 540808"/>
                  <a:gd name="connsiteX3" fmla="*/ 208597 w 208597"/>
                  <a:gd name="connsiteY3" fmla="*/ 540808 h 5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540808">
                    <a:moveTo>
                      <a:pt x="0" y="411401"/>
                    </a:moveTo>
                    <a:lnTo>
                      <a:pt x="0" y="96573"/>
                    </a:lnTo>
                    <a:lnTo>
                      <a:pt x="208597" y="0"/>
                    </a:lnTo>
                    <a:lnTo>
                      <a:pt x="208597" y="540808"/>
                    </a:lnTo>
                    <a:close/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B1DEAD-7779-4791-A072-3A17E4BD6FFD}"/>
                  </a:ext>
                </a:extLst>
              </p:cNvPr>
              <p:cNvSpPr/>
              <p:nvPr/>
            </p:nvSpPr>
            <p:spPr>
              <a:xfrm>
                <a:off x="3415639" y="2695401"/>
                <a:ext cx="105264" cy="372771"/>
              </a:xfrm>
              <a:custGeom>
                <a:avLst/>
                <a:gdLst>
                  <a:gd name="connsiteX0" fmla="*/ 30903 w 105264"/>
                  <a:gd name="connsiteY0" fmla="*/ 333176 h 372771"/>
                  <a:gd name="connsiteX1" fmla="*/ 0 w 105264"/>
                  <a:gd name="connsiteY1" fmla="*/ 317725 h 372771"/>
                  <a:gd name="connsiteX2" fmla="*/ 0 w 105264"/>
                  <a:gd name="connsiteY2" fmla="*/ 51184 h 372771"/>
                  <a:gd name="connsiteX3" fmla="*/ 30903 w 105264"/>
                  <a:gd name="connsiteY3" fmla="*/ 36698 h 372771"/>
                  <a:gd name="connsiteX4" fmla="*/ 105264 w 105264"/>
                  <a:gd name="connsiteY4" fmla="*/ 0 h 372771"/>
                  <a:gd name="connsiteX5" fmla="*/ 68567 w 105264"/>
                  <a:gd name="connsiteY5" fmla="*/ 18349 h 372771"/>
                  <a:gd name="connsiteX6" fmla="*/ 68567 w 105264"/>
                  <a:gd name="connsiteY6" fmla="*/ 354423 h 372771"/>
                  <a:gd name="connsiteX7" fmla="*/ 104299 w 105264"/>
                  <a:gd name="connsiteY7" fmla="*/ 372771 h 372771"/>
                  <a:gd name="connsiteX8" fmla="*/ 104299 w 105264"/>
                  <a:gd name="connsiteY8" fmla="*/ 0 h 37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64" h="372771">
                    <a:moveTo>
                      <a:pt x="30903" y="333176"/>
                    </a:moveTo>
                    <a:lnTo>
                      <a:pt x="0" y="317725"/>
                    </a:lnTo>
                    <a:lnTo>
                      <a:pt x="0" y="51184"/>
                    </a:lnTo>
                    <a:lnTo>
                      <a:pt x="30903" y="36698"/>
                    </a:lnTo>
                    <a:close/>
                    <a:moveTo>
                      <a:pt x="105264" y="0"/>
                    </a:moveTo>
                    <a:lnTo>
                      <a:pt x="68567" y="18349"/>
                    </a:lnTo>
                    <a:lnTo>
                      <a:pt x="68567" y="354423"/>
                    </a:lnTo>
                    <a:lnTo>
                      <a:pt x="104299" y="372771"/>
                    </a:lnTo>
                    <a:lnTo>
                      <a:pt x="104299" y="0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6840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121">
        <p:fade/>
      </p:transition>
    </mc:Choice>
    <mc:Fallback xmlns="">
      <p:transition spd="med" advTm="411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0.32253 -0.1652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3211 -0.183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3211 -0.20764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-1.25E-6 0.47292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26718 -0.24954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-12477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4.07407E-6 L 0.30403 -0.24907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-12454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54167E-6 -1.11111E-6 L 0.26601 -0.21528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-10764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95833E-6 1.85185E-6 L 0.2664 -0.00139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69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3.7037E-7 L 0.26601 0.03194 " pathEditMode="relative" rAng="0" ptsTypes="AA">
                                      <p:cBhvr>
                                        <p:cTn id="150" dur="2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1597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0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3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85185E-6 C 0.20196 -0.20834 0.16198 -0.60301 0.6056 -0.62454 C 1.26003 -0.64607 1.35391 -0.04259 1.37683 -0.02917 " pathEditMode="relative" rAng="0" ptsTypes="AAA">
                                      <p:cBhvr>
                                        <p:cTn id="177" dur="8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41" y="-31273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8000"/>
                            </p:stCondLst>
                            <p:childTnLst>
                              <p:par>
                                <p:cTn id="18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indefinite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7" dur="indefinite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indefinite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0" dur="indefinite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indefinite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3" dur="indefinite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indefinite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6" dur="indefinite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indefinite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9" dur="indefinite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indefinite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2" dur="indefinite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indefinite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5" dur="indefinite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indefinite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8" dur="indefinite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indefinite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1" dur="indefinite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1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12500"/>
                            </p:stCondLst>
                            <p:childTnLst>
                              <p:par>
                                <p:cTn id="2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0.26757 0.2463 " pathEditMode="relative" rAng="0" ptsTypes="AA">
                                      <p:cBhvr>
                                        <p:cTn id="236" dur="2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2" y="12315"/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125E-6 -2.59259E-6 L 0.30781 0.2463 " pathEditMode="relative" rAng="0" ptsTypes="AA">
                                      <p:cBhvr>
                                        <p:cTn id="244" dur="2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12315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44" presetClass="path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1.25E-6 -2.59259E-6 C 0.03425 -0.22708 0.13177 -0.37106 0.21068 -0.47222 C 0.33177 -0.6199 0.39662 -0.60393 0.61875 -0.63819 " pathEditMode="relative" rAng="0" ptsTypes="AAA">
                                      <p:cBhvr>
                                        <p:cTn id="25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37" y="-3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712" grpId="0" animBg="1"/>
      <p:bldP spid="713" grpId="0" animBg="1"/>
      <p:bldP spid="717" grpId="0" animBg="1"/>
      <p:bldP spid="718" grpId="0" animBg="1"/>
      <p:bldP spid="9" grpId="0" animBg="1"/>
      <p:bldP spid="4" grpId="0" animBg="1"/>
      <p:bldP spid="27" grpId="0" animBg="1"/>
      <p:bldP spid="16" grpId="0" build="allAtOnce" animBg="1"/>
      <p:bldP spid="747" grpId="0" animBg="1"/>
      <p:bldP spid="748" grpId="0" animBg="1"/>
      <p:bldP spid="731" grpId="0" animBg="1"/>
      <p:bldP spid="732" grpId="0" animBg="1"/>
      <p:bldP spid="733" grpId="0" animBg="1"/>
      <p:bldP spid="740" grpId="0" animBg="1"/>
      <p:bldP spid="740" grpId="1" animBg="1"/>
      <p:bldP spid="741" grpId="0" animBg="1"/>
      <p:bldP spid="741" grpId="1" animBg="1"/>
      <p:bldP spid="5" grpId="0" animBg="1"/>
      <p:bldP spid="5" grpId="1" animBg="1"/>
      <p:bldP spid="730" grpId="0" animBg="1"/>
      <p:bldP spid="730" grpId="1" animBg="1"/>
      <p:bldP spid="754" grpId="0" animBg="1"/>
      <p:bldP spid="754" grpId="1" animBg="1"/>
      <p:bldP spid="754" grpId="2" animBg="1"/>
      <p:bldP spid="756" grpId="0" animBg="1"/>
      <p:bldP spid="756" grpId="1" animBg="1"/>
      <p:bldP spid="756" grpId="2" animBg="1"/>
      <p:bldP spid="757" grpId="0" animBg="1"/>
      <p:bldP spid="757" grpId="1" animBg="1"/>
      <p:bldP spid="757" grpId="2" animBg="1"/>
      <p:bldP spid="332" grpId="0"/>
      <p:bldP spid="333" grpId="0"/>
      <p:bldP spid="333" grpId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2D702E-8707-45CA-BB2B-431A2511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What are the components of a secured workflow?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A7C14-F4F0-40C2-86C6-29444483E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C1ACF0-DE0E-4875-B3A4-06771D009D39}"/>
              </a:ext>
            </a:extLst>
          </p:cNvPr>
          <p:cNvSpPr/>
          <p:nvPr/>
        </p:nvSpPr>
        <p:spPr>
          <a:xfrm rot="21366572">
            <a:off x="590550" y="768350"/>
            <a:ext cx="798195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Where do you start?</a:t>
            </a:r>
            <a:br>
              <a:rPr lang="en-US" sz="60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51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290FA3-1506-42A6-B060-55818B4CD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475"/>
            <a:ext cx="10515600" cy="5043487"/>
          </a:xfrm>
        </p:spPr>
        <p:txBody>
          <a:bodyPr>
            <a:normAutofit/>
          </a:bodyPr>
          <a:lstStyle/>
          <a:p>
            <a:r>
              <a:rPr lang="en-US" dirty="0"/>
              <a:t>Multiple lines of defense</a:t>
            </a:r>
          </a:p>
          <a:p>
            <a:r>
              <a:rPr lang="en-US" dirty="0"/>
              <a:t>Authentication &amp; Authorization</a:t>
            </a:r>
          </a:p>
          <a:p>
            <a:r>
              <a:rPr lang="en-US" dirty="0"/>
              <a:t>Image Buffering</a:t>
            </a:r>
          </a:p>
          <a:p>
            <a:r>
              <a:rPr lang="en-US" dirty="0"/>
              <a:t>Image Patching</a:t>
            </a:r>
          </a:p>
          <a:p>
            <a:r>
              <a:rPr lang="en-US" dirty="0"/>
              <a:t>Image and Runtime Scanning</a:t>
            </a:r>
          </a:p>
          <a:p>
            <a:r>
              <a:rPr lang="en-US" dirty="0"/>
              <a:t>Container Workflows, w/Security </a:t>
            </a:r>
          </a:p>
          <a:p>
            <a:r>
              <a:rPr lang="en-US" dirty="0"/>
              <a:t>Network Security </a:t>
            </a:r>
          </a:p>
          <a:p>
            <a:r>
              <a:rPr lang="en-US" dirty="0"/>
              <a:t>Policy &amp; Usability </a:t>
            </a:r>
          </a:p>
        </p:txBody>
      </p:sp>
    </p:spTree>
    <p:extLst>
      <p:ext uri="{BB962C8B-B14F-4D97-AF65-F5344CB8AC3E}">
        <p14:creationId xmlns:p14="http://schemas.microsoft.com/office/powerpoint/2010/main" val="25396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974DE4-017A-4BD8-BF4E-9F191DC5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Security isn’t definitive</a:t>
            </a:r>
            <a:br>
              <a:rPr lang="en-US" dirty="0"/>
            </a:br>
            <a:r>
              <a:rPr lang="en-US" sz="3600" dirty="0"/>
              <a:t>it’s a matter of time, effort and how determined someone is.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F83C02-D8BB-45C3-A0D5-E5FDF3014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italian job breking into the safe">
            <a:extLst>
              <a:ext uri="{FF2B5EF4-FFF2-40B4-BE49-F238E27FC236}">
                <a16:creationId xmlns:a16="http://schemas.microsoft.com/office/drawing/2014/main" id="{AF23611D-42C5-4BAA-A834-40557098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0" y="1934999"/>
            <a:ext cx="24765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28D3FAAA-F3F4-47A8-881F-401AADB6E6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934999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ceans 11 safe breakin">
            <a:extLst>
              <a:ext uri="{FF2B5EF4-FFF2-40B4-BE49-F238E27FC236}">
                <a16:creationId xmlns:a16="http://schemas.microsoft.com/office/drawing/2014/main" id="{207441BF-B5F3-449E-99CB-9A797BDE8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40" y="1934999"/>
            <a:ext cx="1901774" cy="362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54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urdle">
            <a:extLst>
              <a:ext uri="{FF2B5EF4-FFF2-40B4-BE49-F238E27FC236}">
                <a16:creationId xmlns:a16="http://schemas.microsoft.com/office/drawing/2014/main" id="{8B037965-D613-4EFC-B138-63DD0CA443D9}"/>
              </a:ext>
            </a:extLst>
          </p:cNvPr>
          <p:cNvSpPr/>
          <p:nvPr/>
        </p:nvSpPr>
        <p:spPr>
          <a:xfrm>
            <a:off x="6607175" y="3109118"/>
            <a:ext cx="66675" cy="990600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urdle">
            <a:extLst>
              <a:ext uri="{FF2B5EF4-FFF2-40B4-BE49-F238E27FC236}">
                <a16:creationId xmlns:a16="http://schemas.microsoft.com/office/drawing/2014/main" id="{94F3F50B-9E82-491E-92BF-BC6C71835F44}"/>
              </a:ext>
            </a:extLst>
          </p:cNvPr>
          <p:cNvSpPr/>
          <p:nvPr/>
        </p:nvSpPr>
        <p:spPr>
          <a:xfrm>
            <a:off x="10340975" y="1812131"/>
            <a:ext cx="66675" cy="2256631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urdle">
            <a:extLst>
              <a:ext uri="{FF2B5EF4-FFF2-40B4-BE49-F238E27FC236}">
                <a16:creationId xmlns:a16="http://schemas.microsoft.com/office/drawing/2014/main" id="{31F25A35-7C97-4939-B52D-275D15C5033E}"/>
              </a:ext>
            </a:extLst>
          </p:cNvPr>
          <p:cNvSpPr/>
          <p:nvPr/>
        </p:nvSpPr>
        <p:spPr>
          <a:xfrm>
            <a:off x="1628775" y="1557338"/>
            <a:ext cx="66675" cy="2475785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DD7A8-1B83-48E5-BF7F-F906AC20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Lines Of Defense</a:t>
            </a:r>
          </a:p>
        </p:txBody>
      </p:sp>
      <p:sp>
        <p:nvSpPr>
          <p:cNvPr id="7" name="Hurdle">
            <a:extLst>
              <a:ext uri="{FF2B5EF4-FFF2-40B4-BE49-F238E27FC236}">
                <a16:creationId xmlns:a16="http://schemas.microsoft.com/office/drawing/2014/main" id="{7581CC39-EE11-468B-A611-490BF05980EB}"/>
              </a:ext>
            </a:extLst>
          </p:cNvPr>
          <p:cNvSpPr/>
          <p:nvPr/>
        </p:nvSpPr>
        <p:spPr>
          <a:xfrm>
            <a:off x="13573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urdle">
            <a:extLst>
              <a:ext uri="{FF2B5EF4-FFF2-40B4-BE49-F238E27FC236}">
                <a16:creationId xmlns:a16="http://schemas.microsoft.com/office/drawing/2014/main" id="{B9A494D2-86A4-4473-9A5E-279A98CBF782}"/>
              </a:ext>
            </a:extLst>
          </p:cNvPr>
          <p:cNvSpPr/>
          <p:nvPr/>
        </p:nvSpPr>
        <p:spPr>
          <a:xfrm>
            <a:off x="26019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urdle">
            <a:extLst>
              <a:ext uri="{FF2B5EF4-FFF2-40B4-BE49-F238E27FC236}">
                <a16:creationId xmlns:a16="http://schemas.microsoft.com/office/drawing/2014/main" id="{7C61613B-FEF0-4220-8D8E-EDFA0B7EA6BB}"/>
              </a:ext>
            </a:extLst>
          </p:cNvPr>
          <p:cNvSpPr/>
          <p:nvPr/>
        </p:nvSpPr>
        <p:spPr>
          <a:xfrm>
            <a:off x="38465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urdle">
            <a:extLst>
              <a:ext uri="{FF2B5EF4-FFF2-40B4-BE49-F238E27FC236}">
                <a16:creationId xmlns:a16="http://schemas.microsoft.com/office/drawing/2014/main" id="{7679C62D-3FD1-4615-B869-C220074E3C7C}"/>
              </a:ext>
            </a:extLst>
          </p:cNvPr>
          <p:cNvSpPr/>
          <p:nvPr/>
        </p:nvSpPr>
        <p:spPr>
          <a:xfrm>
            <a:off x="50911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urdle">
            <a:extLst>
              <a:ext uri="{FF2B5EF4-FFF2-40B4-BE49-F238E27FC236}">
                <a16:creationId xmlns:a16="http://schemas.microsoft.com/office/drawing/2014/main" id="{323D95EC-E403-4817-8A72-5C096532DD97}"/>
              </a:ext>
            </a:extLst>
          </p:cNvPr>
          <p:cNvSpPr/>
          <p:nvPr/>
        </p:nvSpPr>
        <p:spPr>
          <a:xfrm>
            <a:off x="63357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urdle">
            <a:extLst>
              <a:ext uri="{FF2B5EF4-FFF2-40B4-BE49-F238E27FC236}">
                <a16:creationId xmlns:a16="http://schemas.microsoft.com/office/drawing/2014/main" id="{100FB740-FE5F-43C7-ADCB-EA785EA433A4}"/>
              </a:ext>
            </a:extLst>
          </p:cNvPr>
          <p:cNvSpPr/>
          <p:nvPr/>
        </p:nvSpPr>
        <p:spPr>
          <a:xfrm>
            <a:off x="75803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urdle">
            <a:extLst>
              <a:ext uri="{FF2B5EF4-FFF2-40B4-BE49-F238E27FC236}">
                <a16:creationId xmlns:a16="http://schemas.microsoft.com/office/drawing/2014/main" id="{BCB2299D-5C87-4ADA-8312-9D80B548A738}"/>
              </a:ext>
            </a:extLst>
          </p:cNvPr>
          <p:cNvSpPr/>
          <p:nvPr/>
        </p:nvSpPr>
        <p:spPr>
          <a:xfrm>
            <a:off x="88249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urdle">
            <a:extLst>
              <a:ext uri="{FF2B5EF4-FFF2-40B4-BE49-F238E27FC236}">
                <a16:creationId xmlns:a16="http://schemas.microsoft.com/office/drawing/2014/main" id="{037ED1DB-5E7B-4E16-867A-9E063D92A765}"/>
              </a:ext>
            </a:extLst>
          </p:cNvPr>
          <p:cNvSpPr/>
          <p:nvPr/>
        </p:nvSpPr>
        <p:spPr>
          <a:xfrm>
            <a:off x="100695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BF9CF94-E392-4D02-9AFB-509436FCD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600" y="4351798"/>
            <a:ext cx="774700" cy="71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e the source image">
            <a:extLst>
              <a:ext uri="{FF2B5EF4-FFF2-40B4-BE49-F238E27FC236}">
                <a16:creationId xmlns:a16="http://schemas.microsoft.com/office/drawing/2014/main" id="{72C1C914-3B1D-496E-82DE-F72A460FD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2" y="4424820"/>
            <a:ext cx="609600" cy="6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68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74ED43C4-28FD-4BF0-BAAE-5F839791174E}"/>
              </a:ext>
            </a:extLst>
          </p:cNvPr>
          <p:cNvSpPr/>
          <p:nvPr/>
        </p:nvSpPr>
        <p:spPr>
          <a:xfrm>
            <a:off x="4753341" y="4818888"/>
            <a:ext cx="2446067" cy="877824"/>
          </a:xfrm>
          <a:prstGeom prst="wedgeRectCallout">
            <a:avLst>
              <a:gd name="adj1" fmla="val -91486"/>
              <a:gd name="adj2" fmla="val -729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A212F59E-A208-42CC-B97A-016FAF2A0982}"/>
              </a:ext>
            </a:extLst>
          </p:cNvPr>
          <p:cNvSpPr/>
          <p:nvPr/>
        </p:nvSpPr>
        <p:spPr>
          <a:xfrm>
            <a:off x="4753340" y="5414675"/>
            <a:ext cx="2446067" cy="563413"/>
          </a:xfrm>
          <a:prstGeom prst="wedgeRectCallout">
            <a:avLst>
              <a:gd name="adj1" fmla="val -90738"/>
              <a:gd name="adj2" fmla="val 569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553F65-1112-4EFB-93B9-C9B696949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&amp; Authorization </a:t>
            </a:r>
          </a:p>
        </p:txBody>
      </p:sp>
      <p:grpSp>
        <p:nvGrpSpPr>
          <p:cNvPr id="4" name="Authentication">
            <a:extLst>
              <a:ext uri="{FF2B5EF4-FFF2-40B4-BE49-F238E27FC236}">
                <a16:creationId xmlns:a16="http://schemas.microsoft.com/office/drawing/2014/main" id="{ADFFE9EB-94A0-479E-9D57-C2892AEEFD28}"/>
              </a:ext>
            </a:extLst>
          </p:cNvPr>
          <p:cNvGrpSpPr/>
          <p:nvPr/>
        </p:nvGrpSpPr>
        <p:grpSpPr>
          <a:xfrm>
            <a:off x="7965944" y="3336054"/>
            <a:ext cx="857250" cy="739009"/>
            <a:chOff x="4314167" y="3606147"/>
            <a:chExt cx="857250" cy="739009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8416D9AF-F10C-4C12-8EEB-FF417131265A}"/>
                </a:ext>
              </a:extLst>
            </p:cNvPr>
            <p:cNvSpPr/>
            <p:nvPr/>
          </p:nvSpPr>
          <p:spPr>
            <a:xfrm>
              <a:off x="4314167" y="3606147"/>
              <a:ext cx="857250" cy="739009"/>
            </a:xfrm>
            <a:prstGeom prst="hexagon">
              <a:avLst/>
            </a:prstGeom>
            <a:solidFill>
              <a:srgbClr val="18A6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2" descr="See the source image">
              <a:extLst>
                <a:ext uri="{FF2B5EF4-FFF2-40B4-BE49-F238E27FC236}">
                  <a16:creationId xmlns:a16="http://schemas.microsoft.com/office/drawing/2014/main" id="{E7FA4DB2-58DC-48D8-83AD-BC9C49A6B2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8" t="16719" r="28404" b="23834"/>
            <a:stretch/>
          </p:blipFill>
          <p:spPr bwMode="auto">
            <a:xfrm>
              <a:off x="4578267" y="3714372"/>
              <a:ext cx="319410" cy="461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4F2267-B47B-4919-B9CF-C0F6C376B831}"/>
              </a:ext>
            </a:extLst>
          </p:cNvPr>
          <p:cNvGrpSpPr/>
          <p:nvPr/>
        </p:nvGrpSpPr>
        <p:grpSpPr>
          <a:xfrm>
            <a:off x="8645926" y="3697924"/>
            <a:ext cx="857250" cy="739009"/>
            <a:chOff x="9796927" y="4018184"/>
            <a:chExt cx="857250" cy="739009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93E3AFEE-A3F8-4BD4-96DF-E331BCE2EE2B}"/>
                </a:ext>
              </a:extLst>
            </p:cNvPr>
            <p:cNvSpPr/>
            <p:nvPr/>
          </p:nvSpPr>
          <p:spPr>
            <a:xfrm>
              <a:off x="9796927" y="4018184"/>
              <a:ext cx="857250" cy="739009"/>
            </a:xfrm>
            <a:prstGeom prst="hexag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902F424-53C5-4777-84DC-6DB31FA48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40671" y="4085522"/>
              <a:ext cx="587546" cy="604332"/>
            </a:xfrm>
            <a:prstGeom prst="rect">
              <a:avLst/>
            </a:prstGeom>
          </p:spPr>
        </p:pic>
      </p:grpSp>
      <p:pic>
        <p:nvPicPr>
          <p:cNvPr id="12" name="Picture 8" descr="See the source image">
            <a:extLst>
              <a:ext uri="{FF2B5EF4-FFF2-40B4-BE49-F238E27FC236}">
                <a16:creationId xmlns:a16="http://schemas.microsoft.com/office/drawing/2014/main" id="{81239285-FFC4-4738-9E81-38EE21340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93" y="4406277"/>
            <a:ext cx="609600" cy="6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DF972D2-EA01-411F-88F4-49EE051A3D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9550" t="24379" r="40046" b="24641"/>
          <a:stretch/>
        </p:blipFill>
        <p:spPr>
          <a:xfrm rot="16200000" flipH="1">
            <a:off x="6189676" y="3148032"/>
            <a:ext cx="486607" cy="93948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08EC7CD-BA9B-4A90-8AA3-8660FCB87F1B}"/>
              </a:ext>
            </a:extLst>
          </p:cNvPr>
          <p:cNvSpPr txBox="1"/>
          <p:nvPr/>
        </p:nvSpPr>
        <p:spPr>
          <a:xfrm>
            <a:off x="7464479" y="4537512"/>
            <a:ext cx="4007471" cy="2031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Permissions:</a:t>
            </a:r>
          </a:p>
          <a:p>
            <a:pPr lvl="1"/>
            <a:r>
              <a:rPr lang="en-US" dirty="0"/>
              <a:t>Read – Pull</a:t>
            </a:r>
          </a:p>
          <a:p>
            <a:pPr lvl="1"/>
            <a:r>
              <a:rPr lang="en-US" dirty="0"/>
              <a:t>Write – Push</a:t>
            </a:r>
          </a:p>
          <a:p>
            <a:pPr lvl="1"/>
            <a:r>
              <a:rPr lang="en-US" dirty="0"/>
              <a:t>Sign – content trust</a:t>
            </a:r>
          </a:p>
          <a:p>
            <a:pPr lvl="1"/>
            <a:r>
              <a:rPr lang="en-US" dirty="0"/>
              <a:t>List – repos and tags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Update meta-data – expiration date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D5DB16-18A1-4389-BF28-E4657269C379}"/>
              </a:ext>
            </a:extLst>
          </p:cNvPr>
          <p:cNvSpPr txBox="1"/>
          <p:nvPr/>
        </p:nvSpPr>
        <p:spPr>
          <a:xfrm>
            <a:off x="4469878" y="4537512"/>
            <a:ext cx="2769716" cy="203132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Authentication:</a:t>
            </a:r>
          </a:p>
          <a:p>
            <a:pPr lvl="1"/>
            <a:r>
              <a:rPr lang="en-US" dirty="0"/>
              <a:t>Username/Password?</a:t>
            </a:r>
          </a:p>
          <a:p>
            <a:pPr lvl="1"/>
            <a:r>
              <a:rPr lang="en-US" dirty="0"/>
              <a:t>2FA</a:t>
            </a:r>
          </a:p>
          <a:p>
            <a:pPr lvl="1"/>
            <a:r>
              <a:rPr lang="en-US" dirty="0"/>
              <a:t>Token</a:t>
            </a:r>
          </a:p>
          <a:p>
            <a:pPr lvl="1"/>
            <a:r>
              <a:rPr lang="en-US" dirty="0"/>
              <a:t>Certificate</a:t>
            </a:r>
          </a:p>
          <a:p>
            <a:pPr lvl="1"/>
            <a:r>
              <a:rPr lang="en-US" dirty="0"/>
              <a:t>Time based</a:t>
            </a:r>
          </a:p>
          <a:p>
            <a:pPr lvl="1"/>
            <a:r>
              <a:rPr lang="en-US" dirty="0"/>
              <a:t>Revocable?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CCA9445-15D8-4306-A859-79ADBB1103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05" y="4639961"/>
            <a:ext cx="780290" cy="780290"/>
          </a:xfrm>
          <a:prstGeom prst="rect">
            <a:avLst/>
          </a:prstGeom>
        </p:spPr>
      </p:pic>
      <p:pic>
        <p:nvPicPr>
          <p:cNvPr id="84" name="Picture 83" descr="A picture containing wheel, transport&#10;&#10;Description automatically generated">
            <a:extLst>
              <a:ext uri="{FF2B5EF4-FFF2-40B4-BE49-F238E27FC236}">
                <a16:creationId xmlns:a16="http://schemas.microsoft.com/office/drawing/2014/main" id="{433AE9B6-529B-4A29-9442-4648669221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05" y="5414675"/>
            <a:ext cx="780290" cy="78029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2E3702E1-1E63-4689-AD83-8A74C3334F4D}"/>
              </a:ext>
            </a:extLst>
          </p:cNvPr>
          <p:cNvSpPr/>
          <p:nvPr/>
        </p:nvSpPr>
        <p:spPr>
          <a:xfrm>
            <a:off x="2121921" y="4845440"/>
            <a:ext cx="712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Users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35E9C57-54AB-4D8D-8F9E-BDC086BEA7E9}"/>
              </a:ext>
            </a:extLst>
          </p:cNvPr>
          <p:cNvSpPr/>
          <p:nvPr/>
        </p:nvSpPr>
        <p:spPr>
          <a:xfrm>
            <a:off x="1873391" y="5648543"/>
            <a:ext cx="960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Services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51E1742-AF7C-4F8C-A5A5-C3B0F608BEE7}"/>
              </a:ext>
            </a:extLst>
          </p:cNvPr>
          <p:cNvSpPr txBox="1"/>
          <p:nvPr/>
        </p:nvSpPr>
        <p:spPr>
          <a:xfrm>
            <a:off x="2289731" y="1533620"/>
            <a:ext cx="635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B8724ED-153D-4D2D-AA5E-9E685FF4AA5B}"/>
              </a:ext>
            </a:extLst>
          </p:cNvPr>
          <p:cNvSpPr/>
          <p:nvPr/>
        </p:nvSpPr>
        <p:spPr>
          <a:xfrm>
            <a:off x="5340034" y="1326200"/>
            <a:ext cx="6966319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the least permissions required to get the job done.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Runtime clusters </a:t>
            </a:r>
            <a:r>
              <a:rPr lang="en-US" sz="2000" i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</a:t>
            </a: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only be able to pull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 Systems </a:t>
            </a:r>
            <a:r>
              <a:rPr lang="en-US" sz="2000" i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</a:t>
            </a: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able to push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Teams &amp; clusters </a:t>
            </a:r>
            <a:r>
              <a:rPr lang="en-US" sz="2000" i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</a:t>
            </a: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have different permissions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 can sign images? 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4DAECFA-842D-48AA-91B0-4D85E2E1672D}"/>
              </a:ext>
            </a:extLst>
          </p:cNvPr>
          <p:cNvSpPr/>
          <p:nvPr/>
        </p:nvSpPr>
        <p:spPr>
          <a:xfrm>
            <a:off x="158429" y="1387549"/>
            <a:ext cx="5049151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 the most stringent authentication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Users – 2fa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Services – rotatable, </a:t>
            </a:r>
            <a:b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revocable, time-based tokens</a:t>
            </a:r>
          </a:p>
        </p:txBody>
      </p:sp>
    </p:spTree>
    <p:extLst>
      <p:ext uri="{BB962C8B-B14F-4D97-AF65-F5344CB8AC3E}">
        <p14:creationId xmlns:p14="http://schemas.microsoft.com/office/powerpoint/2010/main" val="240542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0.39791 -0.15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-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0.12579 0.0094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9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36" grpId="0" animBg="1"/>
      <p:bldP spid="37" grpId="0" animBg="1"/>
      <p:bldP spid="85" grpId="0"/>
      <p:bldP spid="86" grpId="0"/>
      <p:bldP spid="90" grpId="0" animBg="1"/>
      <p:bldP spid="9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6242687E-2AAF-49D4-8ED5-7F826F00FB80}"/>
              </a:ext>
            </a:extLst>
          </p:cNvPr>
          <p:cNvGrpSpPr/>
          <p:nvPr/>
        </p:nvGrpSpPr>
        <p:grpSpPr>
          <a:xfrm>
            <a:off x="5897610" y="1691621"/>
            <a:ext cx="482044" cy="495268"/>
            <a:chOff x="4933802" y="2331706"/>
            <a:chExt cx="2647884" cy="2720525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B825D1D-8794-4B72-BA1C-2E6447628529}"/>
                </a:ext>
              </a:extLst>
            </p:cNvPr>
            <p:cNvSpPr/>
            <p:nvPr/>
          </p:nvSpPr>
          <p:spPr>
            <a:xfrm>
              <a:off x="4933802" y="2331706"/>
              <a:ext cx="2143996" cy="1520275"/>
            </a:xfrm>
            <a:custGeom>
              <a:avLst/>
              <a:gdLst>
                <a:gd name="connsiteX0" fmla="*/ 1566412 w 1677471"/>
                <a:gd name="connsiteY0" fmla="*/ 562433 h 1189469"/>
                <a:gd name="connsiteX1" fmla="*/ 1352021 w 1677471"/>
                <a:gd name="connsiteY1" fmla="*/ 454271 h 1189469"/>
                <a:gd name="connsiteX2" fmla="*/ 859499 w 1677471"/>
                <a:gd name="connsiteY2" fmla="*/ 379 h 1189469"/>
                <a:gd name="connsiteX3" fmla="*/ 392086 w 1677471"/>
                <a:gd name="connsiteY3" fmla="*/ 318103 h 1189469"/>
                <a:gd name="connsiteX4" fmla="*/ 0 w 1677471"/>
                <a:gd name="connsiteY4" fmla="*/ 750750 h 1189469"/>
                <a:gd name="connsiteX5" fmla="*/ 472242 w 1677471"/>
                <a:gd name="connsiteY5" fmla="*/ 1189191 h 1189469"/>
                <a:gd name="connsiteX6" fmla="*/ 513768 w 1677471"/>
                <a:gd name="connsiteY6" fmla="*/ 1189191 h 1189469"/>
                <a:gd name="connsiteX7" fmla="*/ 1278625 w 1677471"/>
                <a:gd name="connsiteY7" fmla="*/ 1189191 h 1189469"/>
                <a:gd name="connsiteX8" fmla="*/ 1298906 w 1677471"/>
                <a:gd name="connsiteY8" fmla="*/ 1189191 h 1189469"/>
                <a:gd name="connsiteX9" fmla="*/ 1677471 w 1677471"/>
                <a:gd name="connsiteY9" fmla="*/ 821248 h 1189469"/>
                <a:gd name="connsiteX10" fmla="*/ 1567378 w 1677471"/>
                <a:gd name="connsiteY10" fmla="*/ 567261 h 118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7471" h="1189469">
                  <a:moveTo>
                    <a:pt x="1566412" y="562433"/>
                  </a:moveTo>
                  <a:cubicBezTo>
                    <a:pt x="1507542" y="505517"/>
                    <a:pt x="1432785" y="467801"/>
                    <a:pt x="1352021" y="454271"/>
                  </a:cubicBezTo>
                  <a:cubicBezTo>
                    <a:pt x="1341040" y="193069"/>
                    <a:pt x="1120729" y="-9968"/>
                    <a:pt x="859499" y="379"/>
                  </a:cubicBezTo>
                  <a:cubicBezTo>
                    <a:pt x="652126" y="-3402"/>
                    <a:pt x="464869" y="123886"/>
                    <a:pt x="392086" y="318103"/>
                  </a:cubicBezTo>
                  <a:cubicBezTo>
                    <a:pt x="172070" y="344911"/>
                    <a:pt x="5089" y="529165"/>
                    <a:pt x="0" y="750750"/>
                  </a:cubicBezTo>
                  <a:cubicBezTo>
                    <a:pt x="9948" y="1001946"/>
                    <a:pt x="220999" y="1197892"/>
                    <a:pt x="472242" y="1189191"/>
                  </a:cubicBezTo>
                  <a:lnTo>
                    <a:pt x="513768" y="1189191"/>
                  </a:lnTo>
                  <a:lnTo>
                    <a:pt x="1278625" y="1189191"/>
                  </a:lnTo>
                  <a:lnTo>
                    <a:pt x="1298906" y="1189191"/>
                  </a:lnTo>
                  <a:cubicBezTo>
                    <a:pt x="1502288" y="1185347"/>
                    <a:pt x="1667843" y="1024437"/>
                    <a:pt x="1677471" y="821248"/>
                  </a:cubicBezTo>
                  <a:cubicBezTo>
                    <a:pt x="1676718" y="725162"/>
                    <a:pt x="1636988" y="633500"/>
                    <a:pt x="1567378" y="567261"/>
                  </a:cubicBezTo>
                </a:path>
              </a:pathLst>
            </a:custGeom>
            <a:solidFill>
              <a:srgbClr val="0078D4"/>
            </a:solidFill>
            <a:ln w="96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1B72DAD0-695B-42AB-AA3B-EBBC1ABF07F6}"/>
                </a:ext>
              </a:extLst>
            </p:cNvPr>
            <p:cNvGrpSpPr/>
            <p:nvPr/>
          </p:nvGrpSpPr>
          <p:grpSpPr>
            <a:xfrm>
              <a:off x="5500516" y="2863487"/>
              <a:ext cx="2081170" cy="2188744"/>
              <a:chOff x="3380872" y="2137210"/>
              <a:chExt cx="971523" cy="1021741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E7BAAA3-B0CE-4942-87A7-E86EADAA0300}"/>
                  </a:ext>
                </a:extLst>
              </p:cNvPr>
              <p:cNvSpPr/>
              <p:nvPr/>
            </p:nvSpPr>
            <p:spPr>
              <a:xfrm>
                <a:off x="3587538" y="2137210"/>
                <a:ext cx="764857" cy="575574"/>
              </a:xfrm>
              <a:custGeom>
                <a:avLst/>
                <a:gdLst>
                  <a:gd name="connsiteX0" fmla="*/ 0 w 764857"/>
                  <a:gd name="connsiteY0" fmla="*/ 0 h 575574"/>
                  <a:gd name="connsiteX1" fmla="*/ 966 w 764857"/>
                  <a:gd name="connsiteY1" fmla="*/ 413332 h 575574"/>
                  <a:gd name="connsiteX2" fmla="*/ 764857 w 764857"/>
                  <a:gd name="connsiteY2" fmla="*/ 575574 h 575574"/>
                  <a:gd name="connsiteX3" fmla="*/ 764857 w 764857"/>
                  <a:gd name="connsiteY3" fmla="*/ 287787 h 575574"/>
                  <a:gd name="connsiteX4" fmla="*/ 0 w 764857"/>
                  <a:gd name="connsiteY4" fmla="*/ 0 h 575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4857" h="575574">
                    <a:moveTo>
                      <a:pt x="0" y="0"/>
                    </a:moveTo>
                    <a:lnTo>
                      <a:pt x="966" y="413332"/>
                    </a:lnTo>
                    <a:lnTo>
                      <a:pt x="764857" y="575574"/>
                    </a:lnTo>
                    <a:lnTo>
                      <a:pt x="764857" y="287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C0FD5E4-07BA-4B16-99B4-52B3A3D6C3DD}"/>
                  </a:ext>
                </a:extLst>
              </p:cNvPr>
              <p:cNvSpPr/>
              <p:nvPr/>
            </p:nvSpPr>
            <p:spPr>
              <a:xfrm>
                <a:off x="3380872" y="2137210"/>
                <a:ext cx="207631" cy="509904"/>
              </a:xfrm>
              <a:custGeom>
                <a:avLst/>
                <a:gdLst>
                  <a:gd name="connsiteX0" fmla="*/ 206666 w 207631"/>
                  <a:gd name="connsiteY0" fmla="*/ 0 h 509904"/>
                  <a:gd name="connsiteX1" fmla="*/ 0 w 207631"/>
                  <a:gd name="connsiteY1" fmla="*/ 125545 h 509904"/>
                  <a:gd name="connsiteX2" fmla="*/ 0 w 207631"/>
                  <a:gd name="connsiteY2" fmla="*/ 509905 h 509904"/>
                  <a:gd name="connsiteX3" fmla="*/ 207632 w 207631"/>
                  <a:gd name="connsiteY3" fmla="*/ 413332 h 50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631" h="509904">
                    <a:moveTo>
                      <a:pt x="206666" y="0"/>
                    </a:moveTo>
                    <a:lnTo>
                      <a:pt x="0" y="125545"/>
                    </a:lnTo>
                    <a:lnTo>
                      <a:pt x="0" y="509905"/>
                    </a:lnTo>
                    <a:lnTo>
                      <a:pt x="207632" y="413332"/>
                    </a:lnTo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FE63A350-E6AA-4AD1-B14F-E11853FFA678}"/>
                  </a:ext>
                </a:extLst>
              </p:cNvPr>
              <p:cNvSpPr/>
              <p:nvPr/>
            </p:nvSpPr>
            <p:spPr>
              <a:xfrm>
                <a:off x="3936167" y="2326493"/>
                <a:ext cx="69532" cy="249158"/>
              </a:xfrm>
              <a:custGeom>
                <a:avLst/>
                <a:gdLst>
                  <a:gd name="connsiteX0" fmla="*/ 0 w 69532"/>
                  <a:gd name="connsiteY0" fmla="*/ 229843 h 249158"/>
                  <a:gd name="connsiteX1" fmla="*/ 69532 w 69532"/>
                  <a:gd name="connsiteY1" fmla="*/ 249158 h 249158"/>
                  <a:gd name="connsiteX2" fmla="*/ 69532 w 69532"/>
                  <a:gd name="connsiteY2" fmla="*/ 24143 h 249158"/>
                  <a:gd name="connsiteX3" fmla="*/ 0 w 69532"/>
                  <a:gd name="connsiteY3" fmla="*/ 0 h 249158"/>
                  <a:gd name="connsiteX4" fmla="*/ 0 w 69532"/>
                  <a:gd name="connsiteY4" fmla="*/ 229843 h 2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49158">
                    <a:moveTo>
                      <a:pt x="0" y="229843"/>
                    </a:moveTo>
                    <a:lnTo>
                      <a:pt x="69532" y="249158"/>
                    </a:lnTo>
                    <a:lnTo>
                      <a:pt x="69532" y="24143"/>
                    </a:lnTo>
                    <a:lnTo>
                      <a:pt x="0" y="0"/>
                    </a:lnTo>
                    <a:lnTo>
                      <a:pt x="0" y="2298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A633F18-4EA4-4340-80AC-52CEC81941E7}"/>
                  </a:ext>
                </a:extLst>
              </p:cNvPr>
              <p:cNvSpPr/>
              <p:nvPr/>
            </p:nvSpPr>
            <p:spPr>
              <a:xfrm>
                <a:off x="3797102" y="2279172"/>
                <a:ext cx="69532" cy="259781"/>
              </a:xfrm>
              <a:custGeom>
                <a:avLst/>
                <a:gdLst>
                  <a:gd name="connsiteX0" fmla="*/ 69533 w 69532"/>
                  <a:gd name="connsiteY0" fmla="*/ 25109 h 259781"/>
                  <a:gd name="connsiteX1" fmla="*/ 0 w 69532"/>
                  <a:gd name="connsiteY1" fmla="*/ 0 h 259781"/>
                  <a:gd name="connsiteX2" fmla="*/ 0 w 69532"/>
                  <a:gd name="connsiteY2" fmla="*/ 240467 h 259781"/>
                  <a:gd name="connsiteX3" fmla="*/ 69533 w 69532"/>
                  <a:gd name="connsiteY3" fmla="*/ 259781 h 259781"/>
                  <a:gd name="connsiteX4" fmla="*/ 69533 w 69532"/>
                  <a:gd name="connsiteY4" fmla="*/ 25109 h 25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59781">
                    <a:moveTo>
                      <a:pt x="69533" y="25109"/>
                    </a:moveTo>
                    <a:lnTo>
                      <a:pt x="0" y="0"/>
                    </a:lnTo>
                    <a:lnTo>
                      <a:pt x="0" y="240467"/>
                    </a:lnTo>
                    <a:lnTo>
                      <a:pt x="69533" y="259781"/>
                    </a:lnTo>
                    <a:lnTo>
                      <a:pt x="69533" y="25109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0972EB6F-EE9A-4F30-B1E9-4C24903AEF8C}"/>
                  </a:ext>
                </a:extLst>
              </p:cNvPr>
              <p:cNvSpPr/>
              <p:nvPr/>
            </p:nvSpPr>
            <p:spPr>
              <a:xfrm>
                <a:off x="4075232" y="2374779"/>
                <a:ext cx="69532" cy="237569"/>
              </a:xfrm>
              <a:custGeom>
                <a:avLst/>
                <a:gdLst>
                  <a:gd name="connsiteX0" fmla="*/ 0 w 69532"/>
                  <a:gd name="connsiteY0" fmla="*/ 219220 h 237569"/>
                  <a:gd name="connsiteX1" fmla="*/ 67601 w 69532"/>
                  <a:gd name="connsiteY1" fmla="*/ 237569 h 237569"/>
                  <a:gd name="connsiteX2" fmla="*/ 69533 w 69532"/>
                  <a:gd name="connsiteY2" fmla="*/ 23177 h 237569"/>
                  <a:gd name="connsiteX3" fmla="*/ 0 w 69532"/>
                  <a:gd name="connsiteY3" fmla="*/ 0 h 237569"/>
                  <a:gd name="connsiteX4" fmla="*/ 0 w 69532"/>
                  <a:gd name="connsiteY4" fmla="*/ 219220 h 23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37569">
                    <a:moveTo>
                      <a:pt x="0" y="219220"/>
                    </a:moveTo>
                    <a:lnTo>
                      <a:pt x="67601" y="237569"/>
                    </a:lnTo>
                    <a:lnTo>
                      <a:pt x="69533" y="23177"/>
                    </a:lnTo>
                    <a:lnTo>
                      <a:pt x="0" y="0"/>
                    </a:lnTo>
                    <a:lnTo>
                      <a:pt x="0" y="219220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45BAC945-240A-48D7-9BB8-920566158949}"/>
                  </a:ext>
                </a:extLst>
              </p:cNvPr>
              <p:cNvSpPr/>
              <p:nvPr/>
            </p:nvSpPr>
            <p:spPr>
              <a:xfrm>
                <a:off x="3659002" y="2233783"/>
                <a:ext cx="69532" cy="267506"/>
              </a:xfrm>
              <a:custGeom>
                <a:avLst/>
                <a:gdLst>
                  <a:gd name="connsiteX0" fmla="*/ 0 w 69532"/>
                  <a:gd name="connsiteY0" fmla="*/ 250124 h 267506"/>
                  <a:gd name="connsiteX1" fmla="*/ 69532 w 69532"/>
                  <a:gd name="connsiteY1" fmla="*/ 267507 h 267506"/>
                  <a:gd name="connsiteX2" fmla="*/ 69532 w 69532"/>
                  <a:gd name="connsiteY2" fmla="*/ 23178 h 267506"/>
                  <a:gd name="connsiteX3" fmla="*/ 0 w 69532"/>
                  <a:gd name="connsiteY3" fmla="*/ 0 h 267506"/>
                  <a:gd name="connsiteX4" fmla="*/ 0 w 69532"/>
                  <a:gd name="connsiteY4" fmla="*/ 250124 h 26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7506">
                    <a:moveTo>
                      <a:pt x="0" y="250124"/>
                    </a:moveTo>
                    <a:lnTo>
                      <a:pt x="69532" y="267507"/>
                    </a:lnTo>
                    <a:lnTo>
                      <a:pt x="69532" y="23178"/>
                    </a:lnTo>
                    <a:lnTo>
                      <a:pt x="0" y="0"/>
                    </a:lnTo>
                    <a:lnTo>
                      <a:pt x="0" y="25012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4C32407A-CA51-4D6E-A098-A77008526604}"/>
                  </a:ext>
                </a:extLst>
              </p:cNvPr>
              <p:cNvSpPr/>
              <p:nvPr/>
            </p:nvSpPr>
            <p:spPr>
              <a:xfrm>
                <a:off x="4213331" y="2421134"/>
                <a:ext cx="69532" cy="228877"/>
              </a:xfrm>
              <a:custGeom>
                <a:avLst/>
                <a:gdLst>
                  <a:gd name="connsiteX0" fmla="*/ 69533 w 69532"/>
                  <a:gd name="connsiteY0" fmla="*/ 24143 h 228877"/>
                  <a:gd name="connsiteX1" fmla="*/ 0 w 69532"/>
                  <a:gd name="connsiteY1" fmla="*/ 0 h 228877"/>
                  <a:gd name="connsiteX2" fmla="*/ 0 w 69532"/>
                  <a:gd name="connsiteY2" fmla="*/ 209563 h 228877"/>
                  <a:gd name="connsiteX3" fmla="*/ 69533 w 69532"/>
                  <a:gd name="connsiteY3" fmla="*/ 228878 h 228877"/>
                  <a:gd name="connsiteX4" fmla="*/ 69533 w 69532"/>
                  <a:gd name="connsiteY4" fmla="*/ 24143 h 228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28877">
                    <a:moveTo>
                      <a:pt x="69533" y="24143"/>
                    </a:moveTo>
                    <a:lnTo>
                      <a:pt x="0" y="0"/>
                    </a:lnTo>
                    <a:lnTo>
                      <a:pt x="0" y="209563"/>
                    </a:lnTo>
                    <a:lnTo>
                      <a:pt x="69533" y="228878"/>
                    </a:lnTo>
                    <a:lnTo>
                      <a:pt x="69533" y="241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7921E28-7F05-4CDC-BCDC-52018B7557CE}"/>
                  </a:ext>
                </a:extLst>
              </p:cNvPr>
              <p:cNvSpPr/>
              <p:nvPr/>
            </p:nvSpPr>
            <p:spPr>
              <a:xfrm>
                <a:off x="3416604" y="2232817"/>
                <a:ext cx="103332" cy="331245"/>
              </a:xfrm>
              <a:custGeom>
                <a:avLst/>
                <a:gdLst>
                  <a:gd name="connsiteX0" fmla="*/ 34766 w 103332"/>
                  <a:gd name="connsiteY0" fmla="*/ 310965 h 331245"/>
                  <a:gd name="connsiteX1" fmla="*/ 0 w 103332"/>
                  <a:gd name="connsiteY1" fmla="*/ 331245 h 331245"/>
                  <a:gd name="connsiteX2" fmla="*/ 0 w 103332"/>
                  <a:gd name="connsiteY2" fmla="*/ 57944 h 331245"/>
                  <a:gd name="connsiteX3" fmla="*/ 34766 w 103332"/>
                  <a:gd name="connsiteY3" fmla="*/ 39595 h 331245"/>
                  <a:gd name="connsiteX4" fmla="*/ 103333 w 103332"/>
                  <a:gd name="connsiteY4" fmla="*/ 0 h 331245"/>
                  <a:gd name="connsiteX5" fmla="*/ 67601 w 103332"/>
                  <a:gd name="connsiteY5" fmla="*/ 23177 h 331245"/>
                  <a:gd name="connsiteX6" fmla="*/ 67601 w 103332"/>
                  <a:gd name="connsiteY6" fmla="*/ 288753 h 331245"/>
                  <a:gd name="connsiteX7" fmla="*/ 103333 w 103332"/>
                  <a:gd name="connsiteY7" fmla="*/ 269438 h 33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332" h="331245">
                    <a:moveTo>
                      <a:pt x="34766" y="310965"/>
                    </a:moveTo>
                    <a:lnTo>
                      <a:pt x="0" y="331245"/>
                    </a:lnTo>
                    <a:lnTo>
                      <a:pt x="0" y="57944"/>
                    </a:lnTo>
                    <a:lnTo>
                      <a:pt x="34766" y="39595"/>
                    </a:lnTo>
                    <a:close/>
                    <a:moveTo>
                      <a:pt x="103333" y="0"/>
                    </a:moveTo>
                    <a:lnTo>
                      <a:pt x="67601" y="23177"/>
                    </a:lnTo>
                    <a:lnTo>
                      <a:pt x="67601" y="288753"/>
                    </a:lnTo>
                    <a:lnTo>
                      <a:pt x="103333" y="269438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F4C11A4-B9FF-4091-9945-1EFD846B24C2}"/>
                  </a:ext>
                </a:extLst>
              </p:cNvPr>
              <p:cNvSpPr/>
              <p:nvPr/>
            </p:nvSpPr>
            <p:spPr>
              <a:xfrm>
                <a:off x="3380872" y="2550542"/>
                <a:ext cx="971523" cy="233706"/>
              </a:xfrm>
              <a:custGeom>
                <a:avLst/>
                <a:gdLst>
                  <a:gd name="connsiteX0" fmla="*/ 971523 w 971523"/>
                  <a:gd name="connsiteY0" fmla="*/ 162242 h 233706"/>
                  <a:gd name="connsiteX1" fmla="*/ 762926 w 971523"/>
                  <a:gd name="connsiteY1" fmla="*/ 233706 h 233706"/>
                  <a:gd name="connsiteX2" fmla="*/ 0 w 971523"/>
                  <a:gd name="connsiteY2" fmla="*/ 96573 h 233706"/>
                  <a:gd name="connsiteX3" fmla="*/ 207632 w 971523"/>
                  <a:gd name="connsiteY3" fmla="*/ 0 h 233706"/>
                  <a:gd name="connsiteX4" fmla="*/ 971523 w 971523"/>
                  <a:gd name="connsiteY4" fmla="*/ 162242 h 233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1523" h="233706">
                    <a:moveTo>
                      <a:pt x="971523" y="162242"/>
                    </a:moveTo>
                    <a:lnTo>
                      <a:pt x="762926" y="233706"/>
                    </a:lnTo>
                    <a:lnTo>
                      <a:pt x="0" y="96573"/>
                    </a:lnTo>
                    <a:lnTo>
                      <a:pt x="207632" y="0"/>
                    </a:lnTo>
                    <a:lnTo>
                      <a:pt x="971523" y="162242"/>
                    </a:lnTo>
                    <a:close/>
                  </a:path>
                </a:pathLst>
              </a:custGeom>
              <a:solidFill>
                <a:srgbClr val="333132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FC9495A-BC7A-4E9D-AC0E-0075D0DEAF7C}"/>
                  </a:ext>
                </a:extLst>
              </p:cNvPr>
              <p:cNvSpPr/>
              <p:nvPr/>
            </p:nvSpPr>
            <p:spPr>
              <a:xfrm>
                <a:off x="3584641" y="2613314"/>
                <a:ext cx="767754" cy="539842"/>
              </a:xfrm>
              <a:custGeom>
                <a:avLst/>
                <a:gdLst>
                  <a:gd name="connsiteX0" fmla="*/ 767754 w 767754"/>
                  <a:gd name="connsiteY0" fmla="*/ 394017 h 539842"/>
                  <a:gd name="connsiteX1" fmla="*/ 0 w 767754"/>
                  <a:gd name="connsiteY1" fmla="*/ 539842 h 539842"/>
                  <a:gd name="connsiteX2" fmla="*/ 3863 w 767754"/>
                  <a:gd name="connsiteY2" fmla="*/ 0 h 539842"/>
                  <a:gd name="connsiteX3" fmla="*/ 767754 w 767754"/>
                  <a:gd name="connsiteY3" fmla="*/ 141962 h 539842"/>
                  <a:gd name="connsiteX4" fmla="*/ 767754 w 767754"/>
                  <a:gd name="connsiteY4" fmla="*/ 394017 h 53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7754" h="539842">
                    <a:moveTo>
                      <a:pt x="767754" y="394017"/>
                    </a:moveTo>
                    <a:lnTo>
                      <a:pt x="0" y="539842"/>
                    </a:lnTo>
                    <a:lnTo>
                      <a:pt x="3863" y="0"/>
                    </a:lnTo>
                    <a:lnTo>
                      <a:pt x="767754" y="141962"/>
                    </a:lnTo>
                    <a:lnTo>
                      <a:pt x="767754" y="394017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15B4355F-D817-43FA-8182-C124AE391CE9}"/>
                  </a:ext>
                </a:extLst>
              </p:cNvPr>
              <p:cNvSpPr/>
              <p:nvPr/>
            </p:nvSpPr>
            <p:spPr>
              <a:xfrm>
                <a:off x="3659002" y="2721476"/>
                <a:ext cx="69532" cy="342833"/>
              </a:xfrm>
              <a:custGeom>
                <a:avLst/>
                <a:gdLst>
                  <a:gd name="connsiteX0" fmla="*/ 0 w 69532"/>
                  <a:gd name="connsiteY0" fmla="*/ 342834 h 342833"/>
                  <a:gd name="connsiteX1" fmla="*/ 0 w 69532"/>
                  <a:gd name="connsiteY1" fmla="*/ 0 h 342833"/>
                  <a:gd name="connsiteX2" fmla="*/ 69532 w 69532"/>
                  <a:gd name="connsiteY2" fmla="*/ 8691 h 342833"/>
                  <a:gd name="connsiteX3" fmla="*/ 69532 w 69532"/>
                  <a:gd name="connsiteY3" fmla="*/ 331245 h 342833"/>
                  <a:gd name="connsiteX4" fmla="*/ 0 w 69532"/>
                  <a:gd name="connsiteY4" fmla="*/ 342834 h 3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342833">
                    <a:moveTo>
                      <a:pt x="0" y="342834"/>
                    </a:moveTo>
                    <a:lnTo>
                      <a:pt x="0" y="0"/>
                    </a:lnTo>
                    <a:lnTo>
                      <a:pt x="69532" y="8691"/>
                    </a:lnTo>
                    <a:lnTo>
                      <a:pt x="69532" y="331245"/>
                    </a:lnTo>
                    <a:lnTo>
                      <a:pt x="0" y="34283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F4AB6C08-AFE1-4E68-90D1-1B51D3E8E90C}"/>
                  </a:ext>
                </a:extLst>
              </p:cNvPr>
              <p:cNvSpPr/>
              <p:nvPr/>
            </p:nvSpPr>
            <p:spPr>
              <a:xfrm>
                <a:off x="3797102" y="2738859"/>
                <a:ext cx="69532" cy="303238"/>
              </a:xfrm>
              <a:custGeom>
                <a:avLst/>
                <a:gdLst>
                  <a:gd name="connsiteX0" fmla="*/ 69533 w 69532"/>
                  <a:gd name="connsiteY0" fmla="*/ 290684 h 303238"/>
                  <a:gd name="connsiteX1" fmla="*/ 0 w 69532"/>
                  <a:gd name="connsiteY1" fmla="*/ 303239 h 303238"/>
                  <a:gd name="connsiteX2" fmla="*/ 0 w 69532"/>
                  <a:gd name="connsiteY2" fmla="*/ 0 h 303238"/>
                  <a:gd name="connsiteX3" fmla="*/ 69533 w 69532"/>
                  <a:gd name="connsiteY3" fmla="*/ 10623 h 303238"/>
                  <a:gd name="connsiteX4" fmla="*/ 69533 w 69532"/>
                  <a:gd name="connsiteY4" fmla="*/ 290684 h 303238"/>
                  <a:gd name="connsiteX5" fmla="*/ 69533 w 69532"/>
                  <a:gd name="connsiteY5" fmla="*/ 290684 h 30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532" h="303238">
                    <a:moveTo>
                      <a:pt x="69533" y="290684"/>
                    </a:moveTo>
                    <a:lnTo>
                      <a:pt x="0" y="303239"/>
                    </a:lnTo>
                    <a:lnTo>
                      <a:pt x="0" y="0"/>
                    </a:lnTo>
                    <a:lnTo>
                      <a:pt x="69533" y="10623"/>
                    </a:lnTo>
                    <a:lnTo>
                      <a:pt x="69533" y="290684"/>
                    </a:lnTo>
                    <a:lnTo>
                      <a:pt x="69533" y="29068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057E604E-A001-45B9-9244-F53F4627307A}"/>
                  </a:ext>
                </a:extLst>
              </p:cNvPr>
              <p:cNvSpPr/>
              <p:nvPr/>
            </p:nvSpPr>
            <p:spPr>
              <a:xfrm>
                <a:off x="3936167" y="2756242"/>
                <a:ext cx="69532" cy="262678"/>
              </a:xfrm>
              <a:custGeom>
                <a:avLst/>
                <a:gdLst>
                  <a:gd name="connsiteX0" fmla="*/ 0 w 69532"/>
                  <a:gd name="connsiteY0" fmla="*/ 262678 h 262678"/>
                  <a:gd name="connsiteX1" fmla="*/ 0 w 69532"/>
                  <a:gd name="connsiteY1" fmla="*/ 0 h 262678"/>
                  <a:gd name="connsiteX2" fmla="*/ 69532 w 69532"/>
                  <a:gd name="connsiteY2" fmla="*/ 8692 h 262678"/>
                  <a:gd name="connsiteX3" fmla="*/ 69532 w 69532"/>
                  <a:gd name="connsiteY3" fmla="*/ 250124 h 262678"/>
                  <a:gd name="connsiteX4" fmla="*/ 0 w 69532"/>
                  <a:gd name="connsiteY4" fmla="*/ 262678 h 26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2678">
                    <a:moveTo>
                      <a:pt x="0" y="262678"/>
                    </a:moveTo>
                    <a:lnTo>
                      <a:pt x="0" y="0"/>
                    </a:lnTo>
                    <a:lnTo>
                      <a:pt x="69532" y="8692"/>
                    </a:lnTo>
                    <a:lnTo>
                      <a:pt x="69532" y="250124"/>
                    </a:lnTo>
                    <a:lnTo>
                      <a:pt x="0" y="262678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13DA054E-350C-43EA-AAFB-7D5091526902}"/>
                  </a:ext>
                </a:extLst>
              </p:cNvPr>
              <p:cNvSpPr/>
              <p:nvPr/>
            </p:nvSpPr>
            <p:spPr>
              <a:xfrm>
                <a:off x="4075232" y="2773625"/>
                <a:ext cx="68566" cy="221151"/>
              </a:xfrm>
              <a:custGeom>
                <a:avLst/>
                <a:gdLst>
                  <a:gd name="connsiteX0" fmla="*/ 68567 w 68566"/>
                  <a:gd name="connsiteY0" fmla="*/ 208597 h 221151"/>
                  <a:gd name="connsiteX1" fmla="*/ 0 w 68566"/>
                  <a:gd name="connsiteY1" fmla="*/ 221152 h 221151"/>
                  <a:gd name="connsiteX2" fmla="*/ 0 w 68566"/>
                  <a:gd name="connsiteY2" fmla="*/ 0 h 221151"/>
                  <a:gd name="connsiteX3" fmla="*/ 68567 w 68566"/>
                  <a:gd name="connsiteY3" fmla="*/ 10623 h 221151"/>
                  <a:gd name="connsiteX4" fmla="*/ 68567 w 68566"/>
                  <a:gd name="connsiteY4" fmla="*/ 208597 h 221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66" h="221151">
                    <a:moveTo>
                      <a:pt x="68567" y="208597"/>
                    </a:moveTo>
                    <a:lnTo>
                      <a:pt x="0" y="221152"/>
                    </a:lnTo>
                    <a:lnTo>
                      <a:pt x="0" y="0"/>
                    </a:lnTo>
                    <a:lnTo>
                      <a:pt x="68567" y="10623"/>
                    </a:lnTo>
                    <a:lnTo>
                      <a:pt x="68567" y="208597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D248681-F17B-4E4E-BD59-7945EB4FB181}"/>
                  </a:ext>
                </a:extLst>
              </p:cNvPr>
              <p:cNvSpPr/>
              <p:nvPr/>
            </p:nvSpPr>
            <p:spPr>
              <a:xfrm>
                <a:off x="4213331" y="2791008"/>
                <a:ext cx="71464" cy="181557"/>
              </a:xfrm>
              <a:custGeom>
                <a:avLst/>
                <a:gdLst>
                  <a:gd name="connsiteX0" fmla="*/ 71464 w 71464"/>
                  <a:gd name="connsiteY0" fmla="*/ 169003 h 181557"/>
                  <a:gd name="connsiteX1" fmla="*/ 0 w 71464"/>
                  <a:gd name="connsiteY1" fmla="*/ 181557 h 181557"/>
                  <a:gd name="connsiteX2" fmla="*/ 0 w 71464"/>
                  <a:gd name="connsiteY2" fmla="*/ 0 h 181557"/>
                  <a:gd name="connsiteX3" fmla="*/ 66635 w 71464"/>
                  <a:gd name="connsiteY3" fmla="*/ 8692 h 181557"/>
                  <a:gd name="connsiteX4" fmla="*/ 71464 w 71464"/>
                  <a:gd name="connsiteY4" fmla="*/ 169003 h 181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464" h="181557">
                    <a:moveTo>
                      <a:pt x="71464" y="169003"/>
                    </a:moveTo>
                    <a:lnTo>
                      <a:pt x="0" y="181557"/>
                    </a:lnTo>
                    <a:lnTo>
                      <a:pt x="0" y="0"/>
                    </a:lnTo>
                    <a:lnTo>
                      <a:pt x="66635" y="8692"/>
                    </a:lnTo>
                    <a:lnTo>
                      <a:pt x="71464" y="16900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4D4557D0-4D8C-4E17-AB30-823706EC8CAF}"/>
                  </a:ext>
                </a:extLst>
              </p:cNvPr>
              <p:cNvSpPr/>
              <p:nvPr/>
            </p:nvSpPr>
            <p:spPr>
              <a:xfrm>
                <a:off x="3380872" y="2618143"/>
                <a:ext cx="208597" cy="540808"/>
              </a:xfrm>
              <a:custGeom>
                <a:avLst/>
                <a:gdLst>
                  <a:gd name="connsiteX0" fmla="*/ 0 w 208597"/>
                  <a:gd name="connsiteY0" fmla="*/ 411401 h 540808"/>
                  <a:gd name="connsiteX1" fmla="*/ 0 w 208597"/>
                  <a:gd name="connsiteY1" fmla="*/ 96573 h 540808"/>
                  <a:gd name="connsiteX2" fmla="*/ 208597 w 208597"/>
                  <a:gd name="connsiteY2" fmla="*/ 0 h 540808"/>
                  <a:gd name="connsiteX3" fmla="*/ 208597 w 208597"/>
                  <a:gd name="connsiteY3" fmla="*/ 540808 h 5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540808">
                    <a:moveTo>
                      <a:pt x="0" y="411401"/>
                    </a:moveTo>
                    <a:lnTo>
                      <a:pt x="0" y="96573"/>
                    </a:lnTo>
                    <a:lnTo>
                      <a:pt x="208597" y="0"/>
                    </a:lnTo>
                    <a:lnTo>
                      <a:pt x="208597" y="540808"/>
                    </a:lnTo>
                    <a:close/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165E16E-29D2-4C53-B2DC-20C2CB4479ED}"/>
                  </a:ext>
                </a:extLst>
              </p:cNvPr>
              <p:cNvSpPr/>
              <p:nvPr/>
            </p:nvSpPr>
            <p:spPr>
              <a:xfrm>
                <a:off x="3415639" y="2695401"/>
                <a:ext cx="105264" cy="372771"/>
              </a:xfrm>
              <a:custGeom>
                <a:avLst/>
                <a:gdLst>
                  <a:gd name="connsiteX0" fmla="*/ 30903 w 105264"/>
                  <a:gd name="connsiteY0" fmla="*/ 333176 h 372771"/>
                  <a:gd name="connsiteX1" fmla="*/ 0 w 105264"/>
                  <a:gd name="connsiteY1" fmla="*/ 317725 h 372771"/>
                  <a:gd name="connsiteX2" fmla="*/ 0 w 105264"/>
                  <a:gd name="connsiteY2" fmla="*/ 51184 h 372771"/>
                  <a:gd name="connsiteX3" fmla="*/ 30903 w 105264"/>
                  <a:gd name="connsiteY3" fmla="*/ 36698 h 372771"/>
                  <a:gd name="connsiteX4" fmla="*/ 105264 w 105264"/>
                  <a:gd name="connsiteY4" fmla="*/ 0 h 372771"/>
                  <a:gd name="connsiteX5" fmla="*/ 68567 w 105264"/>
                  <a:gd name="connsiteY5" fmla="*/ 18349 h 372771"/>
                  <a:gd name="connsiteX6" fmla="*/ 68567 w 105264"/>
                  <a:gd name="connsiteY6" fmla="*/ 354423 h 372771"/>
                  <a:gd name="connsiteX7" fmla="*/ 104299 w 105264"/>
                  <a:gd name="connsiteY7" fmla="*/ 372771 h 372771"/>
                  <a:gd name="connsiteX8" fmla="*/ 104299 w 105264"/>
                  <a:gd name="connsiteY8" fmla="*/ 0 h 37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64" h="372771">
                    <a:moveTo>
                      <a:pt x="30903" y="333176"/>
                    </a:moveTo>
                    <a:lnTo>
                      <a:pt x="0" y="317725"/>
                    </a:lnTo>
                    <a:lnTo>
                      <a:pt x="0" y="51184"/>
                    </a:lnTo>
                    <a:lnTo>
                      <a:pt x="30903" y="36698"/>
                    </a:lnTo>
                    <a:close/>
                    <a:moveTo>
                      <a:pt x="105264" y="0"/>
                    </a:moveTo>
                    <a:lnTo>
                      <a:pt x="68567" y="18349"/>
                    </a:lnTo>
                    <a:lnTo>
                      <a:pt x="68567" y="354423"/>
                    </a:lnTo>
                    <a:lnTo>
                      <a:pt x="104299" y="372771"/>
                    </a:lnTo>
                    <a:lnTo>
                      <a:pt x="104299" y="0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D3142DE-5A19-4464-A5DF-752583CD01E1}"/>
              </a:ext>
            </a:extLst>
          </p:cNvPr>
          <p:cNvSpPr/>
          <p:nvPr/>
        </p:nvSpPr>
        <p:spPr>
          <a:xfrm>
            <a:off x="10264553" y="1977765"/>
            <a:ext cx="576064" cy="41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A773E-ACBF-4567-81E9-679FD88D3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1823104" cy="1143000"/>
          </a:xfrm>
        </p:spPr>
        <p:txBody>
          <a:bodyPr/>
          <a:lstStyle/>
          <a:p>
            <a:r>
              <a:rPr lang="en-US" sz="5400" dirty="0"/>
              <a:t>Are Your Base Artifacts Secure?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DA38D535-0ADF-4C78-BA22-5153B9C153C4}"/>
              </a:ext>
            </a:extLst>
          </p:cNvPr>
          <p:cNvSpPr/>
          <p:nvPr/>
        </p:nvSpPr>
        <p:spPr>
          <a:xfrm>
            <a:off x="6393136" y="2550970"/>
            <a:ext cx="2153784" cy="397363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demo42.azurecr.io</a:t>
            </a:r>
          </a:p>
        </p:txBody>
      </p:sp>
      <p:sp>
        <p:nvSpPr>
          <p:cNvPr id="336" name="staging-artifacts">
            <a:extLst>
              <a:ext uri="{FF2B5EF4-FFF2-40B4-BE49-F238E27FC236}">
                <a16:creationId xmlns:a16="http://schemas.microsoft.com/office/drawing/2014/main" id="{15A8AEDB-861A-4F91-A75D-71B8237D3174}"/>
              </a:ext>
            </a:extLst>
          </p:cNvPr>
          <p:cNvSpPr/>
          <p:nvPr/>
        </p:nvSpPr>
        <p:spPr>
          <a:xfrm>
            <a:off x="6600308" y="3135677"/>
            <a:ext cx="1140755" cy="1025387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Task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Validation</a:t>
            </a:r>
          </a:p>
        </p:txBody>
      </p:sp>
      <p:sp>
        <p:nvSpPr>
          <p:cNvPr id="337" name="dev">
            <a:extLst>
              <a:ext uri="{FF2B5EF4-FFF2-40B4-BE49-F238E27FC236}">
                <a16:creationId xmlns:a16="http://schemas.microsoft.com/office/drawing/2014/main" id="{84D9C5EA-6A97-44E6-8D53-CE013EB7DC7D}"/>
              </a:ext>
            </a:extLst>
          </p:cNvPr>
          <p:cNvSpPr/>
          <p:nvPr/>
        </p:nvSpPr>
        <p:spPr>
          <a:xfrm>
            <a:off x="6600308" y="5285064"/>
            <a:ext cx="1140755" cy="605920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60AE7DB-DC1F-4C57-BCCB-AA4E9C8C9B10}"/>
              </a:ext>
            </a:extLst>
          </p:cNvPr>
          <p:cNvSpPr/>
          <p:nvPr/>
        </p:nvSpPr>
        <p:spPr>
          <a:xfrm>
            <a:off x="8091442" y="5520258"/>
            <a:ext cx="440864" cy="22382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8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kern="0" dirty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helloworld</a:t>
            </a:r>
            <a:endParaRPr lang="en-US" sz="900" kern="0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  <a:p>
            <a:pPr algn="ctr" defTabSz="124328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0" dirty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digest: 91e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E2F4CB7-B4D9-4740-BD2C-67B498D2226C}"/>
              </a:ext>
            </a:extLst>
          </p:cNvPr>
          <p:cNvSpPr/>
          <p:nvPr/>
        </p:nvSpPr>
        <p:spPr>
          <a:xfrm>
            <a:off x="8041482" y="5541892"/>
            <a:ext cx="486125" cy="223826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base-artifacts">
            <a:extLst>
              <a:ext uri="{FF2B5EF4-FFF2-40B4-BE49-F238E27FC236}">
                <a16:creationId xmlns:a16="http://schemas.microsoft.com/office/drawing/2014/main" id="{8106CCE9-3912-458D-871C-F14FE62EF589}"/>
              </a:ext>
            </a:extLst>
          </p:cNvPr>
          <p:cNvSpPr/>
          <p:nvPr/>
        </p:nvSpPr>
        <p:spPr>
          <a:xfrm>
            <a:off x="6600308" y="4217637"/>
            <a:ext cx="1140755" cy="1025387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base-artifacts</a:t>
            </a:r>
          </a:p>
        </p:txBody>
      </p:sp>
      <p:sp>
        <p:nvSpPr>
          <p:cNvPr id="340" name="base-java-repo">
            <a:extLst>
              <a:ext uri="{FF2B5EF4-FFF2-40B4-BE49-F238E27FC236}">
                <a16:creationId xmlns:a16="http://schemas.microsoft.com/office/drawing/2014/main" id="{EF240E03-8AEB-4258-B899-8CC4DE5F2883}"/>
              </a:ext>
            </a:extLst>
          </p:cNvPr>
          <p:cNvSpPr/>
          <p:nvPr/>
        </p:nvSpPr>
        <p:spPr>
          <a:xfrm>
            <a:off x="7526932" y="4607014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</p:txBody>
      </p:sp>
      <p:sp>
        <p:nvSpPr>
          <p:cNvPr id="341" name="base-dotnet-repo">
            <a:extLst>
              <a:ext uri="{FF2B5EF4-FFF2-40B4-BE49-F238E27FC236}">
                <a16:creationId xmlns:a16="http://schemas.microsoft.com/office/drawing/2014/main" id="{BB235F0F-DEB6-4397-85CF-3495DF592EE9}"/>
              </a:ext>
            </a:extLst>
          </p:cNvPr>
          <p:cNvSpPr/>
          <p:nvPr/>
        </p:nvSpPr>
        <p:spPr>
          <a:xfrm>
            <a:off x="7526932" y="4822098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dotnet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88D38276-F9DB-4EFF-B69B-4726F3C67E27}"/>
              </a:ext>
            </a:extLst>
          </p:cNvPr>
          <p:cNvSpPr/>
          <p:nvPr/>
        </p:nvSpPr>
        <p:spPr>
          <a:xfrm>
            <a:off x="7526932" y="5459383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faclon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-team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81BA0575-32F5-4343-97DE-2DA77C263736}"/>
              </a:ext>
            </a:extLst>
          </p:cNvPr>
          <p:cNvSpPr/>
          <p:nvPr/>
        </p:nvSpPr>
        <p:spPr>
          <a:xfrm>
            <a:off x="7526932" y="5675183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warriors-team</a:t>
            </a:r>
          </a:p>
        </p:txBody>
      </p:sp>
      <p:sp>
        <p:nvSpPr>
          <p:cNvPr id="346" name="base-wordpress-repo">
            <a:extLst>
              <a:ext uri="{FF2B5EF4-FFF2-40B4-BE49-F238E27FC236}">
                <a16:creationId xmlns:a16="http://schemas.microsoft.com/office/drawing/2014/main" id="{CDC3BB19-DFB5-4EA6-958B-A192DBF40879}"/>
              </a:ext>
            </a:extLst>
          </p:cNvPr>
          <p:cNvSpPr/>
          <p:nvPr/>
        </p:nvSpPr>
        <p:spPr>
          <a:xfrm>
            <a:off x="7526932" y="5037182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wordpress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7" name="staging-node-repo">
            <a:extLst>
              <a:ext uri="{FF2B5EF4-FFF2-40B4-BE49-F238E27FC236}">
                <a16:creationId xmlns:a16="http://schemas.microsoft.com/office/drawing/2014/main" id="{931A8DD3-D180-422F-9B5D-D46068EFAD9C}"/>
              </a:ext>
            </a:extLst>
          </p:cNvPr>
          <p:cNvSpPr/>
          <p:nvPr/>
        </p:nvSpPr>
        <p:spPr>
          <a:xfrm>
            <a:off x="7526932" y="3305639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pic>
        <p:nvPicPr>
          <p:cNvPr id="348" name="Node-base">
            <a:extLst>
              <a:ext uri="{FF2B5EF4-FFF2-40B4-BE49-F238E27FC236}">
                <a16:creationId xmlns:a16="http://schemas.microsoft.com/office/drawing/2014/main" id="{8C20B955-00C9-4F73-B832-ADA7F34E2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7638435" y="4415304"/>
            <a:ext cx="195941" cy="142757"/>
          </a:xfrm>
          <a:prstGeom prst="rect">
            <a:avLst/>
          </a:prstGeom>
        </p:spPr>
      </p:pic>
      <p:sp>
        <p:nvSpPr>
          <p:cNvPr id="349" name="staging-java-repo">
            <a:extLst>
              <a:ext uri="{FF2B5EF4-FFF2-40B4-BE49-F238E27FC236}">
                <a16:creationId xmlns:a16="http://schemas.microsoft.com/office/drawing/2014/main" id="{B1764A5A-809B-4FA2-A704-9873C03A0A2A}"/>
              </a:ext>
            </a:extLst>
          </p:cNvPr>
          <p:cNvSpPr/>
          <p:nvPr/>
        </p:nvSpPr>
        <p:spPr>
          <a:xfrm>
            <a:off x="7526932" y="3525054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</p:txBody>
      </p:sp>
      <p:sp>
        <p:nvSpPr>
          <p:cNvPr id="350" name="staging-dotnet-repo">
            <a:extLst>
              <a:ext uri="{FF2B5EF4-FFF2-40B4-BE49-F238E27FC236}">
                <a16:creationId xmlns:a16="http://schemas.microsoft.com/office/drawing/2014/main" id="{7E6E4AC1-C202-4494-AEF4-0F365FC3F4FB}"/>
              </a:ext>
            </a:extLst>
          </p:cNvPr>
          <p:cNvSpPr/>
          <p:nvPr/>
        </p:nvSpPr>
        <p:spPr>
          <a:xfrm>
            <a:off x="7526932" y="3740138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dotnet</a:t>
            </a:r>
          </a:p>
        </p:txBody>
      </p:sp>
      <p:sp>
        <p:nvSpPr>
          <p:cNvPr id="351" name="staging-wordpress-repo">
            <a:extLst>
              <a:ext uri="{FF2B5EF4-FFF2-40B4-BE49-F238E27FC236}">
                <a16:creationId xmlns:a16="http://schemas.microsoft.com/office/drawing/2014/main" id="{A030F892-DA33-4915-AB5E-C2E7A5862E49}"/>
              </a:ext>
            </a:extLst>
          </p:cNvPr>
          <p:cNvSpPr/>
          <p:nvPr/>
        </p:nvSpPr>
        <p:spPr>
          <a:xfrm>
            <a:off x="7526932" y="3955222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wordpress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2" name="MCR">
            <a:extLst>
              <a:ext uri="{FF2B5EF4-FFF2-40B4-BE49-F238E27FC236}">
                <a16:creationId xmlns:a16="http://schemas.microsoft.com/office/drawing/2014/main" id="{C5931FBA-4292-40FB-B4BE-E88EB5FBEDF2}"/>
              </a:ext>
            </a:extLst>
          </p:cNvPr>
          <p:cNvGrpSpPr/>
          <p:nvPr/>
        </p:nvGrpSpPr>
        <p:grpSpPr>
          <a:xfrm>
            <a:off x="2829528" y="3386772"/>
            <a:ext cx="789823" cy="553584"/>
            <a:chOff x="2693602" y="4255008"/>
            <a:chExt cx="789935" cy="553663"/>
          </a:xfrm>
        </p:grpSpPr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044F28DA-00E3-4D2F-9709-41259314345C}"/>
                </a:ext>
              </a:extLst>
            </p:cNvPr>
            <p:cNvSpPr txBox="1"/>
            <p:nvPr/>
          </p:nvSpPr>
          <p:spPr>
            <a:xfrm>
              <a:off x="2693602" y="4608588"/>
              <a:ext cx="789935" cy="2000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91417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+mn-ea"/>
                  <a:cs typeface="+mn-cs"/>
                </a:rPr>
                <a:t>MCR</a:t>
              </a:r>
            </a:p>
          </p:txBody>
        </p:sp>
        <p:pic>
          <p:nvPicPr>
            <p:cNvPr id="354" name="MCR" descr="C:\Users\steve\AppData\Local\Temp\SNAGHTML3c2ca0f.PNG">
              <a:extLst>
                <a:ext uri="{FF2B5EF4-FFF2-40B4-BE49-F238E27FC236}">
                  <a16:creationId xmlns:a16="http://schemas.microsoft.com/office/drawing/2014/main" id="{1F5AE42D-000F-49D8-B41D-9A1C00A223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8373" y="4255008"/>
              <a:ext cx="439154" cy="403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CB27701-BCBE-423B-8CA8-1B780EB834C0}"/>
              </a:ext>
            </a:extLst>
          </p:cNvPr>
          <p:cNvSpPr/>
          <p:nvPr/>
        </p:nvSpPr>
        <p:spPr>
          <a:xfrm>
            <a:off x="5591943" y="2147923"/>
            <a:ext cx="1066517" cy="492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Private Registry</a:t>
            </a:r>
          </a:p>
          <a:p>
            <a:pPr algn="ctr" defTabSz="8958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0" dirty="0" err="1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acr</a:t>
            </a:r>
            <a:r>
              <a:rPr lang="en-US" sz="800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800" kern="0" dirty="0" err="1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ecr</a:t>
            </a:r>
            <a:r>
              <a:rPr lang="en-US" sz="800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800" kern="0" dirty="0" err="1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gcr</a:t>
            </a:r>
            <a:r>
              <a:rPr lang="en-US" sz="800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800" kern="0" dirty="0" err="1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dtr</a:t>
            </a:r>
            <a:r>
              <a:rPr lang="en-US" sz="800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, harbor, </a:t>
            </a:r>
            <a:r>
              <a:rPr lang="en-US" sz="800" kern="0" dirty="0" err="1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jfrog</a:t>
            </a:r>
            <a:r>
              <a:rPr lang="en-US" sz="800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, …</a:t>
            </a:r>
          </a:p>
        </p:txBody>
      </p:sp>
      <p:pic>
        <p:nvPicPr>
          <p:cNvPr id="358" name="Quay" descr="Image result for quay registry icon">
            <a:extLst>
              <a:ext uri="{FF2B5EF4-FFF2-40B4-BE49-F238E27FC236}">
                <a16:creationId xmlns:a16="http://schemas.microsoft.com/office/drawing/2014/main" id="{35C7845C-525D-42D8-A6C8-12F551A76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240" y="5513163"/>
            <a:ext cx="516399" cy="14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9" name="GitHub" descr="A close up of a logo&#10;&#10;Description automatically generated">
            <a:extLst>
              <a:ext uri="{FF2B5EF4-FFF2-40B4-BE49-F238E27FC236}">
                <a16:creationId xmlns:a16="http://schemas.microsoft.com/office/drawing/2014/main" id="{EBB55FEA-5BBB-494E-AC27-BF5215B908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060" y="5874391"/>
            <a:ext cx="506756" cy="506756"/>
          </a:xfrm>
          <a:prstGeom prst="rect">
            <a:avLst/>
          </a:prstGeom>
        </p:spPr>
      </p:pic>
      <p:sp>
        <p:nvSpPr>
          <p:cNvPr id="360" name="Rectangle 359">
            <a:extLst>
              <a:ext uri="{FF2B5EF4-FFF2-40B4-BE49-F238E27FC236}">
                <a16:creationId xmlns:a16="http://schemas.microsoft.com/office/drawing/2014/main" id="{C06D6DAA-A928-4BB4-AC8A-D603FBE0A3F3}"/>
              </a:ext>
            </a:extLst>
          </p:cNvPr>
          <p:cNvSpPr/>
          <p:nvPr/>
        </p:nvSpPr>
        <p:spPr>
          <a:xfrm>
            <a:off x="2666493" y="1690689"/>
            <a:ext cx="1257300" cy="4957761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Registries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5148973C-6BA9-4A90-BCF7-9091E9D7B7F5}"/>
              </a:ext>
            </a:extLst>
          </p:cNvPr>
          <p:cNvSpPr/>
          <p:nvPr/>
        </p:nvSpPr>
        <p:spPr>
          <a:xfrm>
            <a:off x="5591944" y="1690688"/>
            <a:ext cx="4918769" cy="4957763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Environment</a:t>
            </a:r>
          </a:p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azure, google, on-prem, …</a:t>
            </a:r>
          </a:p>
        </p:txBody>
      </p:sp>
      <p:sp>
        <p:nvSpPr>
          <p:cNvPr id="362" name="Cloud 361">
            <a:extLst>
              <a:ext uri="{FF2B5EF4-FFF2-40B4-BE49-F238E27FC236}">
                <a16:creationId xmlns:a16="http://schemas.microsoft.com/office/drawing/2014/main" id="{36E3987D-659A-47F7-8B1F-F84A50FCEFEC}"/>
              </a:ext>
            </a:extLst>
          </p:cNvPr>
          <p:cNvSpPr/>
          <p:nvPr/>
        </p:nvSpPr>
        <p:spPr>
          <a:xfrm>
            <a:off x="4060600" y="3199028"/>
            <a:ext cx="1405705" cy="724256"/>
          </a:xfrm>
          <a:prstGeom prst="clou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Internet</a:t>
            </a:r>
          </a:p>
        </p:txBody>
      </p:sp>
      <p:sp>
        <p:nvSpPr>
          <p:cNvPr id="363" name="Lightning Bolt 362">
            <a:extLst>
              <a:ext uri="{FF2B5EF4-FFF2-40B4-BE49-F238E27FC236}">
                <a16:creationId xmlns:a16="http://schemas.microsoft.com/office/drawing/2014/main" id="{24325433-AB01-43BC-9423-33089D60A24C}"/>
              </a:ext>
            </a:extLst>
          </p:cNvPr>
          <p:cNvSpPr/>
          <p:nvPr/>
        </p:nvSpPr>
        <p:spPr>
          <a:xfrm flipH="1">
            <a:off x="4865361" y="3555693"/>
            <a:ext cx="377127" cy="57355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4" name="Picture 363">
            <a:extLst>
              <a:ext uri="{FF2B5EF4-FFF2-40B4-BE49-F238E27FC236}">
                <a16:creationId xmlns:a16="http://schemas.microsoft.com/office/drawing/2014/main" id="{80690642-E743-4E64-B042-46C106085B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3856" y="2753271"/>
            <a:ext cx="637675" cy="485768"/>
          </a:xfrm>
          <a:prstGeom prst="rect">
            <a:avLst/>
          </a:prstGeom>
        </p:spPr>
      </p:pic>
      <p:pic>
        <p:nvPicPr>
          <p:cNvPr id="365" name="Picture 364">
            <a:extLst>
              <a:ext uri="{FF2B5EF4-FFF2-40B4-BE49-F238E27FC236}">
                <a16:creationId xmlns:a16="http://schemas.microsoft.com/office/drawing/2014/main" id="{32065604-F744-44E1-96DC-D949BE81B9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095" y="3186116"/>
            <a:ext cx="637675" cy="485768"/>
          </a:xfrm>
          <a:prstGeom prst="rect">
            <a:avLst/>
          </a:prstGeom>
        </p:spPr>
      </p:pic>
      <p:pic>
        <p:nvPicPr>
          <p:cNvPr id="366" name="Picture 365">
            <a:extLst>
              <a:ext uri="{FF2B5EF4-FFF2-40B4-BE49-F238E27FC236}">
                <a16:creationId xmlns:a16="http://schemas.microsoft.com/office/drawing/2014/main" id="{1F7431A9-001C-43A7-8FC8-BECD60F97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600" y="3399179"/>
            <a:ext cx="637675" cy="485768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97667E8F-AE31-479C-8C15-487F49D3F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532" y="3923284"/>
            <a:ext cx="485393" cy="485768"/>
          </a:xfrm>
          <a:prstGeom prst="rect">
            <a:avLst/>
          </a:prstGeom>
        </p:spPr>
      </p:pic>
      <p:pic>
        <p:nvPicPr>
          <p:cNvPr id="368" name="Node-Hub">
            <a:extLst>
              <a:ext uri="{FF2B5EF4-FFF2-40B4-BE49-F238E27FC236}">
                <a16:creationId xmlns:a16="http://schemas.microsoft.com/office/drawing/2014/main" id="{FC9EBF57-4DC8-49AB-B015-942D501E5F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3126467" y="2749712"/>
            <a:ext cx="195941" cy="142757"/>
          </a:xfrm>
          <a:prstGeom prst="rect">
            <a:avLst/>
          </a:prstGeom>
        </p:spPr>
      </p:pic>
      <p:pic>
        <p:nvPicPr>
          <p:cNvPr id="369" name="marketing-image">
            <a:extLst>
              <a:ext uri="{FF2B5EF4-FFF2-40B4-BE49-F238E27FC236}">
                <a16:creationId xmlns:a16="http://schemas.microsoft.com/office/drawing/2014/main" id="{1B994889-7285-4C58-B2C9-D83CEF4081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5779347" y="3808796"/>
            <a:ext cx="195941" cy="142757"/>
          </a:xfrm>
          <a:prstGeom prst="rect">
            <a:avLst/>
          </a:prstGeom>
        </p:spPr>
      </p:pic>
      <p:pic>
        <p:nvPicPr>
          <p:cNvPr id="370" name="SecurityScanning" descr="Image result for azure security center logo">
            <a:extLst>
              <a:ext uri="{FF2B5EF4-FFF2-40B4-BE49-F238E27FC236}">
                <a16:creationId xmlns:a16="http://schemas.microsoft.com/office/drawing/2014/main" id="{436475D4-045E-4012-8E60-94185509B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045" y="2543769"/>
            <a:ext cx="283612" cy="37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1" name="Docker Hub">
            <a:extLst>
              <a:ext uri="{FF2B5EF4-FFF2-40B4-BE49-F238E27FC236}">
                <a16:creationId xmlns:a16="http://schemas.microsoft.com/office/drawing/2014/main" id="{6FDDF59F-9974-40F5-8337-B4FDAEE3D550}"/>
              </a:ext>
            </a:extLst>
          </p:cNvPr>
          <p:cNvGrpSpPr/>
          <p:nvPr/>
        </p:nvGrpSpPr>
        <p:grpSpPr>
          <a:xfrm>
            <a:off x="2827822" y="2550968"/>
            <a:ext cx="793232" cy="614891"/>
            <a:chOff x="8081204" y="5137617"/>
            <a:chExt cx="1358036" cy="1052709"/>
          </a:xfrm>
        </p:grpSpPr>
        <p:pic>
          <p:nvPicPr>
            <p:cNvPr id="372" name="Docker Hub" descr="Image result for docker hub logo">
              <a:extLst>
                <a:ext uri="{FF2B5EF4-FFF2-40B4-BE49-F238E27FC236}">
                  <a16:creationId xmlns:a16="http://schemas.microsoft.com/office/drawing/2014/main" id="{E91B72A8-1329-4D89-9FF9-C30260D96C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8280189" y="5137617"/>
              <a:ext cx="1070675" cy="887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131031CC-1F82-480F-9FC5-142ADB79D1DE}"/>
                </a:ext>
              </a:extLst>
            </p:cNvPr>
            <p:cNvSpPr txBox="1"/>
            <p:nvPr/>
          </p:nvSpPr>
          <p:spPr>
            <a:xfrm>
              <a:off x="8081204" y="5795135"/>
              <a:ext cx="1358036" cy="395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7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dirty="0">
                  <a:solidFill>
                    <a:sysClr val="windowText" lastClr="000000"/>
                  </a:solidFill>
                  <a:latin typeface="Calibri" panose="020F0502020204030204"/>
                  <a:ea typeface="+mn-ea"/>
                  <a:cs typeface="+mn-cs"/>
                </a:rPr>
                <a:t>Docker Hub</a:t>
              </a:r>
            </a:p>
          </p:txBody>
        </p:sp>
      </p:grpSp>
      <p:pic>
        <p:nvPicPr>
          <p:cNvPr id="374" name="ACR Tasks">
            <a:extLst>
              <a:ext uri="{FF2B5EF4-FFF2-40B4-BE49-F238E27FC236}">
                <a16:creationId xmlns:a16="http://schemas.microsoft.com/office/drawing/2014/main" id="{B1108E4D-239C-4F65-8E28-734A1CA80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40" y="3494893"/>
            <a:ext cx="497937" cy="497937"/>
          </a:xfrm>
          <a:prstGeom prst="rect">
            <a:avLst/>
          </a:prstGeom>
        </p:spPr>
      </p:pic>
      <p:pic>
        <p:nvPicPr>
          <p:cNvPr id="375" name="Redhat" descr="A close up of a logo&#10;&#10;Description automatically generated">
            <a:extLst>
              <a:ext uri="{FF2B5EF4-FFF2-40B4-BE49-F238E27FC236}">
                <a16:creationId xmlns:a16="http://schemas.microsoft.com/office/drawing/2014/main" id="{A875CF52-22F4-424E-86C3-D2DC7982A87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5" t="27708" r="13421" b="13191"/>
          <a:stretch/>
        </p:blipFill>
        <p:spPr>
          <a:xfrm>
            <a:off x="2986107" y="4158543"/>
            <a:ext cx="476665" cy="473973"/>
          </a:xfrm>
          <a:prstGeom prst="rect">
            <a:avLst/>
          </a:prstGeom>
        </p:spPr>
      </p:pic>
      <p:sp>
        <p:nvSpPr>
          <p:cNvPr id="376" name="base-node-repo">
            <a:extLst>
              <a:ext uri="{FF2B5EF4-FFF2-40B4-BE49-F238E27FC236}">
                <a16:creationId xmlns:a16="http://schemas.microsoft.com/office/drawing/2014/main" id="{C6D85281-84B3-437F-9569-16D398AC53BC}"/>
              </a:ext>
            </a:extLst>
          </p:cNvPr>
          <p:cNvSpPr/>
          <p:nvPr/>
        </p:nvSpPr>
        <p:spPr>
          <a:xfrm>
            <a:off x="7526932" y="4387599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pic>
        <p:nvPicPr>
          <p:cNvPr id="377" name="Node-staging">
            <a:extLst>
              <a:ext uri="{FF2B5EF4-FFF2-40B4-BE49-F238E27FC236}">
                <a16:creationId xmlns:a16="http://schemas.microsoft.com/office/drawing/2014/main" id="{8A1ABB34-B330-4B1D-9DF1-23B42BC81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7638435" y="3340722"/>
            <a:ext cx="195941" cy="142757"/>
          </a:xfrm>
          <a:prstGeom prst="rect">
            <a:avLst/>
          </a:prstGeom>
        </p:spPr>
      </p:pic>
      <p:sp>
        <p:nvSpPr>
          <p:cNvPr id="380" name="ACR Tasks-text">
            <a:extLst>
              <a:ext uri="{FF2B5EF4-FFF2-40B4-BE49-F238E27FC236}">
                <a16:creationId xmlns:a16="http://schemas.microsoft.com/office/drawing/2014/main" id="{29512B3F-E37A-4F12-9E26-6C19D3519104}"/>
              </a:ext>
            </a:extLst>
          </p:cNvPr>
          <p:cNvSpPr/>
          <p:nvPr/>
        </p:nvSpPr>
        <p:spPr>
          <a:xfrm>
            <a:off x="5560793" y="3923284"/>
            <a:ext cx="5940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ACR Tasks</a:t>
            </a:r>
            <a:endParaRPr lang="en-US" sz="800" kern="0" dirty="0">
              <a:solidFill>
                <a:sysClr val="windowText" lastClr="000000"/>
              </a:solidFill>
              <a:latin typeface="Calibri" panose="020F0502020204030204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1" name="Windows" descr="Related image">
            <a:extLst>
              <a:ext uri="{FF2B5EF4-FFF2-40B4-BE49-F238E27FC236}">
                <a16:creationId xmlns:a16="http://schemas.microsoft.com/office/drawing/2014/main" id="{EFBAE6EE-ED82-4C32-832C-4C4D547B2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339096" y="2634930"/>
            <a:ext cx="438603" cy="43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2" name="Linux" descr="Image result for linux icon">
            <a:extLst>
              <a:ext uri="{FF2B5EF4-FFF2-40B4-BE49-F238E27FC236}">
                <a16:creationId xmlns:a16="http://schemas.microsoft.com/office/drawing/2014/main" id="{A09BECE6-B12C-4EC2-9E9E-E1DE768E6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42" y="2641117"/>
            <a:ext cx="420511" cy="42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3" name="IoT">
            <a:extLst>
              <a:ext uri="{FF2B5EF4-FFF2-40B4-BE49-F238E27FC236}">
                <a16:creationId xmlns:a16="http://schemas.microsoft.com/office/drawing/2014/main" id="{1E3E492F-4E82-44B8-85D2-C3C23CE1D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 bwMode="auto">
          <a:xfrm>
            <a:off x="339044" y="2632017"/>
            <a:ext cx="438707" cy="4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4" name=".NET">
            <a:extLst>
              <a:ext uri="{FF2B5EF4-FFF2-40B4-BE49-F238E27FC236}">
                <a16:creationId xmlns:a16="http://schemas.microsoft.com/office/drawing/2014/main" id="{B2EF3684-ED91-4CD5-BD11-C83C199E8EE9}"/>
              </a:ext>
            </a:extLst>
          </p:cNvPr>
          <p:cNvSpPr/>
          <p:nvPr/>
        </p:nvSpPr>
        <p:spPr>
          <a:xfrm>
            <a:off x="246497" y="2666730"/>
            <a:ext cx="859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0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1A1A1A"/>
                </a:solidFill>
                <a:latin typeface="Segoe UI"/>
                <a:ea typeface="+mn-ea"/>
                <a:cs typeface="+mn-cs"/>
              </a:rPr>
              <a:t>.NET</a:t>
            </a:r>
          </a:p>
        </p:txBody>
      </p:sp>
      <p:pic>
        <p:nvPicPr>
          <p:cNvPr id="385" name="Java" descr="Image result for java icon">
            <a:extLst>
              <a:ext uri="{FF2B5EF4-FFF2-40B4-BE49-F238E27FC236}">
                <a16:creationId xmlns:a16="http://schemas.microsoft.com/office/drawing/2014/main" id="{9A475289-2A29-4DED-958E-0FCD06FA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30" y="2512203"/>
            <a:ext cx="678332" cy="67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6" name="gcr" descr="Image result for google container registry logo">
            <a:extLst>
              <a:ext uri="{FF2B5EF4-FFF2-40B4-BE49-F238E27FC236}">
                <a16:creationId xmlns:a16="http://schemas.microsoft.com/office/drawing/2014/main" id="{B52ABCAB-D3E0-46EF-9974-312B6932B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097" y="4850706"/>
            <a:ext cx="444268" cy="4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A84189-4877-4B1A-B496-0AEB27D0EAD4}"/>
              </a:ext>
            </a:extLst>
          </p:cNvPr>
          <p:cNvSpPr/>
          <p:nvPr/>
        </p:nvSpPr>
        <p:spPr>
          <a:xfrm>
            <a:off x="4504294" y="352396"/>
            <a:ext cx="6660163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5400" dirty="0">
                <a:latin typeface="+mj-lt"/>
                <a:ea typeface="+mj-ea"/>
                <a:cs typeface="+mj-cs"/>
              </a:rPr>
              <a:t>Images Secure?</a:t>
            </a:r>
          </a:p>
        </p:txBody>
      </p:sp>
      <p:grpSp>
        <p:nvGrpSpPr>
          <p:cNvPr id="56" name="Authentication">
            <a:extLst>
              <a:ext uri="{FF2B5EF4-FFF2-40B4-BE49-F238E27FC236}">
                <a16:creationId xmlns:a16="http://schemas.microsoft.com/office/drawing/2014/main" id="{1FD38897-40A3-4097-BB6F-4659EC24DD64}"/>
              </a:ext>
            </a:extLst>
          </p:cNvPr>
          <p:cNvGrpSpPr/>
          <p:nvPr/>
        </p:nvGrpSpPr>
        <p:grpSpPr>
          <a:xfrm>
            <a:off x="3758421" y="2247157"/>
            <a:ext cx="639856" cy="551600"/>
            <a:chOff x="4314167" y="3606147"/>
            <a:chExt cx="857250" cy="739009"/>
          </a:xfrm>
        </p:grpSpPr>
        <p:sp>
          <p:nvSpPr>
            <p:cNvPr id="57" name="Hexagon 56">
              <a:extLst>
                <a:ext uri="{FF2B5EF4-FFF2-40B4-BE49-F238E27FC236}">
                  <a16:creationId xmlns:a16="http://schemas.microsoft.com/office/drawing/2014/main" id="{F25423C8-E71D-4526-B343-D16B29409046}"/>
                </a:ext>
              </a:extLst>
            </p:cNvPr>
            <p:cNvSpPr/>
            <p:nvPr/>
          </p:nvSpPr>
          <p:spPr>
            <a:xfrm>
              <a:off x="4314167" y="3606147"/>
              <a:ext cx="857250" cy="739009"/>
            </a:xfrm>
            <a:prstGeom prst="hexagon">
              <a:avLst/>
            </a:prstGeom>
            <a:solidFill>
              <a:srgbClr val="18A6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Picture 2" descr="See the source image">
              <a:extLst>
                <a:ext uri="{FF2B5EF4-FFF2-40B4-BE49-F238E27FC236}">
                  <a16:creationId xmlns:a16="http://schemas.microsoft.com/office/drawing/2014/main" id="{00A10C44-F64D-4CEF-8277-D18FBB52B3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8" t="16719" r="28404" b="23834"/>
            <a:stretch/>
          </p:blipFill>
          <p:spPr bwMode="auto">
            <a:xfrm>
              <a:off x="4578267" y="3714372"/>
              <a:ext cx="319410" cy="461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Key">
            <a:extLst>
              <a:ext uri="{FF2B5EF4-FFF2-40B4-BE49-F238E27FC236}">
                <a16:creationId xmlns:a16="http://schemas.microsoft.com/office/drawing/2014/main" id="{E56D8FFB-7BF9-4B90-B993-75EAF1881903}"/>
              </a:ext>
            </a:extLst>
          </p:cNvPr>
          <p:cNvGrpSpPr/>
          <p:nvPr/>
        </p:nvGrpSpPr>
        <p:grpSpPr>
          <a:xfrm>
            <a:off x="4607054" y="2279653"/>
            <a:ext cx="939489" cy="486607"/>
            <a:chOff x="5375920" y="1795371"/>
            <a:chExt cx="939489" cy="48660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14A2055-D0B4-4871-BA88-2D806B5D311F}"/>
                </a:ext>
              </a:extLst>
            </p:cNvPr>
            <p:cNvSpPr/>
            <p:nvPr/>
          </p:nvSpPr>
          <p:spPr>
            <a:xfrm>
              <a:off x="5435734" y="1973378"/>
              <a:ext cx="498371" cy="4571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FD076CA-5905-4D9A-BE8E-D2B2AA0D262A}"/>
                </a:ext>
              </a:extLst>
            </p:cNvPr>
            <p:cNvSpPr/>
            <p:nvPr/>
          </p:nvSpPr>
          <p:spPr>
            <a:xfrm>
              <a:off x="6152726" y="1977753"/>
              <a:ext cx="127219" cy="1218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855B4262-AABF-478E-8CBE-43025A2FA0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39550" t="24379" r="40046" b="24641"/>
            <a:stretch/>
          </p:blipFill>
          <p:spPr>
            <a:xfrm rot="5400000">
              <a:off x="5602361" y="1568930"/>
              <a:ext cx="486607" cy="939489"/>
            </a:xfrm>
            <a:prstGeom prst="rect">
              <a:avLst/>
            </a:prstGeom>
          </p:spPr>
        </p:pic>
      </p:grpSp>
      <p:pic>
        <p:nvPicPr>
          <p:cNvPr id="81" name="Code">
            <a:extLst>
              <a:ext uri="{FF2B5EF4-FFF2-40B4-BE49-F238E27FC236}">
                <a16:creationId xmlns:a16="http://schemas.microsoft.com/office/drawing/2014/main" id="{1EC56608-7F78-4C12-932D-35367736455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98521" y="5952159"/>
            <a:ext cx="439103" cy="439103"/>
          </a:xfrm>
          <a:prstGeom prst="rect">
            <a:avLst/>
          </a:prstGeom>
        </p:spPr>
      </p:pic>
      <p:grpSp>
        <p:nvGrpSpPr>
          <p:cNvPr id="75" name="SCC">
            <a:extLst>
              <a:ext uri="{FF2B5EF4-FFF2-40B4-BE49-F238E27FC236}">
                <a16:creationId xmlns:a16="http://schemas.microsoft.com/office/drawing/2014/main" id="{53E62315-A4E7-45C3-B1BC-7FEB503F06C2}"/>
              </a:ext>
            </a:extLst>
          </p:cNvPr>
          <p:cNvGrpSpPr/>
          <p:nvPr/>
        </p:nvGrpSpPr>
        <p:grpSpPr>
          <a:xfrm>
            <a:off x="3998028" y="5656203"/>
            <a:ext cx="1453914" cy="1031016"/>
            <a:chOff x="608671" y="1461030"/>
            <a:chExt cx="1483698" cy="1478514"/>
          </a:xfrm>
        </p:grpSpPr>
        <p:sp>
          <p:nvSpPr>
            <p:cNvPr id="76" name="Rounded Rectangle 11">
              <a:extLst>
                <a:ext uri="{FF2B5EF4-FFF2-40B4-BE49-F238E27FC236}">
                  <a16:creationId xmlns:a16="http://schemas.microsoft.com/office/drawing/2014/main" id="{200FDF12-32DA-4FF5-92E1-070B6BEB4FD4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3382373-F72F-49FA-A1D3-2AAEB3C332AF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79" name="Repos">
              <a:extLst>
                <a:ext uri="{FF2B5EF4-FFF2-40B4-BE49-F238E27FC236}">
                  <a16:creationId xmlns:a16="http://schemas.microsoft.com/office/drawing/2014/main" id="{293ACF05-D2FA-4D19-90A2-78973CE8C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  <p:sp>
        <p:nvSpPr>
          <p:cNvPr id="68" name="dockerfile-contoso">
            <a:extLst>
              <a:ext uri="{FF2B5EF4-FFF2-40B4-BE49-F238E27FC236}">
                <a16:creationId xmlns:a16="http://schemas.microsoft.com/office/drawing/2014/main" id="{1C93DF93-B5A5-47FE-8BA0-5ED95A3F9D92}"/>
              </a:ext>
            </a:extLst>
          </p:cNvPr>
          <p:cNvSpPr/>
          <p:nvPr/>
        </p:nvSpPr>
        <p:spPr>
          <a:xfrm>
            <a:off x="3458665" y="1978709"/>
            <a:ext cx="7381951" cy="440120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demo42.azurecr.io/base-artifacts/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dotnet/core/runtime:2.1.10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demo42.azurecr.io/base-artifacts/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dotnet/core/sdk:2.1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restore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.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build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publish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publish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final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--from=publish /app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VERSION=0.0.25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ENTRYPOINT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[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"dotnet"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"Important.dll"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9" name="RedHat">
            <a:extLst>
              <a:ext uri="{FF2B5EF4-FFF2-40B4-BE49-F238E27FC236}">
                <a16:creationId xmlns:a16="http://schemas.microsoft.com/office/drawing/2014/main" id="{6D8EC7F1-395C-449E-AB49-00552825CEB9}"/>
              </a:ext>
            </a:extLst>
          </p:cNvPr>
          <p:cNvSpPr txBox="1"/>
          <p:nvPr/>
        </p:nvSpPr>
        <p:spPr>
          <a:xfrm>
            <a:off x="2826319" y="4586204"/>
            <a:ext cx="789823" cy="200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kern="0" dirty="0">
                <a:solidFill>
                  <a:sysClr val="windowText" lastClr="000000"/>
                </a:solidFill>
                <a:latin typeface="Calibri" panose="020F0502020204030204"/>
                <a:ea typeface="+mn-ea"/>
                <a:cs typeface="+mn-cs"/>
              </a:rPr>
              <a:t>Red Hat</a:t>
            </a:r>
          </a:p>
        </p:txBody>
      </p:sp>
      <p:sp>
        <p:nvSpPr>
          <p:cNvPr id="70" name="gcr">
            <a:extLst>
              <a:ext uri="{FF2B5EF4-FFF2-40B4-BE49-F238E27FC236}">
                <a16:creationId xmlns:a16="http://schemas.microsoft.com/office/drawing/2014/main" id="{397ECAE5-4197-46B2-899B-B7557951D0E3}"/>
              </a:ext>
            </a:extLst>
          </p:cNvPr>
          <p:cNvSpPr txBox="1"/>
          <p:nvPr/>
        </p:nvSpPr>
        <p:spPr>
          <a:xfrm>
            <a:off x="2826318" y="5142682"/>
            <a:ext cx="789823" cy="200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kern="0" dirty="0" err="1">
                <a:solidFill>
                  <a:sysClr val="windowText" lastClr="000000"/>
                </a:solidFill>
                <a:latin typeface="Calibri" panose="020F0502020204030204"/>
                <a:ea typeface="+mn-ea"/>
                <a:cs typeface="+mn-cs"/>
              </a:rPr>
              <a:t>gcr</a:t>
            </a:r>
            <a:endParaRPr lang="en-US" sz="700" kern="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gpr">
            <a:extLst>
              <a:ext uri="{FF2B5EF4-FFF2-40B4-BE49-F238E27FC236}">
                <a16:creationId xmlns:a16="http://schemas.microsoft.com/office/drawing/2014/main" id="{D5B59F28-FFB8-420A-AB0B-BC63F9A8F752}"/>
              </a:ext>
            </a:extLst>
          </p:cNvPr>
          <p:cNvSpPr txBox="1"/>
          <p:nvPr/>
        </p:nvSpPr>
        <p:spPr>
          <a:xfrm>
            <a:off x="2834583" y="6314744"/>
            <a:ext cx="789823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kern="0" dirty="0" err="1">
                <a:solidFill>
                  <a:sysClr val="windowText" lastClr="000000"/>
                </a:solidFill>
                <a:latin typeface="Calibri" panose="020F0502020204030204"/>
                <a:ea typeface="+mn-ea"/>
                <a:cs typeface="+mn-cs"/>
              </a:rPr>
              <a:t>gpr</a:t>
            </a:r>
            <a:endParaRPr lang="en-US" sz="700" kern="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dockerfile-mcr">
            <a:extLst>
              <a:ext uri="{FF2B5EF4-FFF2-40B4-BE49-F238E27FC236}">
                <a16:creationId xmlns:a16="http://schemas.microsoft.com/office/drawing/2014/main" id="{EDC25A4B-D10C-4D36-BF3F-2A45CCA8DDC8}"/>
              </a:ext>
            </a:extLst>
          </p:cNvPr>
          <p:cNvSpPr/>
          <p:nvPr/>
        </p:nvSpPr>
        <p:spPr>
          <a:xfrm>
            <a:off x="3458666" y="1978709"/>
            <a:ext cx="7381951" cy="440120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microsoft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/dotnet/core/runtime:2.1.10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microsoft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/dotnet/core/sdk:2.1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restore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.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build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publish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publish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final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--from=publish /app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VERSION=0.0.25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ENTRYPOINT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[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"dotnet"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"Important.dll"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568C9-9D0E-4277-9A4D-1287D39BB34F}"/>
              </a:ext>
            </a:extLst>
          </p:cNvPr>
          <p:cNvSpPr/>
          <p:nvPr/>
        </p:nvSpPr>
        <p:spPr>
          <a:xfrm>
            <a:off x="3547148" y="2027238"/>
            <a:ext cx="5665012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lvl="0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00"/>
                </a:solidFill>
                <a:effectLst>
                  <a:glow rad="139700">
                    <a:srgbClr val="F79646">
                      <a:satMod val="175000"/>
                      <a:alpha val="40000"/>
                    </a:srgbClr>
                  </a:glow>
                </a:effectLst>
                <a:latin typeface="Consolas" panose="020B0609020204030204" pitchFamily="49" charset="0"/>
              </a:rPr>
              <a:t>mcr.microsoft.com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/dotnet/core/runtime:2.1.10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869CE14-9777-41CC-A8EA-6AFA415550C9}"/>
              </a:ext>
            </a:extLst>
          </p:cNvPr>
          <p:cNvSpPr/>
          <p:nvPr/>
        </p:nvSpPr>
        <p:spPr>
          <a:xfrm>
            <a:off x="3549111" y="2873402"/>
            <a:ext cx="506869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lvl="0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00"/>
                </a:solidFill>
                <a:effectLst>
                  <a:glow rad="139700">
                    <a:srgbClr val="F79646">
                      <a:satMod val="175000"/>
                      <a:alpha val="40000"/>
                    </a:srgbClr>
                  </a:glow>
                </a:effectLst>
                <a:latin typeface="Consolas" panose="020B0609020204030204" pitchFamily="49" charset="0"/>
              </a:rPr>
              <a:t>mcr.microsoft.com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/dotnet/core/sdk:2.1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</a:t>
            </a:r>
          </a:p>
        </p:txBody>
      </p:sp>
      <p:pic>
        <p:nvPicPr>
          <p:cNvPr id="72" name="unit-test" descr="A close up of a sign&#10;&#10;Description automatically generated">
            <a:extLst>
              <a:ext uri="{FF2B5EF4-FFF2-40B4-BE49-F238E27FC236}">
                <a16:creationId xmlns:a16="http://schemas.microsoft.com/office/drawing/2014/main" id="{C3EBE456-3E20-4CF6-8E17-C6C1372F8478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2904773"/>
            <a:ext cx="326624" cy="326624"/>
          </a:xfrm>
          <a:prstGeom prst="rect">
            <a:avLst/>
          </a:prstGeom>
        </p:spPr>
      </p:pic>
      <p:pic>
        <p:nvPicPr>
          <p:cNvPr id="73" name="Picture 72" descr="A close up of a logo&#10;&#10;Description automatically generated">
            <a:extLst>
              <a:ext uri="{FF2B5EF4-FFF2-40B4-BE49-F238E27FC236}">
                <a16:creationId xmlns:a16="http://schemas.microsoft.com/office/drawing/2014/main" id="{0DEAE1E1-AA53-4102-B454-CD2009D4F04A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15" y="3325875"/>
            <a:ext cx="171947" cy="174661"/>
          </a:xfrm>
          <a:prstGeom prst="rect">
            <a:avLst/>
          </a:prstGeom>
        </p:spPr>
      </p:pic>
      <p:cxnSp>
        <p:nvCxnSpPr>
          <p:cNvPr id="74" name="ACR--&gt;Tasks">
            <a:extLst>
              <a:ext uri="{FF2B5EF4-FFF2-40B4-BE49-F238E27FC236}">
                <a16:creationId xmlns:a16="http://schemas.microsoft.com/office/drawing/2014/main" id="{F49B20EF-B088-438F-8B8E-6E4FBA1988EB}"/>
              </a:ext>
            </a:extLst>
          </p:cNvPr>
          <p:cNvCxnSpPr>
            <a:cxnSpLocks/>
          </p:cNvCxnSpPr>
          <p:nvPr/>
        </p:nvCxnSpPr>
        <p:spPr>
          <a:xfrm flipH="1" flipV="1">
            <a:off x="3569434" y="2810080"/>
            <a:ext cx="2294975" cy="684813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ACR--&gt;Tasks">
            <a:extLst>
              <a:ext uri="{FF2B5EF4-FFF2-40B4-BE49-F238E27FC236}">
                <a16:creationId xmlns:a16="http://schemas.microsoft.com/office/drawing/2014/main" id="{EE56A3CB-96CD-4B54-877D-D60CB6D34CAD}"/>
              </a:ext>
            </a:extLst>
          </p:cNvPr>
          <p:cNvCxnSpPr>
            <a:cxnSpLocks/>
            <a:stCxn id="376" idx="1"/>
            <a:endCxn id="374" idx="3"/>
          </p:cNvCxnSpPr>
          <p:nvPr/>
        </p:nvCxnSpPr>
        <p:spPr>
          <a:xfrm flipH="1" flipV="1">
            <a:off x="6113377" y="3743862"/>
            <a:ext cx="1413555" cy="730259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5" name="Twistlock" descr="Related image">
            <a:extLst>
              <a:ext uri="{FF2B5EF4-FFF2-40B4-BE49-F238E27FC236}">
                <a16:creationId xmlns:a16="http://schemas.microsoft.com/office/drawing/2014/main" id="{0B03B06E-D21C-4DDD-9826-C17BA7BC0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720" y="2304081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0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07407E-6 L -0.0556 -0.0016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25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6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6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6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indefinite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1" dur="indefinite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indefinite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4" dur="indefinite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indefinite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7" dur="indefinite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indefinite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0" dur="indefinite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indefinite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3" dur="indefinite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indefinite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6" dur="indefinite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indefinite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9" dur="indefinite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indefinite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2" dur="indefinite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indefinite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5" dur="indefinite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indefinite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8" dur="indefinite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indefinite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1" dur="indefinite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indefinite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4" dur="indefinite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indefinite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7" dur="indefinite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indefinite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0" dur="indefinite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6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0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4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8" dur="500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2" dur="500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6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0" dur="500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4" dur="500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8" dur="500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2" dur="500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6" dur="500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0" dur="500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4" dur="500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500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8" dur="500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500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2" dur="500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6" dur="500"/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500"/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0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500"/>
                            </p:stCondLst>
                            <p:childTnLst>
                              <p:par>
                                <p:cTn id="2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500" fill="hold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500" fill="hold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6" dur="500" fill="hold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1" dur="500" fill="hold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500" fill="hold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9" dur="500" fill="hold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3" dur="500" fill="hold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1" dur="500" fill="hold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9" dur="500" fill="hold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3" dur="500" fill="hold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6" dur="500" fill="hold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indefinite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0" dur="indefinite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indefinite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3" dur="indefinite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indefinite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6" dur="indefinite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indefinite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9" dur="indefinite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indefinite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2" dur="indefinite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indefinite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5" dur="indefinite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indefinite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8" dur="indefinite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indefinite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1" dur="indefinite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indefinite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4" dur="indefinite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indefinite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7" dur="indefinite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indefinite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0" dur="indefinite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indefinite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3" dur="indefinite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indefinite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6" dur="indefinite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indefinite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9" dur="indefinite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1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6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9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3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4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1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2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5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6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9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0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7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8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1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5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6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9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0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4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7" dur="500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8" dur="500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0.21706 0.01019 " pathEditMode="relative" rAng="0" ptsTypes="AA">
                                      <p:cBhvr>
                                        <p:cTn id="476" dur="1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509"/>
                                    </p:animMotion>
                                  </p:childTnLst>
                                </p:cTn>
                              </p:par>
                              <p:par>
                                <p:cTn id="477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8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0.00394 L 0.21042 0.10995 " pathEditMode="relative" rAng="0" ptsTypes="AA">
                                      <p:cBhvr>
                                        <p:cTn id="484" dur="1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5301"/>
                                    </p:animMotion>
                                  </p:childTnLst>
                                </p:cTn>
                              </p:par>
                              <p:par>
                                <p:cTn id="48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6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250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0.20938 0.12662 " pathEditMode="relative" rAng="0" ptsTypes="AA">
                                      <p:cBhvr>
                                        <p:cTn id="493" dur="1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6319"/>
                                    </p:animMotion>
                                  </p:childTnLst>
                                </p:cTn>
                              </p:par>
                              <p:par>
                                <p:cTn id="494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5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4000"/>
                            </p:stCondLst>
                            <p:childTnLst>
                              <p:par>
                                <p:cTn id="4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0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0.20443 0.02176 " pathEditMode="relative" rAng="0" ptsTypes="AA">
                                      <p:cBhvr>
                                        <p:cTn id="502" dur="1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1" y="1088"/>
                                    </p:animMotion>
                                  </p:childTnLst>
                                </p:cTn>
                              </p:par>
                              <p:par>
                                <p:cTn id="50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4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5500"/>
                            </p:stCondLst>
                            <p:childTnLst>
                              <p:par>
                                <p:cTn id="50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6 L 0.21341 0.10348 " pathEditMode="relative" rAng="0" ptsTypes="AA">
                                      <p:cBhvr>
                                        <p:cTn id="511" dur="1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5162"/>
                                    </p:animMotion>
                                  </p:childTnLst>
                                </p:cTn>
                              </p:par>
                              <p:par>
                                <p:cTn id="512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3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7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9" dur="1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1400"/>
                            </p:stCondLst>
                            <p:childTnLst>
                              <p:par>
                                <p:cTn id="5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4" fill="hold">
                      <p:stCondLst>
                        <p:cond delay="indefinite"/>
                      </p:stCondLst>
                      <p:childTnLst>
                        <p:par>
                          <p:cTn id="535" fill="hold">
                            <p:stCondLst>
                              <p:cond delay="0"/>
                            </p:stCondLst>
                            <p:childTnLst>
                              <p:par>
                                <p:cTn id="5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500"/>
                            </p:stCondLst>
                            <p:childTnLst>
                              <p:par>
                                <p:cTn id="5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2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5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8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1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59259E-6 C 0.05664 0.16852 0.36289 0.08472 0.4349 0.08357 " pathEditMode="relative" rAng="0" ptsTypes="AA">
                                      <p:cBhvr>
                                        <p:cTn id="555" dur="2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5" y="5255"/>
                                    </p:animMotion>
                                  </p:childTnLst>
                                </p:cTn>
                              </p:par>
                              <p:par>
                                <p:cTn id="5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5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1000"/>
                            </p:stCondLst>
                            <p:childTnLst>
                              <p:par>
                                <p:cTn id="56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6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9 -3.7037E-6 C -0.09102 -3.7037E-6 -0.1073 0.15486 0.06197 0.15672 " pathEditMode="relative" rAng="0" ptsTypes="AA">
                                      <p:cBhvr>
                                        <p:cTn id="577" dur="2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8" fill="hold">
                            <p:stCondLst>
                              <p:cond delay="2000"/>
                            </p:stCondLst>
                            <p:childTnLst>
                              <p:par>
                                <p:cTn id="57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33333E-6 C -0.08855 3.33333E-6 -0.0793 -0.08542 -0.15482 -0.08635 " pathEditMode="relative" rAng="0" ptsTypes="AA">
                                      <p:cBhvr>
                                        <p:cTn id="585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7" y="-4329"/>
                                    </p:animMotion>
                                  </p:childTnLst>
                                </p:cTn>
                              </p:par>
                              <p:par>
                                <p:cTn id="5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08685 -0.33403 " pathEditMode="relative" rAng="0" ptsTypes="AA">
                                      <p:cBhvr>
                                        <p:cTn id="587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84" y="-15556"/>
                                    </p:animMotion>
                                  </p:childTnLst>
                                </p:cTn>
                              </p:par>
                              <p:par>
                                <p:cTn id="588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9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00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C 0.00208 0.17083 0.13737 0.24398 0.21458 0.24213 " pathEditMode="relative" rAng="0" ptsTypes="AA">
                                      <p:cBhvr>
                                        <p:cTn id="601" dur="2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1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2" fill="hold">
                      <p:stCondLst>
                        <p:cond delay="indefinite"/>
                      </p:stCondLst>
                      <p:childTnLst>
                        <p:par>
                          <p:cTn id="603" fill="hold">
                            <p:stCondLst>
                              <p:cond delay="0"/>
                            </p:stCondLst>
                            <p:childTnLst>
                              <p:par>
                                <p:cTn id="60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0.14479 -0.32731 " pathEditMode="relative" rAng="0" ptsTypes="AA">
                                      <p:cBhvr>
                                        <p:cTn id="605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0" y="-16366"/>
                                    </p:animMotion>
                                  </p:childTnLst>
                                </p:cTn>
                              </p:par>
                              <p:par>
                                <p:cTn id="606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7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0" animBg="1"/>
      <p:bldP spid="82" grpId="0" animBg="1"/>
      <p:bldP spid="82" grpId="1" animBg="1"/>
      <p:bldP spid="339" grpId="0" animBg="1"/>
      <p:bldP spid="340" grpId="0" animBg="1"/>
      <p:bldP spid="341" grpId="0" animBg="1"/>
      <p:bldP spid="346" grpId="0" animBg="1"/>
      <p:bldP spid="347" grpId="0" animBg="1"/>
      <p:bldP spid="349" grpId="0" animBg="1"/>
      <p:bldP spid="350" grpId="0" animBg="1"/>
      <p:bldP spid="351" grpId="0" animBg="1"/>
      <p:bldP spid="362" grpId="0" animBg="1"/>
      <p:bldP spid="362" grpId="1" animBg="1"/>
      <p:bldP spid="363" grpId="0" animBg="1"/>
      <p:bldP spid="376" grpId="0" animBg="1"/>
      <p:bldP spid="380" grpId="0"/>
      <p:bldP spid="384" grpId="0"/>
      <p:bldP spid="384" grpId="1"/>
      <p:bldP spid="384" grpId="2"/>
      <p:bldP spid="4" grpId="0" animBg="1"/>
      <p:bldP spid="68" grpId="0" build="allAtOnce" animBg="1"/>
      <p:bldP spid="68" grpId="1" build="allAtOnce" animBg="1"/>
      <p:bldP spid="69" grpId="0"/>
      <p:bldP spid="70" grpId="0"/>
      <p:bldP spid="71" grpId="0"/>
      <p:bldP spid="67" grpId="0" uiExpand="1" build="allAtOnce" animBg="1"/>
      <p:bldP spid="67" grpId="1" build="allAtOnce" animBg="1"/>
      <p:bldP spid="12" grpId="0" animBg="1"/>
      <p:bldP spid="12" grpId="1" animBg="1"/>
      <p:bldP spid="77" grpId="0" animBg="1"/>
      <p:bldP spid="77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1.3|4.6|6.5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9|3.6|3.7|2.4|4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670f2bc3-833b-4a76-b13f-f7d6db0b8f4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23F0DE61C01647AADD57BC023588A4" ma:contentTypeVersion="13" ma:contentTypeDescription="Create a new document." ma:contentTypeScope="" ma:versionID="99654717a8bc8fb49b06452e04c4dfef">
  <xsd:schema xmlns:xsd="http://www.w3.org/2001/XMLSchema" xmlns:xs="http://www.w3.org/2001/XMLSchema" xmlns:p="http://schemas.microsoft.com/office/2006/metadata/properties" xmlns:ns2="670f2bc3-833b-4a76-b13f-f7d6db0b8f4d" xmlns:ns3="80b0474e-37b4-4751-81bc-12d5121181de" targetNamespace="http://schemas.microsoft.com/office/2006/metadata/properties" ma:root="true" ma:fieldsID="30de22918e9e73de3718cf0e1b3d7bd6" ns2:_="" ns3:_="">
    <xsd:import namespace="670f2bc3-833b-4a76-b13f-f7d6db0b8f4d"/>
    <xsd:import namespace="80b0474e-37b4-4751-81bc-12d5121181d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EventHashCode" minOccurs="0"/>
                <xsd:element ref="ns2:MediaServiceGenerationTime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0f2bc3-833b-4a76-b13f-f7d6db0b8f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b0474e-37b4-4751-81bc-12d5121181d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3D2BB9-778B-42CE-9FB8-464F5900C7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A72E11A-0E47-4623-92EF-8759431046D4}">
  <ds:schemaRefs>
    <ds:schemaRef ds:uri="http://schemas.microsoft.com/office/2006/documentManagement/types"/>
    <ds:schemaRef ds:uri="http://purl.org/dc/elements/1.1/"/>
    <ds:schemaRef ds:uri="http://www.w3.org/XML/1998/namespace"/>
    <ds:schemaRef ds:uri="80b0474e-37b4-4751-81bc-12d5121181de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670f2bc3-833b-4a76-b13f-f7d6db0b8f4d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8CB7582-0A9A-476F-B8BA-2933E6E4C1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0f2bc3-833b-4a76-b13f-f7d6db0b8f4d"/>
    <ds:schemaRef ds:uri="80b0474e-37b4-4751-81bc-12d5121181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3892</TotalTime>
  <Words>2359</Words>
  <Application>Microsoft Office PowerPoint</Application>
  <PresentationFormat>Widescreen</PresentationFormat>
  <Paragraphs>568</Paragraphs>
  <Slides>27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Lucida Console</vt:lpstr>
      <vt:lpstr>Segoe UI</vt:lpstr>
      <vt:lpstr>Segoe UI Light</vt:lpstr>
      <vt:lpstr>Segoe UI Semibold</vt:lpstr>
      <vt:lpstr>Office Theme</vt:lpstr>
      <vt:lpstr>Securing Container Workloads Build, Sign, Scan, Push, Deploy &amp; VNets</vt:lpstr>
      <vt:lpstr>Container Orchestration &amp; Reliability</vt:lpstr>
      <vt:lpstr>Orchestration Provides Infrastructure Resiliency </vt:lpstr>
      <vt:lpstr> What are the components of a secured workflow? </vt:lpstr>
      <vt:lpstr>PowerPoint Presentation</vt:lpstr>
      <vt:lpstr>Security isn’t definitive it’s a matter of time, effort and how determined someone is.</vt:lpstr>
      <vt:lpstr>Multiple Lines Of Defense</vt:lpstr>
      <vt:lpstr>Authentication &amp; Authorization </vt:lpstr>
      <vt:lpstr>Are Your Base Artifacts Secure?</vt:lpstr>
      <vt:lpstr>Demo Base Artifact Updates</vt:lpstr>
      <vt:lpstr>ACR Tasks  A primitive of container  lifecycle management</vt:lpstr>
      <vt:lpstr>PowerPoint Presentation</vt:lpstr>
      <vt:lpstr>Build, Test, Deploy</vt:lpstr>
      <vt:lpstr>Security Boundaries</vt:lpstr>
      <vt:lpstr>Post Development</vt:lpstr>
      <vt:lpstr>Container Patching</vt:lpstr>
      <vt:lpstr>Container Patching</vt:lpstr>
      <vt:lpstr>VNET &amp; Firewalls   </vt:lpstr>
      <vt:lpstr>VNet &amp; Firewall Rules</vt:lpstr>
      <vt:lpstr>Container Registries  Secured by Default</vt:lpstr>
      <vt:lpstr>Secured By Default</vt:lpstr>
      <vt:lpstr>PowerPoint Presentation</vt:lpstr>
      <vt:lpstr>Docker Content Trust Image Signing</vt:lpstr>
      <vt:lpstr>ACR Content Trust</vt:lpstr>
      <vt:lpstr>Policy &amp; User Experience</vt:lpstr>
      <vt:lpstr>Wrapping up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Securing Container Workloads Build, Sign, Scan, Push, Deploy &amp; VNets</dc:title>
  <dc:creator>Steve Lasker</dc:creator>
  <cp:lastModifiedBy>Steve Lasker</cp:lastModifiedBy>
  <cp:revision>60</cp:revision>
  <dcterms:created xsi:type="dcterms:W3CDTF">2019-05-15T21:28:25Z</dcterms:created>
  <dcterms:modified xsi:type="dcterms:W3CDTF">2019-11-18T15:55:53Z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stevelas@microsoft.com</vt:lpwstr>
  </property>
  <property fmtid="{D5CDD505-2E9C-101B-9397-08002B2CF9AE}" pid="5" name="MSIP_Label_f42aa342-8706-4288-bd11-ebb85995028c_SetDate">
    <vt:lpwstr>2019-05-15T21:29:31.4733095Z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224036ce-cdc2-462c-a52d-85113afaec70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0x010100F523F0DE61C01647AADD57BC023588A4</vt:lpwstr>
  </property>
</Properties>
</file>